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mp4"/>
  <Default Extension="emf" ContentType="image/x-emf"/>
  <Default Extension="mov" ContentType="video/quicktime"/>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11.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2.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23.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26.xml" ContentType="application/vnd.openxmlformats-officedocument.presentationml.notesSlide+xml"/>
  <Override PartName="/ppt/tags/tag55.xml" ContentType="application/vnd.openxmlformats-officedocument.presentationml.tags+xml"/>
  <Override PartName="/ppt/notesSlides/notesSlide27.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28.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29.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30.xml" ContentType="application/vnd.openxmlformats-officedocument.presentationml.notesSlide+xml"/>
  <Override PartName="/ppt/tags/tag76.xml" ContentType="application/vnd.openxmlformats-officedocument.presentationml.tags+xml"/>
  <Override PartName="/ppt/notesSlides/notesSlide31.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32.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33.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34.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notesSlides/notesSlide41.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notesSlides/notesSlide42.xml" ContentType="application/vnd.openxmlformats-officedocument.presentationml.notesSlide+xml"/>
  <Override PartName="/ppt/tags/tag123.xml" ContentType="application/vnd.openxmlformats-officedocument.presentationml.tags+xml"/>
  <Override PartName="/ppt/tags/tag124.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52"/>
  </p:notesMasterIdLst>
  <p:handoutMasterIdLst>
    <p:handoutMasterId r:id="rId53"/>
  </p:handoutMasterIdLst>
  <p:sldIdLst>
    <p:sldId id="367" r:id="rId2"/>
    <p:sldId id="346" r:id="rId3"/>
    <p:sldId id="347" r:id="rId4"/>
    <p:sldId id="348" r:id="rId5"/>
    <p:sldId id="351" r:id="rId6"/>
    <p:sldId id="353" r:id="rId7"/>
    <p:sldId id="354" r:id="rId8"/>
    <p:sldId id="355" r:id="rId9"/>
    <p:sldId id="356" r:id="rId10"/>
    <p:sldId id="357" r:id="rId11"/>
    <p:sldId id="358" r:id="rId12"/>
    <p:sldId id="359" r:id="rId13"/>
    <p:sldId id="360" r:id="rId14"/>
    <p:sldId id="361" r:id="rId15"/>
    <p:sldId id="362" r:id="rId16"/>
    <p:sldId id="363" r:id="rId17"/>
    <p:sldId id="364" r:id="rId18"/>
    <p:sldId id="365" r:id="rId19"/>
    <p:sldId id="366" r:id="rId20"/>
    <p:sldId id="257" r:id="rId21"/>
    <p:sldId id="298" r:id="rId22"/>
    <p:sldId id="299" r:id="rId23"/>
    <p:sldId id="309" r:id="rId24"/>
    <p:sldId id="329" r:id="rId25"/>
    <p:sldId id="262" r:id="rId26"/>
    <p:sldId id="261" r:id="rId27"/>
    <p:sldId id="285" r:id="rId28"/>
    <p:sldId id="336" r:id="rId29"/>
    <p:sldId id="264" r:id="rId30"/>
    <p:sldId id="337" r:id="rId31"/>
    <p:sldId id="304" r:id="rId32"/>
    <p:sldId id="339" r:id="rId33"/>
    <p:sldId id="330" r:id="rId34"/>
    <p:sldId id="328" r:id="rId35"/>
    <p:sldId id="325" r:id="rId36"/>
    <p:sldId id="326" r:id="rId37"/>
    <p:sldId id="340" r:id="rId38"/>
    <p:sldId id="324" r:id="rId39"/>
    <p:sldId id="259" r:id="rId40"/>
    <p:sldId id="293" r:id="rId41"/>
    <p:sldId id="286" r:id="rId42"/>
    <p:sldId id="332" r:id="rId43"/>
    <p:sldId id="333" r:id="rId44"/>
    <p:sldId id="277" r:id="rId45"/>
    <p:sldId id="317" r:id="rId46"/>
    <p:sldId id="334" r:id="rId47"/>
    <p:sldId id="269" r:id="rId48"/>
    <p:sldId id="272" r:id="rId49"/>
    <p:sldId id="341" r:id="rId50"/>
    <p:sldId id="343" r:id="rId51"/>
  </p:sldIdLst>
  <p:sldSz cx="12192000" cy="6858000"/>
  <p:notesSz cx="7099300" cy="10234613"/>
  <p:custDataLst>
    <p:tags r:id="rId54"/>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7071"/>
    <a:srgbClr val="DE68FF"/>
    <a:srgbClr val="FF9786"/>
    <a:srgbClr val="D3000F"/>
    <a:srgbClr val="FFFF00"/>
    <a:srgbClr val="3333FF"/>
    <a:srgbClr val="FF3300"/>
    <a:srgbClr val="CC00CC"/>
    <a:srgbClr val="FFCC00"/>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873" autoAdjust="0"/>
    <p:restoredTop sz="86514" autoAdjust="0"/>
  </p:normalViewPr>
  <p:slideViewPr>
    <p:cSldViewPr snapToGrid="0">
      <p:cViewPr>
        <p:scale>
          <a:sx n="163" d="100"/>
          <a:sy n="163" d="100"/>
        </p:scale>
        <p:origin x="1768" y="8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handoutMaster" Target="handoutMasters/handoutMaster1.xml"/><Relationship Id="rId54" Type="http://schemas.openxmlformats.org/officeDocument/2006/relationships/tags" Target="tags/tag1.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22937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22938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22938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5EC49A0E-63A9-4A0D-AD2C-B7E2E2E8BB5B}" type="slidenum">
              <a:rPr lang="en-US"/>
              <a:pPr>
                <a:defRPr/>
              </a:pPr>
              <a:t>‹#›</a:t>
            </a:fld>
            <a:endParaRPr lang="en-US"/>
          </a:p>
        </p:txBody>
      </p:sp>
    </p:spTree>
    <p:extLst>
      <p:ext uri="{BB962C8B-B14F-4D97-AF65-F5344CB8AC3E}">
        <p14:creationId xmlns:p14="http://schemas.microsoft.com/office/powerpoint/2010/main" val="18027095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17305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32772"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73061" name="Rectangle 5"/>
          <p:cNvSpPr>
            <a:spLocks noGrp="1" noChangeArrowheads="1"/>
          </p:cNvSpPr>
          <p:nvPr>
            <p:ph type="body" sz="quarter" idx="3"/>
          </p:nvPr>
        </p:nvSpPr>
        <p:spPr bwMode="auto">
          <a:xfrm>
            <a:off x="709613" y="4862513"/>
            <a:ext cx="5680075" cy="4603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17306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4B81D889-D7E9-4039-B45C-464273848925}" type="slidenum">
              <a:rPr lang="en-US"/>
              <a:pPr>
                <a:defRPr/>
              </a:pPr>
              <a:t>‹#›</a:t>
            </a:fld>
            <a:endParaRPr lang="en-US"/>
          </a:p>
        </p:txBody>
      </p:sp>
    </p:spTree>
    <p:extLst>
      <p:ext uri="{BB962C8B-B14F-4D97-AF65-F5344CB8AC3E}">
        <p14:creationId xmlns:p14="http://schemas.microsoft.com/office/powerpoint/2010/main" val="181094375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Please retain proper</a:t>
            </a:r>
            <a:r>
              <a:rPr lang="en-US" baseline="0" dirty="0" smtClean="0"/>
              <a:t> attribution and the reference to </a:t>
            </a:r>
            <a:r>
              <a:rPr lang="en-US" baseline="0" dirty="0" err="1" smtClean="0"/>
              <a:t>ai.berkeley.edu</a:t>
            </a:r>
            <a:r>
              <a:rPr lang="en-US" baseline="0" dirty="0" smtClean="0"/>
              <a:t>.  </a:t>
            </a:r>
            <a:r>
              <a:rPr lang="en-US" baseline="0" smtClean="0"/>
              <a:t>Thanks!</a:t>
            </a:r>
            <a:endParaRPr lang="en-US" sz="1200" smtClean="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1</a:t>
            </a:fld>
            <a:endParaRPr lang="en-US"/>
          </a:p>
        </p:txBody>
      </p:sp>
    </p:spTree>
    <p:extLst>
      <p:ext uri="{BB962C8B-B14F-4D97-AF65-F5344CB8AC3E}">
        <p14:creationId xmlns:p14="http://schemas.microsoft.com/office/powerpoint/2010/main" val="14321499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take a quick look to see why this update makes sense.  We</a:t>
            </a:r>
            <a:r>
              <a:rPr lang="en-US" baseline="0" dirty="0" smtClean="0"/>
              <a:t> can formally justify the approximate q-learning updates with least </a:t>
            </a:r>
            <a:r>
              <a:rPr lang="en-US" baseline="0" dirty="0" err="1" smtClean="0"/>
              <a:t>quares</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10</a:t>
            </a:fld>
            <a:endParaRPr lang="en-US"/>
          </a:p>
        </p:txBody>
      </p:sp>
    </p:spTree>
    <p:extLst>
      <p:ext uri="{BB962C8B-B14F-4D97-AF65-F5344CB8AC3E}">
        <p14:creationId xmlns:p14="http://schemas.microsoft.com/office/powerpoint/2010/main" val="1192323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89E71FF5-1E58-4BF1-A395-323151E69486}" type="slidenum">
              <a:rPr lang="en-US" smtClean="0">
                <a:latin typeface="Arial" charset="0"/>
              </a:rPr>
              <a:pPr/>
              <a:t>11</a:t>
            </a:fld>
            <a:endParaRPr lang="en-US" smtClean="0">
              <a:latin typeface="Arial" charset="0"/>
            </a:endParaRPr>
          </a:p>
        </p:txBody>
      </p:sp>
      <p:sp>
        <p:nvSpPr>
          <p:cNvPr id="31747" name="Rectangle 2"/>
          <p:cNvSpPr>
            <a:spLocks noGrp="1" noRot="1" noChangeAspect="1" noChangeArrowheads="1" noTextEdit="1"/>
          </p:cNvSpPr>
          <p:nvPr>
            <p:ph type="sldImg"/>
          </p:nvPr>
        </p:nvSpPr>
        <p:spPr>
          <a:xfrm>
            <a:off x="138113" y="768350"/>
            <a:ext cx="6823075" cy="3838575"/>
          </a:xfrm>
          <a:ln/>
        </p:spPr>
      </p:sp>
      <p:sp>
        <p:nvSpPr>
          <p:cNvPr id="31748" name="Rectangle 3"/>
          <p:cNvSpPr>
            <a:spLocks noGrp="1" noChangeArrowheads="1"/>
          </p:cNvSpPr>
          <p:nvPr>
            <p:ph type="body" idx="1"/>
          </p:nvPr>
        </p:nvSpPr>
        <p:spPr>
          <a:noFill/>
          <a:ln/>
        </p:spPr>
        <p:txBody>
          <a:bodyPr/>
          <a:lstStyle/>
          <a:p>
            <a:r>
              <a:rPr lang="en-US" dirty="0" smtClean="0">
                <a:latin typeface="Arial" charset="0"/>
              </a:rPr>
              <a:t>W0 is an intercept</a:t>
            </a:r>
            <a:r>
              <a:rPr lang="en-US" baseline="0" dirty="0" smtClean="0">
                <a:latin typeface="Arial" charset="0"/>
              </a:rPr>
              <a:t> term, which corresponds to a bias feature that we’ll always set to 1.</a:t>
            </a:r>
          </a:p>
          <a:p>
            <a:r>
              <a:rPr lang="en-US" baseline="0" dirty="0" smtClean="0">
                <a:latin typeface="Arial" charset="0"/>
              </a:rPr>
              <a:t>Here we only have 1 real feature f_1.</a:t>
            </a:r>
          </a:p>
          <a:p>
            <a:r>
              <a:rPr lang="en-US" baseline="0" dirty="0" smtClean="0">
                <a:latin typeface="Arial" charset="0"/>
              </a:rPr>
              <a:t>The prediction is Y hat.</a:t>
            </a:r>
          </a:p>
          <a:p>
            <a:endParaRPr lang="en-US" baseline="0" dirty="0" smtClean="0">
              <a:latin typeface="Arial" charset="0"/>
            </a:endParaRPr>
          </a:p>
          <a:p>
            <a:r>
              <a:rPr lang="en-US" baseline="0" dirty="0" smtClean="0">
                <a:latin typeface="Arial" charset="0"/>
              </a:rPr>
              <a:t>This can happen in  multiple dimensions.  The dimensionality increases with the number of features.</a:t>
            </a:r>
          </a:p>
          <a:p>
            <a:endParaRPr lang="en-US" baseline="0" dirty="0" smtClean="0">
              <a:latin typeface="Arial" charset="0"/>
            </a:endParaRPr>
          </a:p>
          <a:p>
            <a:r>
              <a:rPr lang="en-US" baseline="0" dirty="0" smtClean="0">
                <a:latin typeface="Arial" charset="0"/>
              </a:rPr>
              <a:t>How do we find good values for the features, given a bunch of data points?  No q-learning, no robots, just in general.</a:t>
            </a:r>
            <a:endParaRPr lang="en-US" dirty="0" smtClean="0">
              <a:latin typeface="Arial" charset="0"/>
            </a:endParaRPr>
          </a:p>
          <a:p>
            <a:endParaRPr lang="en-US" dirty="0" smtClean="0">
              <a:latin typeface="Arial" charset="0"/>
            </a:endParaRPr>
          </a:p>
          <a:p>
            <a:endParaRPr lang="en-US" dirty="0" smtClean="0">
              <a:latin typeface="Arial" charset="0"/>
            </a:endParaRPr>
          </a:p>
          <a:p>
            <a:endParaRPr lang="en-US" dirty="0" smtClean="0">
              <a:latin typeface="Arial" charset="0"/>
            </a:endParaRPr>
          </a:p>
          <a:p>
            <a:endParaRPr lang="en-US" dirty="0" smtClean="0">
              <a:latin typeface="Arial" charset="0"/>
            </a:endParaRPr>
          </a:p>
          <a:p>
            <a:endParaRPr lang="en-US" dirty="0" smtClean="0">
              <a:latin typeface="Arial" charset="0"/>
            </a:endParaRPr>
          </a:p>
          <a:p>
            <a:endParaRPr lang="en-US" dirty="0" smtClean="0">
              <a:latin typeface="Arial" charset="0"/>
            </a:endParaRPr>
          </a:p>
          <a:p>
            <a:r>
              <a:rPr lang="en-US" dirty="0" smtClean="0">
                <a:latin typeface="Arial" charset="0"/>
              </a:rPr>
              <a:t>Figure </a:t>
            </a:r>
            <a:r>
              <a:rPr lang="en-US" dirty="0" smtClean="0">
                <a:latin typeface="Arial" charset="0"/>
              </a:rPr>
              <a:t>1: scatter(1:20,10+(1:20)+2*</a:t>
            </a:r>
            <a:r>
              <a:rPr lang="en-US" dirty="0" err="1" smtClean="0">
                <a:latin typeface="Arial" charset="0"/>
              </a:rPr>
              <a:t>randn</a:t>
            </a:r>
            <a:r>
              <a:rPr lang="en-US" dirty="0" smtClean="0">
                <a:latin typeface="Arial" charset="0"/>
              </a:rPr>
              <a:t>(1,20),'</a:t>
            </a:r>
            <a:r>
              <a:rPr lang="en-US" dirty="0" err="1" smtClean="0">
                <a:latin typeface="Arial" charset="0"/>
              </a:rPr>
              <a:t>k','filled</a:t>
            </a:r>
            <a:r>
              <a:rPr lang="en-US" dirty="0" smtClean="0">
                <a:latin typeface="Arial" charset="0"/>
              </a:rPr>
              <a:t>'); a=axis; a(3)=0; axis(a);</a:t>
            </a:r>
          </a:p>
          <a:p>
            <a:endParaRPr lang="en-US" dirty="0" smtClean="0">
              <a:latin typeface="Arial" charset="0"/>
            </a:endParaRPr>
          </a:p>
          <a:p>
            <a:endParaRPr lang="en-US" dirty="0" smtClean="0">
              <a:latin typeface="Arial" charset="0"/>
            </a:endParaRPr>
          </a:p>
          <a:p>
            <a:endParaRPr lang="en-US" dirty="0" smtClean="0">
              <a:latin typeface="Arial" charset="0"/>
            </a:endParaRPr>
          </a:p>
        </p:txBody>
      </p:sp>
    </p:spTree>
    <p:extLst>
      <p:ext uri="{BB962C8B-B14F-4D97-AF65-F5344CB8AC3E}">
        <p14:creationId xmlns:p14="http://schemas.microsoft.com/office/powerpoint/2010/main" val="479948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47A340F1-87EB-42C4-9B92-D21398C38303}" type="slidenum">
              <a:rPr lang="en-US" smtClean="0">
                <a:latin typeface="Arial" charset="0"/>
              </a:rPr>
              <a:pPr/>
              <a:t>12</a:t>
            </a:fld>
            <a:endParaRPr lang="en-US" smtClean="0">
              <a:latin typeface="Arial" charset="0"/>
            </a:endParaRPr>
          </a:p>
        </p:txBody>
      </p:sp>
      <p:sp>
        <p:nvSpPr>
          <p:cNvPr id="32771" name="Rectangle 2"/>
          <p:cNvSpPr>
            <a:spLocks noGrp="1" noRot="1" noChangeAspect="1" noChangeArrowheads="1" noTextEdit="1"/>
          </p:cNvSpPr>
          <p:nvPr>
            <p:ph type="sldImg"/>
          </p:nvPr>
        </p:nvSpPr>
        <p:spPr>
          <a:xfrm>
            <a:off x="138113" y="768350"/>
            <a:ext cx="6823075" cy="3838575"/>
          </a:xfrm>
          <a:ln/>
        </p:spPr>
      </p:sp>
      <p:sp>
        <p:nvSpPr>
          <p:cNvPr id="32772" name="Rectangle 3"/>
          <p:cNvSpPr>
            <a:spLocks noGrp="1" noChangeArrowheads="1"/>
          </p:cNvSpPr>
          <p:nvPr>
            <p:ph type="body" idx="1"/>
          </p:nvPr>
        </p:nvSpPr>
        <p:spPr>
          <a:noFill/>
          <a:ln/>
        </p:spPr>
        <p:txBody>
          <a:bodyPr/>
          <a:lstStyle/>
          <a:p>
            <a:r>
              <a:rPr lang="en-US" dirty="0" smtClean="0">
                <a:latin typeface="Arial" charset="0"/>
              </a:rPr>
              <a:t>I’ve got some prediction  Y HAT that is determined</a:t>
            </a:r>
            <a:r>
              <a:rPr lang="en-US" baseline="0" dirty="0" smtClean="0">
                <a:latin typeface="Arial" charset="0"/>
              </a:rPr>
              <a:t> by the weights.  Better weights will get us closer to the true observation Y.</a:t>
            </a:r>
          </a:p>
          <a:p>
            <a:r>
              <a:rPr lang="en-US" baseline="0" dirty="0" smtClean="0">
                <a:latin typeface="Arial" charset="0"/>
              </a:rPr>
              <a:t>We can </a:t>
            </a:r>
            <a:r>
              <a:rPr lang="en-US" baseline="0" dirty="0" err="1" smtClean="0">
                <a:latin typeface="Arial" charset="0"/>
              </a:rPr>
              <a:t>quanitfy</a:t>
            </a:r>
            <a:r>
              <a:rPr lang="en-US" baseline="0" dirty="0" smtClean="0">
                <a:latin typeface="Arial" charset="0"/>
              </a:rPr>
              <a:t> how wrong we are with one set of weights as the sum of the differences between our predictions and the truth.  We square it because being off in the positive or negative directions are both bad.</a:t>
            </a:r>
          </a:p>
          <a:p>
            <a:r>
              <a:rPr lang="en-US" baseline="0" dirty="0" smtClean="0">
                <a:latin typeface="Arial" charset="0"/>
              </a:rPr>
              <a:t>Then our predictions can be expressed in terms of the K features in this linear form with the features of X.</a:t>
            </a:r>
          </a:p>
          <a:p>
            <a:endParaRPr lang="en-US" baseline="0" dirty="0" smtClean="0">
              <a:latin typeface="Arial" charset="0"/>
            </a:endParaRPr>
          </a:p>
          <a:p>
            <a:r>
              <a:rPr lang="en-US" baseline="0" dirty="0" smtClean="0">
                <a:latin typeface="Arial" charset="0"/>
              </a:rPr>
              <a:t>We should move the weights to make this error small.  This is how we derive the formula for linear regression. </a:t>
            </a:r>
            <a:endParaRPr lang="en-US" dirty="0" smtClean="0">
              <a:latin typeface="Arial" charset="0"/>
            </a:endParaRPr>
          </a:p>
        </p:txBody>
      </p:sp>
    </p:spTree>
    <p:extLst>
      <p:ext uri="{BB962C8B-B14F-4D97-AF65-F5344CB8AC3E}">
        <p14:creationId xmlns:p14="http://schemas.microsoft.com/office/powerpoint/2010/main" val="19814253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mr-IN" dirty="0" smtClean="0"/>
              <a:t>’</a:t>
            </a:r>
            <a:r>
              <a:rPr lang="en-US" dirty="0" smtClean="0"/>
              <a:t>s how</a:t>
            </a:r>
            <a:r>
              <a:rPr lang="en-US" baseline="0" dirty="0" smtClean="0"/>
              <a:t> we can write out the error on just one point.</a:t>
            </a:r>
          </a:p>
          <a:p>
            <a:r>
              <a:rPr lang="en-US" baseline="0" dirty="0" smtClean="0"/>
              <a:t>It’s the difference between the truth and the prediction. </a:t>
            </a:r>
          </a:p>
          <a:p>
            <a:endParaRPr lang="en-US" baseline="0" dirty="0" smtClean="0"/>
          </a:p>
          <a:p>
            <a:r>
              <a:rPr lang="en-US" baseline="0" dirty="0" smtClean="0"/>
              <a:t>Then we stick a ½ in front of it.  That doesn’t do anything, but it will help us with the calculus in the next step.</a:t>
            </a:r>
          </a:p>
          <a:p>
            <a:r>
              <a:rPr lang="en-US" baseline="0" dirty="0" smtClean="0"/>
              <a:t>We take a derivative with respect to a certain weight.</a:t>
            </a:r>
          </a:p>
          <a:p>
            <a:r>
              <a:rPr lang="en-US" baseline="0" dirty="0" smtClean="0"/>
              <a:t>Then the derivative of the error is this expression.  To make the error big, go in the direction of the feature weights that are making this wrong.  </a:t>
            </a:r>
          </a:p>
          <a:p>
            <a:endParaRPr lang="en-US" baseline="0" dirty="0" smtClean="0"/>
          </a:p>
          <a:p>
            <a:r>
              <a:rPr lang="en-US" baseline="0" dirty="0" smtClean="0"/>
              <a:t>So we want to minimize the error, so we update the weights with the inverse of that.</a:t>
            </a:r>
          </a:p>
          <a:p>
            <a:endParaRPr lang="en-US" baseline="0" dirty="0" smtClean="0"/>
          </a:p>
          <a:p>
            <a:r>
              <a:rPr lang="en-US" baseline="0" dirty="0" smtClean="0"/>
              <a:t>And that’s how we explain the form of the q-update.  Where instead of Y, we have the observed reward, and instead of the prediction Y HAT, we have our previous prediction Q(S,A)</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13</a:t>
            </a:fld>
            <a:endParaRPr lang="en-US"/>
          </a:p>
        </p:txBody>
      </p:sp>
    </p:spTree>
    <p:extLst>
      <p:ext uri="{BB962C8B-B14F-4D97-AF65-F5344CB8AC3E}">
        <p14:creationId xmlns:p14="http://schemas.microsoft.com/office/powerpoint/2010/main" val="9440094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linear?  Why</a:t>
            </a:r>
            <a:r>
              <a:rPr lang="en-US" baseline="0" dirty="0" smtClean="0"/>
              <a:t> a small amount of features?  It’s to avoid overfitting.  You can draw a complex squiggle to connect all of the points like this. </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14</a:t>
            </a:fld>
            <a:endParaRPr lang="en-US"/>
          </a:p>
        </p:txBody>
      </p:sp>
    </p:spTree>
    <p:extLst>
      <p:ext uri="{BB962C8B-B14F-4D97-AF65-F5344CB8AC3E}">
        <p14:creationId xmlns:p14="http://schemas.microsoft.com/office/powerpoint/2010/main" val="14320235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last important thing about how</a:t>
            </a:r>
            <a:r>
              <a:rPr lang="en-US" baseline="0" dirty="0" smtClean="0"/>
              <a:t> these things work in practice.</a:t>
            </a:r>
          </a:p>
          <a:p>
            <a:r>
              <a:rPr lang="en-US" baseline="0" dirty="0" smtClean="0"/>
              <a:t>Q-learning will only take us so far, so in practice people do something a bit different called policy search. </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15</a:t>
            </a:fld>
            <a:endParaRPr lang="en-US"/>
          </a:p>
        </p:txBody>
      </p:sp>
    </p:spTree>
    <p:extLst>
      <p:ext uri="{BB962C8B-B14F-4D97-AF65-F5344CB8AC3E}">
        <p14:creationId xmlns:p14="http://schemas.microsoft.com/office/powerpoint/2010/main" val="1167652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problem with Q-learning is that we’re trying to</a:t>
            </a:r>
            <a:r>
              <a:rPr lang="en-US" baseline="0" dirty="0" smtClean="0"/>
              <a:t> get the values close to the truth.  It doesn’t try to order the values.  In selection an action, we really only care about the difference between the best choice and the others.</a:t>
            </a:r>
          </a:p>
          <a:p>
            <a:endParaRPr lang="en-US" baseline="0" dirty="0" smtClean="0"/>
          </a:p>
          <a:p>
            <a:r>
              <a:rPr lang="en-US" baseline="0" dirty="0" smtClean="0"/>
              <a:t>The solution to this is to learn policies </a:t>
            </a:r>
            <a:r>
              <a:rPr lang="en-US" sz="1200" dirty="0" smtClean="0"/>
              <a:t>policies that maximize rewards, not the values that predict them.</a:t>
            </a:r>
          </a:p>
          <a:p>
            <a:endParaRPr lang="en-US" sz="1200" dirty="0" smtClean="0"/>
          </a:p>
          <a:p>
            <a:r>
              <a:rPr lang="en-US" sz="1200" dirty="0" smtClean="0"/>
              <a:t>Policy search might start with Q-learning.  Then hill climb on the feature</a:t>
            </a:r>
            <a:r>
              <a:rPr lang="en-US" sz="1200" baseline="0" dirty="0" smtClean="0"/>
              <a:t> weights. </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16</a:t>
            </a:fld>
            <a:endParaRPr lang="en-US"/>
          </a:p>
        </p:txBody>
      </p:sp>
    </p:spTree>
    <p:extLst>
      <p:ext uri="{BB962C8B-B14F-4D97-AF65-F5344CB8AC3E}">
        <p14:creationId xmlns:p14="http://schemas.microsoft.com/office/powerpoint/2010/main" val="20621868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simplest</a:t>
            </a:r>
            <a:r>
              <a:rPr lang="en-US" baseline="0" dirty="0" smtClean="0"/>
              <a:t> way to do policy search.</a:t>
            </a:r>
          </a:p>
          <a:p>
            <a:r>
              <a:rPr lang="en-US" baseline="0" dirty="0" smtClean="0"/>
              <a:t>Start with something in the ball park, and then nudge the feature weights to see if we get a better policy.  We don’t actually have to do Q-learning or its look </a:t>
            </a:r>
            <a:r>
              <a:rPr lang="en-US" baseline="0" dirty="0" err="1" smtClean="0"/>
              <a:t>aheads</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17</a:t>
            </a:fld>
            <a:endParaRPr lang="en-US"/>
          </a:p>
        </p:txBody>
      </p:sp>
    </p:spTree>
    <p:extLst>
      <p:ext uri="{BB962C8B-B14F-4D97-AF65-F5344CB8AC3E}">
        <p14:creationId xmlns:p14="http://schemas.microsoft.com/office/powerpoint/2010/main" val="1854647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18</a:t>
            </a:fld>
            <a:endParaRPr lang="en-US"/>
          </a:p>
        </p:txBody>
      </p:sp>
    </p:spTree>
    <p:extLst>
      <p:ext uri="{BB962C8B-B14F-4D97-AF65-F5344CB8AC3E}">
        <p14:creationId xmlns:p14="http://schemas.microsoft.com/office/powerpoint/2010/main" val="16601261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Please retain proper</a:t>
            </a:r>
            <a:r>
              <a:rPr lang="en-US" baseline="0" dirty="0" smtClean="0"/>
              <a:t> attribution, including the reference to </a:t>
            </a:r>
            <a:r>
              <a:rPr lang="en-US" baseline="0" dirty="0" err="1" smtClean="0"/>
              <a:t>ai.berkeley.edu</a:t>
            </a:r>
            <a:r>
              <a:rPr lang="en-US" baseline="0" dirty="0" smtClean="0"/>
              <a:t>.  Thanks!</a:t>
            </a:r>
            <a:endParaRPr lang="en-US" sz="1200" dirty="0" smtClean="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19</a:t>
            </a:fld>
            <a:endParaRPr lang="en-US"/>
          </a:p>
        </p:txBody>
      </p:sp>
    </p:spTree>
    <p:extLst>
      <p:ext uri="{BB962C8B-B14F-4D97-AF65-F5344CB8AC3E}">
        <p14:creationId xmlns:p14="http://schemas.microsoft.com/office/powerpoint/2010/main" val="1581531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 you do in</a:t>
            </a:r>
            <a:r>
              <a:rPr lang="en-US" baseline="0" dirty="0" smtClean="0"/>
              <a:t> a game like </a:t>
            </a:r>
            <a:r>
              <a:rPr lang="en-US" baseline="0" dirty="0" err="1" smtClean="0"/>
              <a:t>PacMan</a:t>
            </a:r>
            <a:r>
              <a:rPr lang="en-US" baseline="0" dirty="0" smtClean="0"/>
              <a:t> when there are so many states, that you can’t possibly learn about every one.</a:t>
            </a:r>
          </a:p>
          <a:p>
            <a:endParaRPr lang="en-US" baseline="0" dirty="0" smtClean="0"/>
          </a:p>
          <a:p>
            <a:r>
              <a:rPr lang="en-US" baseline="0" dirty="0" smtClean="0"/>
              <a:t>The basic idea is called approximate Q-Learning.  When you learn that a ghost is bad, you should transfer that to other states that have ghosts. </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2</a:t>
            </a:fld>
            <a:endParaRPr lang="en-US"/>
          </a:p>
        </p:txBody>
      </p:sp>
    </p:spTree>
    <p:extLst>
      <p:ext uri="{BB962C8B-B14F-4D97-AF65-F5344CB8AC3E}">
        <p14:creationId xmlns:p14="http://schemas.microsoft.com/office/powerpoint/2010/main" val="15953464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Hopefully this is a refresher for many of you.</a:t>
            </a:r>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20</a:t>
            </a:fld>
            <a:endParaRPr lang="en-US"/>
          </a:p>
        </p:txBody>
      </p:sp>
    </p:spTree>
    <p:extLst>
      <p:ext uri="{BB962C8B-B14F-4D97-AF65-F5344CB8AC3E}">
        <p14:creationId xmlns:p14="http://schemas.microsoft.com/office/powerpoint/2010/main" val="19163676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21</a:t>
            </a:fld>
            <a:endParaRPr lang="en-US"/>
          </a:p>
        </p:txBody>
      </p:sp>
    </p:spTree>
    <p:extLst>
      <p:ext uri="{BB962C8B-B14F-4D97-AF65-F5344CB8AC3E}">
        <p14:creationId xmlns:p14="http://schemas.microsoft.com/office/powerpoint/2010/main" val="10028352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We are going to deal with discrete random variables, rather than continuous ones.  In continuous you deal</a:t>
            </a:r>
            <a:r>
              <a:rPr lang="en-US" baseline="0" dirty="0" smtClean="0"/>
              <a:t> with integrals rather than summations. </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22</a:t>
            </a:fld>
            <a:endParaRPr lang="en-US"/>
          </a:p>
        </p:txBody>
      </p:sp>
    </p:spTree>
    <p:extLst>
      <p:ext uri="{BB962C8B-B14F-4D97-AF65-F5344CB8AC3E}">
        <p14:creationId xmlns:p14="http://schemas.microsoft.com/office/powerpoint/2010/main" val="5821123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Possible</a:t>
            </a:r>
            <a:r>
              <a:rPr lang="en-US" baseline="0" dirty="0" smtClean="0"/>
              <a:t> variable in the domain.  For weather we probably don’t want to include a variable with probability 0.</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23</a:t>
            </a:fld>
            <a:endParaRPr lang="en-US"/>
          </a:p>
        </p:txBody>
      </p:sp>
    </p:spTree>
    <p:extLst>
      <p:ext uri="{BB962C8B-B14F-4D97-AF65-F5344CB8AC3E}">
        <p14:creationId xmlns:p14="http://schemas.microsoft.com/office/powerpoint/2010/main" val="21207721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N*D</a:t>
            </a:r>
            <a:r>
              <a:rPr lang="en-US" baseline="0" dirty="0" smtClean="0"/>
              <a:t>?  No.</a:t>
            </a:r>
          </a:p>
          <a:p>
            <a:r>
              <a:rPr lang="en-US" baseline="0" dirty="0" smtClean="0"/>
              <a:t>D^N?  Yes.</a:t>
            </a:r>
          </a:p>
          <a:p>
            <a:endParaRPr lang="en-US" baseline="0" dirty="0" smtClean="0"/>
          </a:p>
          <a:p>
            <a:r>
              <a:rPr lang="en-US" baseline="0" dirty="0" smtClean="0"/>
              <a:t>In the next lectures we’re going to see how to work with how to deal with large sets of variables. </a:t>
            </a:r>
            <a:endParaRPr lang="en-US" dirty="0" smtClean="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25</a:t>
            </a:fld>
            <a:endParaRPr lang="en-US"/>
          </a:p>
        </p:txBody>
      </p:sp>
    </p:spTree>
    <p:extLst>
      <p:ext uri="{BB962C8B-B14F-4D97-AF65-F5344CB8AC3E}">
        <p14:creationId xmlns:p14="http://schemas.microsoft.com/office/powerpoint/2010/main" val="3326292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26</a:t>
            </a:fld>
            <a:endParaRPr lang="en-US"/>
          </a:p>
        </p:txBody>
      </p:sp>
    </p:spTree>
    <p:extLst>
      <p:ext uri="{BB962C8B-B14F-4D97-AF65-F5344CB8AC3E}">
        <p14:creationId xmlns:p14="http://schemas.microsoft.com/office/powerpoint/2010/main" val="18058604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An</a:t>
            </a:r>
            <a:r>
              <a:rPr lang="en-US" baseline="0" dirty="0" smtClean="0"/>
              <a:t> event is a set of possible outcomes. We compute these by summing over all subsets of variables that are compatible with that event. </a:t>
            </a:r>
            <a:r>
              <a:rPr lang="en-US" baseline="0" dirty="0" smtClean="0"/>
              <a:t>These are subsets of variables. </a:t>
            </a:r>
          </a:p>
          <a:p>
            <a:r>
              <a:rPr lang="en-US" dirty="0" smtClean="0"/>
              <a:t>Let’s say x1=true, then if you sum</a:t>
            </a:r>
            <a:r>
              <a:rPr lang="en-US" baseline="0" dirty="0" smtClean="0"/>
              <a:t> over all entries in the joint table with x1</a:t>
            </a:r>
            <a:r>
              <a:rPr lang="mr-IN" baseline="0" dirty="0" smtClean="0"/>
              <a:t>…</a:t>
            </a:r>
            <a:r>
              <a:rPr lang="en-US" baseline="0" dirty="0" err="1" smtClean="0"/>
              <a:t>xN</a:t>
            </a:r>
            <a:r>
              <a:rPr lang="en-US" baseline="0" dirty="0" smtClean="0"/>
              <a:t>, where the entry says x=1 is true then you get the probability that x=1 true.</a:t>
            </a:r>
          </a:p>
          <a:p>
            <a:r>
              <a:rPr lang="en-US" baseline="0" dirty="0" smtClean="0"/>
              <a:t>Events don’t have to be as simple as x1=true.  It could be x1=true and x2=false.  Or more combinations of variables </a:t>
            </a:r>
            <a:r>
              <a:rPr lang="en-US" baseline="0" dirty="0" err="1" smtClean="0"/>
              <a:t>coule</a:t>
            </a:r>
            <a:r>
              <a:rPr lang="en-US" baseline="0" dirty="0" smtClean="0"/>
              <a:t> be involved. </a:t>
            </a:r>
          </a:p>
          <a:p>
            <a:endParaRPr lang="en-US" baseline="0" dirty="0" smtClean="0"/>
          </a:p>
          <a:p>
            <a:r>
              <a:rPr lang="en-US" baseline="0" dirty="0" smtClean="0"/>
              <a:t>Look at all of the entries that are consistent with the event. </a:t>
            </a:r>
          </a:p>
          <a:p>
            <a:pPr lvl="1" eaLnBrk="1" hangingPunct="1">
              <a:lnSpc>
                <a:spcPct val="80000"/>
              </a:lnSpc>
            </a:pPr>
            <a:r>
              <a:rPr lang="en-US" sz="2000" dirty="0" smtClean="0"/>
              <a:t>Probability that it’s hot AND sunny?  0.4</a:t>
            </a:r>
          </a:p>
          <a:p>
            <a:pPr lvl="1" eaLnBrk="1" hangingPunct="1">
              <a:lnSpc>
                <a:spcPct val="80000"/>
              </a:lnSpc>
            </a:pPr>
            <a:r>
              <a:rPr lang="en-US" sz="2000" dirty="0" smtClean="0"/>
              <a:t>Probability that it’s hot? 0.5</a:t>
            </a:r>
          </a:p>
          <a:p>
            <a:pPr lvl="1" eaLnBrk="1" hangingPunct="1">
              <a:lnSpc>
                <a:spcPct val="80000"/>
              </a:lnSpc>
            </a:pPr>
            <a:r>
              <a:rPr lang="en-US" sz="2000" dirty="0" smtClean="0"/>
              <a:t>Probability that it’s hot OR sunny? 0.2</a:t>
            </a:r>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27</a:t>
            </a:fld>
            <a:endParaRPr lang="en-US"/>
          </a:p>
        </p:txBody>
      </p:sp>
    </p:spTree>
    <p:extLst>
      <p:ext uri="{BB962C8B-B14F-4D97-AF65-F5344CB8AC3E}">
        <p14:creationId xmlns:p14="http://schemas.microsoft.com/office/powerpoint/2010/main" val="8233023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pPr>
              <a:lnSpc>
                <a:spcPct val="80000"/>
              </a:lnSpc>
            </a:pPr>
            <a:r>
              <a:rPr lang="en-US" sz="2400" dirty="0" smtClean="0"/>
              <a:t>P(+x, +y) ?   0.2</a:t>
            </a:r>
            <a:endParaRPr lang="en-US" sz="2000" dirty="0" smtClean="0"/>
          </a:p>
          <a:p>
            <a:pPr>
              <a:lnSpc>
                <a:spcPct val="80000"/>
              </a:lnSpc>
            </a:pPr>
            <a:r>
              <a:rPr lang="en-US" sz="2400" dirty="0" smtClean="0"/>
              <a:t>P(+x) ? 0.5</a:t>
            </a:r>
            <a:endParaRPr lang="en-US" sz="2000" dirty="0" smtClean="0"/>
          </a:p>
          <a:p>
            <a:pPr>
              <a:lnSpc>
                <a:spcPct val="80000"/>
              </a:lnSpc>
            </a:pPr>
            <a:r>
              <a:rPr lang="en-US" sz="2400" dirty="0" smtClean="0"/>
              <a:t>P(-y OR +x) ? 0.6</a:t>
            </a:r>
          </a:p>
          <a:p>
            <a:pPr marL="457176" lvl="1" indent="0" eaLnBrk="1" hangingPunct="1">
              <a:lnSpc>
                <a:spcPct val="80000"/>
              </a:lnSpc>
              <a:buNone/>
            </a:pPr>
            <a:endParaRPr lang="en-US" sz="2000" dirty="0" smtClean="0"/>
          </a:p>
          <a:p>
            <a:pPr eaLnBrk="1" hangingPunct="1">
              <a:lnSpc>
                <a:spcPct val="80000"/>
              </a:lnSpc>
            </a:pPr>
            <a:endParaRPr lang="en-US" sz="2000" dirty="0" smtClean="0"/>
          </a:p>
          <a:p>
            <a:pPr eaLnBrk="1" hangingPunct="1">
              <a:lnSpc>
                <a:spcPct val="80000"/>
              </a:lnSpc>
              <a:buFont typeface="Wingdings" pitchFamily="2" charset="2"/>
              <a:buNone/>
            </a:pPr>
            <a:r>
              <a:rPr lang="en-US" sz="2000" dirty="0" smtClean="0"/>
              <a:t> </a:t>
            </a:r>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28</a:t>
            </a:fld>
            <a:endParaRPr lang="en-US"/>
          </a:p>
        </p:txBody>
      </p:sp>
    </p:spTree>
    <p:extLst>
      <p:ext uri="{BB962C8B-B14F-4D97-AF65-F5344CB8AC3E}">
        <p14:creationId xmlns:p14="http://schemas.microsoft.com/office/powerpoint/2010/main" val="9218961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Marginalize distribution</a:t>
            </a:r>
            <a:r>
              <a:rPr lang="en-US" baseline="0" dirty="0" smtClean="0"/>
              <a:t> means you build a new table for a subset of random variables.</a:t>
            </a:r>
          </a:p>
          <a:p>
            <a:endParaRPr lang="en-US" baseline="0" dirty="0" smtClean="0"/>
          </a:p>
          <a:p>
            <a:r>
              <a:rPr lang="en-US" baseline="0" dirty="0" smtClean="0"/>
              <a:t>This is the general equation.  You can apply it to any number of random variables.  If you had 3 random </a:t>
            </a:r>
            <a:r>
              <a:rPr lang="en-US" baseline="0" dirty="0" err="1" smtClean="0"/>
              <a:t>varaibles</a:t>
            </a:r>
            <a:r>
              <a:rPr lang="en-US" baseline="0" dirty="0" smtClean="0"/>
              <a:t>, you could compute the </a:t>
            </a:r>
            <a:r>
              <a:rPr lang="en-US" baseline="0" dirty="0" err="1" smtClean="0"/>
              <a:t>marginals</a:t>
            </a:r>
            <a:r>
              <a:rPr lang="en-US" baseline="0" dirty="0" smtClean="0"/>
              <a:t> for </a:t>
            </a:r>
          </a:p>
          <a:p>
            <a:r>
              <a:rPr lang="en-US" baseline="0" dirty="0" smtClean="0"/>
              <a:t>Just x1</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Just x2</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Just x3</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x1 and x2</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x2 and x3</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x1 and x3</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29</a:t>
            </a:fld>
            <a:endParaRPr lang="en-US"/>
          </a:p>
        </p:txBody>
      </p:sp>
    </p:spTree>
    <p:extLst>
      <p:ext uri="{BB962C8B-B14F-4D97-AF65-F5344CB8AC3E}">
        <p14:creationId xmlns:p14="http://schemas.microsoft.com/office/powerpoint/2010/main" val="14105827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+x</a:t>
            </a:r>
            <a:r>
              <a:rPr lang="en-US" baseline="0" dirty="0" smtClean="0"/>
              <a:t> 0.5</a:t>
            </a: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a:t>
            </a:r>
            <a:r>
              <a:rPr lang="en-US" dirty="0" smtClean="0"/>
              <a:t>x</a:t>
            </a:r>
            <a:r>
              <a:rPr lang="en-US" baseline="0" dirty="0" smtClean="0"/>
              <a:t> 0.5</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+y 0.6</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-y 0.4</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Good sanity check is to make sure that the numbers sum to 1.</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30</a:t>
            </a:fld>
            <a:endParaRPr lang="en-US"/>
          </a:p>
        </p:txBody>
      </p:sp>
    </p:spTree>
    <p:extLst>
      <p:ext uri="{BB962C8B-B14F-4D97-AF65-F5344CB8AC3E}">
        <p14:creationId xmlns:p14="http://schemas.microsoft.com/office/powerpoint/2010/main" val="305004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ever cell and every action, you’ve got a table</a:t>
            </a:r>
            <a:r>
              <a:rPr lang="en-US" baseline="0" dirty="0" smtClean="0"/>
              <a:t> of values that you’re storing.</a:t>
            </a:r>
          </a:p>
          <a:p>
            <a:r>
              <a:rPr lang="en-US" baseline="0" dirty="0" smtClean="0"/>
              <a:t>The problem is that for games like </a:t>
            </a:r>
            <a:r>
              <a:rPr lang="en-US" baseline="0" dirty="0" err="1" smtClean="0"/>
              <a:t>PackMan</a:t>
            </a:r>
            <a:r>
              <a:rPr lang="en-US" baseline="0" dirty="0" smtClean="0"/>
              <a:t> there are too many states to hold in memory, so many that you can’t hold them all in memory.</a:t>
            </a:r>
          </a:p>
          <a:p>
            <a:endParaRPr lang="en-US" baseline="0" dirty="0" smtClean="0"/>
          </a:p>
          <a:p>
            <a:r>
              <a:rPr lang="en-US" baseline="0" dirty="0" smtClean="0"/>
              <a:t>Instead, we want to generalize.  This is a fundamental idea in machine learning.</a:t>
            </a:r>
          </a:p>
          <a:p>
            <a:r>
              <a:rPr lang="en-US" baseline="0" dirty="0" smtClean="0"/>
              <a:t>You want to be able to generalize not just to save on time and storage, but because it’s better.  You’re going to learn faster through generalization.</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a:t>
            </a:fld>
            <a:endParaRPr lang="en-US"/>
          </a:p>
        </p:txBody>
      </p:sp>
    </p:spTree>
    <p:extLst>
      <p:ext uri="{BB962C8B-B14F-4D97-AF65-F5344CB8AC3E}">
        <p14:creationId xmlns:p14="http://schemas.microsoft.com/office/powerpoint/2010/main" val="18514810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This is the most important concept.  Why because it</a:t>
            </a:r>
            <a:r>
              <a:rPr lang="en-US" baseline="0" dirty="0" smtClean="0"/>
              <a:t> tells us, if we measure something, what does it tell us about the things that we didn’t get to measure.  That’s what conditional probabilities come in.</a:t>
            </a:r>
            <a:endParaRPr lang="en-US" dirty="0" smtClean="0"/>
          </a:p>
          <a:p>
            <a:endParaRPr lang="en-US" dirty="0" smtClean="0"/>
          </a:p>
          <a:p>
            <a:r>
              <a:rPr lang="en-US" dirty="0" smtClean="0"/>
              <a:t>A conditional probability</a:t>
            </a:r>
            <a:r>
              <a:rPr lang="en-US" baseline="0" dirty="0" smtClean="0"/>
              <a:t> that random variable Capital A will take on value lowercase a, given that </a:t>
            </a:r>
            <a:r>
              <a:rPr lang="en-US" baseline="0" dirty="0" smtClean="0"/>
              <a:t>random variable Capital B takes on value lowercase b.  This is given by the probability of seeing both a and b, divided by the probability of seeing b.</a:t>
            </a:r>
          </a:p>
          <a:p>
            <a:endParaRPr lang="en-US" baseline="0" dirty="0" smtClean="0"/>
          </a:p>
          <a:p>
            <a:r>
              <a:rPr lang="en-US" baseline="0" dirty="0" smtClean="0"/>
              <a:t>[Explain the Venn diagram.]</a:t>
            </a:r>
          </a:p>
          <a:p>
            <a:r>
              <a:rPr lang="en-US" baseline="0" dirty="0" smtClean="0"/>
              <a:t>Write out the equation for P(</a:t>
            </a:r>
            <a:r>
              <a:rPr lang="en-US" baseline="0" dirty="0" err="1" smtClean="0"/>
              <a:t>sun|cold</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31</a:t>
            </a:fld>
            <a:endParaRPr lang="en-US"/>
          </a:p>
        </p:txBody>
      </p:sp>
    </p:spTree>
    <p:extLst>
      <p:ext uri="{BB962C8B-B14F-4D97-AF65-F5344CB8AC3E}">
        <p14:creationId xmlns:p14="http://schemas.microsoft.com/office/powerpoint/2010/main" val="4252525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pPr>
              <a:lnSpc>
                <a:spcPct val="80000"/>
              </a:lnSpc>
            </a:pPr>
            <a:r>
              <a:rPr lang="en-US" sz="2400" dirty="0" smtClean="0"/>
              <a:t>P(+x | +y) =</a:t>
            </a:r>
            <a:r>
              <a:rPr lang="en-US" sz="2400" baseline="0" dirty="0" smtClean="0"/>
              <a:t> 0.2 / 0.6 = 1/3</a:t>
            </a:r>
            <a:endParaRPr lang="en-US" sz="2000" dirty="0" smtClean="0"/>
          </a:p>
          <a:p>
            <a:pPr>
              <a:lnSpc>
                <a:spcPct val="80000"/>
              </a:lnSpc>
            </a:pPr>
            <a:r>
              <a:rPr lang="en-US" sz="2400" dirty="0" smtClean="0"/>
              <a:t>P(-x | +y) ? = 0.4 /</a:t>
            </a:r>
            <a:r>
              <a:rPr lang="en-US" sz="2400" baseline="0" dirty="0" smtClean="0"/>
              <a:t> 0.6 = 2/3 ( = 1 </a:t>
            </a:r>
            <a:r>
              <a:rPr lang="mr-IN" sz="2400" baseline="0" dirty="0" smtClean="0"/>
              <a:t>–</a:t>
            </a:r>
            <a:r>
              <a:rPr lang="en-US" sz="2400" baseline="0" dirty="0" smtClean="0"/>
              <a:t> P(+x|+y) = 2/3</a:t>
            </a:r>
            <a:endParaRPr lang="en-US" sz="2000" dirty="0" smtClean="0"/>
          </a:p>
          <a:p>
            <a:pPr>
              <a:lnSpc>
                <a:spcPct val="80000"/>
              </a:lnSpc>
            </a:pPr>
            <a:r>
              <a:rPr lang="en-US" sz="2400" dirty="0" smtClean="0"/>
              <a:t>P(-y | +x) ?  P(-y, +x)</a:t>
            </a:r>
            <a:r>
              <a:rPr lang="en-US" sz="2400" baseline="0" dirty="0" smtClean="0"/>
              <a:t> / P(+x) = </a:t>
            </a:r>
            <a:r>
              <a:rPr lang="en-US" sz="2400" dirty="0" smtClean="0"/>
              <a:t>0.3 / 0.5  =</a:t>
            </a:r>
            <a:r>
              <a:rPr lang="en-US" sz="2400" baseline="0" dirty="0" smtClean="0"/>
              <a:t> 0.6</a:t>
            </a:r>
            <a:endParaRPr lang="en-US" sz="2400" dirty="0" smtClean="0"/>
          </a:p>
          <a:p>
            <a:pPr marL="457176" lvl="1" indent="0" eaLnBrk="1" hangingPunct="1">
              <a:lnSpc>
                <a:spcPct val="80000"/>
              </a:lnSpc>
              <a:buNone/>
            </a:pPr>
            <a:endParaRPr lang="en-US" sz="2000" dirty="0" smtClean="0"/>
          </a:p>
          <a:p>
            <a:pPr eaLnBrk="1" hangingPunct="1">
              <a:lnSpc>
                <a:spcPct val="80000"/>
              </a:lnSpc>
            </a:pPr>
            <a:endParaRPr lang="en-US" sz="2000" dirty="0" smtClean="0"/>
          </a:p>
          <a:p>
            <a:pPr eaLnBrk="1" hangingPunct="1">
              <a:lnSpc>
                <a:spcPct val="80000"/>
              </a:lnSpc>
              <a:buFont typeface="Wingdings" pitchFamily="2" charset="2"/>
              <a:buNone/>
            </a:pPr>
            <a:r>
              <a:rPr lang="en-US" sz="2000" dirty="0" smtClean="0"/>
              <a:t> </a:t>
            </a:r>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32</a:t>
            </a:fld>
            <a:endParaRPr lang="en-US"/>
          </a:p>
        </p:txBody>
      </p:sp>
    </p:spTree>
    <p:extLst>
      <p:ext uri="{BB962C8B-B14F-4D97-AF65-F5344CB8AC3E}">
        <p14:creationId xmlns:p14="http://schemas.microsoft.com/office/powerpoint/2010/main" val="668029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Before</a:t>
            </a:r>
            <a:r>
              <a:rPr lang="en-US" baseline="0" dirty="0" smtClean="0"/>
              <a:t> we saw how to go from a joint distribution to a marginal distribution.  Now we’re going to see how to go from a joint distribution to a conditional. </a:t>
            </a:r>
          </a:p>
          <a:p>
            <a:endParaRPr lang="en-US" baseline="0" dirty="0" smtClean="0"/>
          </a:p>
          <a:p>
            <a:r>
              <a:rPr lang="en-US" baseline="0" dirty="0" smtClean="0"/>
              <a:t>A conditional distribution is a consequence of the joint distribution.  We do that just like we did on the previous slide).</a:t>
            </a:r>
          </a:p>
          <a:p>
            <a:endParaRPr lang="en-US" baseline="0" dirty="0" smtClean="0"/>
          </a:p>
          <a:p>
            <a:r>
              <a:rPr lang="en-US" baseline="0" dirty="0" smtClean="0"/>
              <a:t>P(W|T) is a set of tables that can be extracted from the joint distribution P(T, W).</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33</a:t>
            </a:fld>
            <a:endParaRPr lang="en-US"/>
          </a:p>
        </p:txBody>
      </p:sp>
    </p:spTree>
    <p:extLst>
      <p:ext uri="{BB962C8B-B14F-4D97-AF65-F5344CB8AC3E}">
        <p14:creationId xmlns:p14="http://schemas.microsoft.com/office/powerpoint/2010/main" val="2676576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Another way of arriving at a</a:t>
            </a:r>
            <a:r>
              <a:rPr lang="en-US" baseline="0" dirty="0" smtClean="0"/>
              <a:t> conditional distribution from a joint distribution is called the Normalization trick.  It can be faster, and is a bit more mechanical than before. The idea is to go from a full joint to a conditional in a very structured way.</a:t>
            </a:r>
          </a:p>
          <a:p>
            <a:endParaRPr lang="en-US" baseline="0" dirty="0" smtClean="0"/>
          </a:p>
          <a:p>
            <a:r>
              <a:rPr lang="en-US" baseline="0" dirty="0" smtClean="0"/>
              <a:t>First, let’s look at what happens when we do what we did before.  We need two entries in the conditional probability weather, given temperature is cold.</a:t>
            </a:r>
          </a:p>
          <a:p>
            <a:r>
              <a:rPr lang="en-US" baseline="0" dirty="0" smtClean="0"/>
              <a:t>p(sunny |cold)</a:t>
            </a:r>
          </a:p>
          <a:p>
            <a:r>
              <a:rPr lang="en-US" baseline="0" dirty="0" smtClean="0"/>
              <a:t>p(rain| cold).</a:t>
            </a:r>
          </a:p>
          <a:p>
            <a:endParaRPr lang="en-US" baseline="0" dirty="0" smtClean="0"/>
          </a:p>
          <a:p>
            <a:r>
              <a:rPr lang="en-US" baseline="0" dirty="0" smtClean="0"/>
              <a:t>[Write these on the board.]</a:t>
            </a:r>
          </a:p>
          <a:p>
            <a:r>
              <a:rPr lang="en-US" baseline="0" dirty="0" smtClean="0"/>
              <a:t>Now, let’s take a careful look at what is happening here.  What entries are we using in the two equations?  All the entries which are consistent with T=c.  The way that they show up is that ALL OF THEM SHOW UP IN THE DENOMINATOR.  The one on the top is the one that is consistent with the row that we’re computing.   </a:t>
            </a:r>
          </a:p>
          <a:p>
            <a:endParaRPr lang="en-US" baseline="0" dirty="0" smtClean="0"/>
          </a:p>
          <a:p>
            <a:r>
              <a:rPr lang="en-US" baseline="0" dirty="0" smtClean="0"/>
              <a:t>Another way of looking at this is to look up all entries that are consistent with T=c, and then use them in a particular way.  We just need the one entry that’s consistent with what we’re doing, and then we need all of them for the denominator.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34</a:t>
            </a:fld>
            <a:endParaRPr lang="en-US"/>
          </a:p>
        </p:txBody>
      </p:sp>
    </p:spTree>
    <p:extLst>
      <p:ext uri="{BB962C8B-B14F-4D97-AF65-F5344CB8AC3E}">
        <p14:creationId xmlns:p14="http://schemas.microsoft.com/office/powerpoint/2010/main" val="6068711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So let’s look at that in a different</a:t>
            </a:r>
            <a:r>
              <a:rPr lang="en-US" baseline="0" dirty="0" smtClean="0"/>
              <a:t> way.  </a:t>
            </a:r>
          </a:p>
          <a:p>
            <a:r>
              <a:rPr lang="en-US" baseline="0" dirty="0" smtClean="0"/>
              <a:t>First, select all of the entries that are consistent with T=c.</a:t>
            </a:r>
          </a:p>
          <a:p>
            <a:r>
              <a:rPr lang="en-US" baseline="0" dirty="0" smtClean="0"/>
              <a:t>Then we need the one that’s consistent with what we’re computing (W=sun or W=rain), and then divide by the sum of all of the values that we selected.</a:t>
            </a:r>
          </a:p>
          <a:p>
            <a:r>
              <a:rPr lang="en-US" baseline="0" dirty="0" smtClean="0"/>
              <a:t>That’s called normalization.  We just want to make it sum to one by dividing by the sum of all the entries that we  selected from the joint table.</a:t>
            </a:r>
          </a:p>
          <a:p>
            <a:r>
              <a:rPr lang="en-US" baseline="0" dirty="0" smtClean="0"/>
              <a:t>This can make it easier to compute.</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35</a:t>
            </a:fld>
            <a:endParaRPr lang="en-US"/>
          </a:p>
        </p:txBody>
      </p:sp>
    </p:spTree>
    <p:extLst>
      <p:ext uri="{BB962C8B-B14F-4D97-AF65-F5344CB8AC3E}">
        <p14:creationId xmlns:p14="http://schemas.microsoft.com/office/powerpoint/2010/main" val="3122745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P(X | Y=-y) </a:t>
            </a:r>
          </a:p>
          <a:p>
            <a:endParaRPr lang="en-US" dirty="0" smtClean="0"/>
          </a:p>
          <a:p>
            <a:r>
              <a:rPr lang="en-US" dirty="0" smtClean="0"/>
              <a:t>Select</a:t>
            </a:r>
          </a:p>
          <a:p>
            <a:r>
              <a:rPr lang="en-US" dirty="0" smtClean="0"/>
              <a:t>+x, -y, 0.3</a:t>
            </a:r>
          </a:p>
          <a:p>
            <a:r>
              <a:rPr lang="en-US" dirty="0" smtClean="0"/>
              <a:t>-x, -y, 0.1</a:t>
            </a:r>
          </a:p>
          <a:p>
            <a:endParaRPr lang="en-US" baseline="0" dirty="0" smtClean="0"/>
          </a:p>
          <a:p>
            <a:r>
              <a:rPr lang="en-US" baseline="0" dirty="0" smtClean="0"/>
              <a:t>Normalize</a:t>
            </a:r>
          </a:p>
          <a:p>
            <a:r>
              <a:rPr lang="en-US" baseline="0" dirty="0" smtClean="0"/>
              <a:t>+x = 0.3 / 0.4 = 0.75</a:t>
            </a:r>
          </a:p>
          <a:p>
            <a:r>
              <a:rPr lang="en-US" baseline="0" dirty="0" smtClean="0"/>
              <a:t>-x = 0.1 / 0.4 = 0.25</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37</a:t>
            </a:fld>
            <a:endParaRPr lang="en-US"/>
          </a:p>
        </p:txBody>
      </p:sp>
    </p:spTree>
    <p:extLst>
      <p:ext uri="{BB962C8B-B14F-4D97-AF65-F5344CB8AC3E}">
        <p14:creationId xmlns:p14="http://schemas.microsoft.com/office/powerpoint/2010/main" val="5535763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What does this term</a:t>
            </a:r>
            <a:r>
              <a:rPr lang="en-US" baseline="0" dirty="0" smtClean="0"/>
              <a:t> mean? </a:t>
            </a:r>
            <a:r>
              <a:rPr lang="mr-IN" baseline="0" dirty="0" smtClean="0"/>
              <a:t>…</a:t>
            </a:r>
            <a:endParaRPr lang="en-US" baseline="0" dirty="0" smtClean="0"/>
          </a:p>
          <a:p>
            <a:r>
              <a:rPr lang="en-US" baseline="0" dirty="0" smtClean="0"/>
              <a:t>In Example 2, the numbers are too large to be probabilities, but normalization corrects this.</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38</a:t>
            </a:fld>
            <a:endParaRPr lang="en-US"/>
          </a:p>
        </p:txBody>
      </p:sp>
    </p:spTree>
    <p:extLst>
      <p:ext uri="{BB962C8B-B14F-4D97-AF65-F5344CB8AC3E}">
        <p14:creationId xmlns:p14="http://schemas.microsoft.com/office/powerpoint/2010/main" val="1554860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What</a:t>
            </a:r>
            <a:r>
              <a:rPr lang="en-US" baseline="0" dirty="0" smtClean="0"/>
              <a:t> is probabilistic inference in general?  It’s computing some desired probabilities (usually conditionals), given some input set of probabilities (by default, a large joint distribution).</a:t>
            </a:r>
          </a:p>
          <a:p>
            <a:endParaRPr lang="en-US" baseline="0" dirty="0" smtClean="0"/>
          </a:p>
          <a:p>
            <a:r>
              <a:rPr lang="en-US" baseline="0" dirty="0" smtClean="0"/>
              <a:t>The reason that this is interesting, is that our probability distributions change as we accrue more evidence. </a:t>
            </a:r>
          </a:p>
          <a:p>
            <a:r>
              <a:rPr lang="en-US" baseline="0" dirty="0" smtClean="0"/>
              <a:t>Observing new evidence causes our beliefs to be updated.</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39</a:t>
            </a:fld>
            <a:endParaRPr lang="en-US"/>
          </a:p>
        </p:txBody>
      </p:sp>
    </p:spTree>
    <p:extLst>
      <p:ext uri="{BB962C8B-B14F-4D97-AF65-F5344CB8AC3E}">
        <p14:creationId xmlns:p14="http://schemas.microsoft.com/office/powerpoint/2010/main" val="9490160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Here’s the first procedure that we’ll look at for</a:t>
            </a:r>
            <a:r>
              <a:rPr lang="en-US" baseline="0" dirty="0" smtClean="0"/>
              <a:t> Probabilistic Inference</a:t>
            </a:r>
            <a:r>
              <a:rPr lang="en-US" dirty="0" smtClean="0"/>
              <a:t>.</a:t>
            </a:r>
            <a:r>
              <a:rPr lang="en-US" baseline="0" dirty="0" smtClean="0"/>
              <a:t>  It is called </a:t>
            </a:r>
            <a:r>
              <a:rPr lang="en-US" dirty="0" smtClean="0"/>
              <a:t>Inference by Enumeration</a:t>
            </a:r>
          </a:p>
          <a:p>
            <a:endParaRPr lang="en-US" dirty="0" smtClean="0"/>
          </a:p>
          <a:p>
            <a:r>
              <a:rPr lang="en-US" dirty="0" smtClean="0"/>
              <a:t>We can split up our variables into 3 sets:</a:t>
            </a:r>
          </a:p>
          <a:p>
            <a:r>
              <a:rPr lang="en-US" dirty="0" smtClean="0"/>
              <a:t>1. some evidence variables</a:t>
            </a:r>
            <a:r>
              <a:rPr lang="en-US" baseline="0" dirty="0" smtClean="0"/>
              <a:t> – those are what we’ve observed.</a:t>
            </a:r>
          </a:p>
          <a:p>
            <a:r>
              <a:rPr lang="en-US" baseline="0" dirty="0" smtClean="0"/>
              <a:t>2. The query variables – those are what we want to know about</a:t>
            </a:r>
          </a:p>
          <a:p>
            <a:r>
              <a:rPr lang="en-US" baseline="0" dirty="0" smtClean="0"/>
              <a:t>3. The hidden variables </a:t>
            </a:r>
            <a:r>
              <a:rPr lang="mr-IN" baseline="0" dirty="0" smtClean="0"/>
              <a:t>–</a:t>
            </a:r>
            <a:r>
              <a:rPr lang="en-US" baseline="0" dirty="0" smtClean="0"/>
              <a:t> those appear in the joint distribution, but don’t appear in the previous 2. </a:t>
            </a:r>
          </a:p>
          <a:p>
            <a:endParaRPr lang="en-US" baseline="0" dirty="0" smtClean="0"/>
          </a:p>
          <a:p>
            <a:r>
              <a:rPr lang="en-US" baseline="0" dirty="0" smtClean="0"/>
              <a:t>Here are the 3 steps that we need to do:</a:t>
            </a:r>
          </a:p>
          <a:p>
            <a:r>
              <a:rPr lang="en-US" baseline="0" dirty="0" smtClean="0"/>
              <a:t>Step 1: select all entries that are consistent with the Evidence.</a:t>
            </a:r>
          </a:p>
          <a:p>
            <a:r>
              <a:rPr lang="en-US" baseline="0" dirty="0" smtClean="0"/>
              <a:t>Step 2: Sum out the hidden variables.  Sum over all possible instantiations of the hidden variables.  That leaves us with the joint distribution between the query variable and the evidence variables.</a:t>
            </a:r>
          </a:p>
          <a:p>
            <a:r>
              <a:rPr lang="en-US" baseline="0" dirty="0" smtClean="0"/>
              <a:t>That’s something like P(a, c) = sum over b P(</a:t>
            </a:r>
            <a:r>
              <a:rPr lang="en-US" baseline="0" dirty="0" err="1" smtClean="0"/>
              <a:t>a,b,c</a:t>
            </a:r>
            <a:r>
              <a:rPr lang="en-US" baseline="0" dirty="0" smtClean="0"/>
              <a: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That’s the same as P(q, e) = sum over h P(</a:t>
            </a:r>
            <a:r>
              <a:rPr lang="en-US" baseline="0" dirty="0" err="1" smtClean="0"/>
              <a:t>q,h,e</a:t>
            </a:r>
            <a:r>
              <a:rPr lang="en-US" baseline="0" dirty="0" smtClean="0"/>
              <a: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Step 3: Normalize to get the conditional probability.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40</a:t>
            </a:fld>
            <a:endParaRPr lang="en-US"/>
          </a:p>
        </p:txBody>
      </p:sp>
    </p:spTree>
    <p:extLst>
      <p:ext uri="{BB962C8B-B14F-4D97-AF65-F5344CB8AC3E}">
        <p14:creationId xmlns:p14="http://schemas.microsoft.com/office/powerpoint/2010/main" val="17289281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Work through these</a:t>
            </a:r>
            <a:r>
              <a:rPr lang="en-US" baseline="0" dirty="0" smtClean="0"/>
              <a:t> on the board.</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41</a:t>
            </a:fld>
            <a:endParaRPr lang="en-US"/>
          </a:p>
        </p:txBody>
      </p:sp>
    </p:spTree>
    <p:extLst>
      <p:ext uri="{BB962C8B-B14F-4D97-AF65-F5344CB8AC3E}">
        <p14:creationId xmlns:p14="http://schemas.microsoft.com/office/powerpoint/2010/main" val="22786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a:t>
            </a:r>
            <a:r>
              <a:rPr lang="en-US" baseline="0" dirty="0" smtClean="0"/>
              <a:t> is a different state, and in </a:t>
            </a:r>
            <a:r>
              <a:rPr lang="en-US" baseline="0" dirty="0" err="1" smtClean="0"/>
              <a:t>Naieve</a:t>
            </a:r>
            <a:r>
              <a:rPr lang="en-US" baseline="0" dirty="0" smtClean="0"/>
              <a:t> q-learning you know nothing about it, even though it looks like the same situation just on a different position in the board.</a:t>
            </a:r>
          </a:p>
          <a:p>
            <a:r>
              <a:rPr lang="en-US" baseline="0" dirty="0" smtClean="0"/>
              <a:t>You also know nothing about #3, which only differs based on one dot.  That’s a completely different state!  We have to learn about it separately!</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4</a:t>
            </a:fld>
            <a:endParaRPr lang="en-US"/>
          </a:p>
        </p:txBody>
      </p:sp>
    </p:spTree>
    <p:extLst>
      <p:ext uri="{BB962C8B-B14F-4D97-AF65-F5344CB8AC3E}">
        <p14:creationId xmlns:p14="http://schemas.microsoft.com/office/powerpoint/2010/main" val="13699837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dirty="0" smtClean="0"/>
              <a:t>Size of distribution if n variables with domain sizes d</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42</a:t>
            </a:fld>
            <a:endParaRPr lang="en-US"/>
          </a:p>
        </p:txBody>
      </p:sp>
    </p:spTree>
    <p:extLst>
      <p:ext uri="{BB962C8B-B14F-4D97-AF65-F5344CB8AC3E}">
        <p14:creationId xmlns:p14="http://schemas.microsoft.com/office/powerpoint/2010/main" val="14143448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The product rule is directly derived from our definition of the conditional</a:t>
            </a:r>
            <a:r>
              <a:rPr lang="en-US" baseline="0" dirty="0" smtClean="0"/>
              <a:t> probability.</a:t>
            </a:r>
          </a:p>
          <a:p>
            <a:r>
              <a:rPr lang="en-US" baseline="0" dirty="0" smtClean="0"/>
              <a:t>Just multiply both sides by the marginal.</a:t>
            </a:r>
          </a:p>
          <a:p>
            <a:endParaRPr lang="en-US" baseline="0" dirty="0" smtClean="0"/>
          </a:p>
          <a:p>
            <a:r>
              <a:rPr lang="en-US" baseline="0" dirty="0" smtClean="0"/>
              <a:t>What’s interesting here is that this is our first encounter of how to arrive at a joint distribution not by specifying </a:t>
            </a:r>
            <a:r>
              <a:rPr lang="en-US" baseline="0" dirty="0" smtClean="0"/>
              <a:t>the full distribution in advance, but by specifying  the marginal and the joint distribution.  This implicitly gives us a joint.</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43</a:t>
            </a:fld>
            <a:endParaRPr lang="en-US"/>
          </a:p>
        </p:txBody>
      </p:sp>
    </p:spTree>
    <p:extLst>
      <p:ext uri="{BB962C8B-B14F-4D97-AF65-F5344CB8AC3E}">
        <p14:creationId xmlns:p14="http://schemas.microsoft.com/office/powerpoint/2010/main" val="9156781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How do recover</a:t>
            </a:r>
            <a:r>
              <a:rPr lang="en-US" baseline="0" dirty="0" smtClean="0"/>
              <a:t> the full joint distribution? </a:t>
            </a:r>
          </a:p>
          <a:p>
            <a:r>
              <a:rPr lang="en-US" dirty="0" smtClean="0"/>
              <a:t>P(wet,</a:t>
            </a:r>
            <a:r>
              <a:rPr lang="en-US" baseline="0" dirty="0" smtClean="0"/>
              <a:t> sun) =. </a:t>
            </a:r>
            <a:r>
              <a:rPr lang="en-US" dirty="0" smtClean="0"/>
              <a:t>P(sun) * P(wet</a:t>
            </a:r>
            <a:r>
              <a:rPr lang="en-US" baseline="0" dirty="0" smtClean="0"/>
              <a:t> | sun) = 0.8 * 0.1 = 0.08</a:t>
            </a:r>
            <a:endParaRPr lang="en-US" baseline="0" dirty="0" smtClean="0"/>
          </a:p>
          <a:p>
            <a:r>
              <a:rPr lang="en-US" dirty="0" smtClean="0"/>
              <a:t>P(dry,</a:t>
            </a:r>
            <a:r>
              <a:rPr lang="en-US" baseline="0" dirty="0" smtClean="0"/>
              <a:t> sun) =. </a:t>
            </a:r>
            <a:r>
              <a:rPr lang="en-US" dirty="0" smtClean="0"/>
              <a:t>P(sun) * P(dry</a:t>
            </a:r>
            <a:r>
              <a:rPr lang="en-US" baseline="0" dirty="0" smtClean="0"/>
              <a:t>| sun) = 0.8 * 0.9 = 0.72</a:t>
            </a:r>
          </a:p>
          <a:p>
            <a:r>
              <a:rPr lang="mr-IN" baseline="0" dirty="0" smtClean="0"/>
              <a:t>…</a:t>
            </a:r>
            <a:endParaRPr lang="en-US" baseline="0" dirty="0" smtClean="0"/>
          </a:p>
          <a:p>
            <a:r>
              <a:rPr lang="en-US" dirty="0" smtClean="0"/>
              <a:t>We can compute every entry that way.</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44</a:t>
            </a:fld>
            <a:endParaRPr lang="en-US"/>
          </a:p>
        </p:txBody>
      </p:sp>
    </p:spTree>
    <p:extLst>
      <p:ext uri="{BB962C8B-B14F-4D97-AF65-F5344CB8AC3E}">
        <p14:creationId xmlns:p14="http://schemas.microsoft.com/office/powerpoint/2010/main" val="7279271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Can we apply the</a:t>
            </a:r>
            <a:r>
              <a:rPr lang="en-US" baseline="0" dirty="0" smtClean="0"/>
              <a:t> product rule to more than two variables?  Yes!  It’s called the chain rule.</a:t>
            </a:r>
          </a:p>
          <a:p>
            <a:r>
              <a:rPr lang="en-US" baseline="0" dirty="0" smtClean="0"/>
              <a:t>Here’s the chain rule for 3 variables, x1, x2, x3.  It’s the </a:t>
            </a:r>
            <a:r>
              <a:rPr lang="en-US" baseline="0" dirty="0" err="1" smtClean="0"/>
              <a:t>maginal</a:t>
            </a:r>
            <a:r>
              <a:rPr lang="en-US" baseline="0" dirty="0" smtClean="0"/>
              <a:t> of x1, times the conditional of x2 given x1, times the conditional of x3 given x1 and x2.</a:t>
            </a:r>
          </a:p>
          <a:p>
            <a:r>
              <a:rPr lang="en-US" baseline="0" dirty="0" smtClean="0"/>
              <a:t>We can generalize this to any number of x1 to </a:t>
            </a:r>
            <a:r>
              <a:rPr lang="en-US" baseline="0" dirty="0" err="1" smtClean="0"/>
              <a:t>x_n</a:t>
            </a:r>
            <a:r>
              <a:rPr lang="en-US" baseline="0" dirty="0" smtClean="0"/>
              <a:t> as </a:t>
            </a:r>
            <a:r>
              <a:rPr lang="mr-IN" baseline="0" dirty="0" smtClean="0"/>
              <a:t>…</a:t>
            </a:r>
            <a:r>
              <a:rPr lang="en-US" baseline="0" dirty="0" smtClean="0"/>
              <a:t>.</a:t>
            </a:r>
          </a:p>
          <a:p>
            <a:r>
              <a:rPr lang="en-US" baseline="0" dirty="0" err="1" smtClean="0"/>
              <a:t>i</a:t>
            </a:r>
            <a:r>
              <a:rPr lang="en-US" baseline="0" dirty="0" smtClean="0"/>
              <a:t> = 1	P(x1)</a:t>
            </a:r>
          </a:p>
          <a:p>
            <a:r>
              <a:rPr lang="en-US" dirty="0" smtClean="0"/>
              <a:t>I =</a:t>
            </a:r>
            <a:r>
              <a:rPr lang="en-US" baseline="0" dirty="0" smtClean="0"/>
              <a:t> 2	p(x2|x1)</a:t>
            </a:r>
          </a:p>
          <a:p>
            <a:r>
              <a:rPr lang="en-US" baseline="0" dirty="0" smtClean="0"/>
              <a:t>I = 3	p(x3|x1, x2)</a:t>
            </a:r>
          </a:p>
          <a:p>
            <a:r>
              <a:rPr lang="mr-IN" baseline="0" dirty="0" smtClean="0"/>
              <a:t>…</a:t>
            </a:r>
            <a:endParaRPr lang="en-US" baseline="0" dirty="0" smtClean="0"/>
          </a:p>
          <a:p>
            <a:r>
              <a:rPr lang="en-US" baseline="0" dirty="0" smtClean="0"/>
              <a:t>I = n	p(x_n|x1, x2, </a:t>
            </a:r>
            <a:r>
              <a:rPr lang="mr-IN" baseline="0" dirty="0" smtClean="0"/>
              <a:t>…</a:t>
            </a:r>
            <a:r>
              <a:rPr lang="en-US" baseline="0" dirty="0" smtClean="0"/>
              <a:t>. Xn-1)</a:t>
            </a:r>
          </a:p>
          <a:p>
            <a:r>
              <a:rPr lang="en-US" baseline="0" dirty="0" smtClean="0"/>
              <a:t>Then you take the product of all of those.  You can take any ordering and still apply this chain rule.  There are n! ways of writing the joint over the ordering of n variables.  </a:t>
            </a:r>
          </a:p>
          <a:p>
            <a:endParaRPr lang="en-US" baseline="0" dirty="0" smtClean="0"/>
          </a:p>
          <a:p>
            <a:r>
              <a:rPr lang="en-US" baseline="0" dirty="0" smtClean="0"/>
              <a:t>Why is this always true?  [Write out the equations for P(x1,x2,x3) replacing each conditional with its joint over marginal equivalent and show how the cancel.).</a:t>
            </a:r>
          </a:p>
          <a:p>
            <a:endParaRPr lang="en-US" baseline="0" dirty="0" smtClean="0"/>
          </a:p>
          <a:p>
            <a:r>
              <a:rPr lang="en-US" baseline="0" dirty="0" smtClean="0"/>
              <a:t>P(x1) * P(x2|x1) * p(x3|x2,x1)   rewrites as </a:t>
            </a:r>
            <a:r>
              <a:rPr lang="en-US" baseline="0" dirty="0" smtClean="0"/>
              <a:t>P(x1) * P(x2,x1)/P(x1) * p(x3,x2,x1)/p(x2,x1).  </a:t>
            </a:r>
          </a:p>
          <a:p>
            <a:r>
              <a:rPr lang="en-US" baseline="0" dirty="0" smtClean="0"/>
              <a:t>Show the cancelation of each numerator and the next term’s denominator.</a:t>
            </a:r>
          </a:p>
          <a:p>
            <a:r>
              <a:rPr lang="en-US" baseline="0" dirty="0" smtClean="0"/>
              <a:t>That leaves p(x3,x2,x1).</a:t>
            </a:r>
          </a:p>
          <a:p>
            <a:r>
              <a:rPr lang="en-US" baseline="0" dirty="0" smtClean="0"/>
              <a:t>If you want, you can prove this by induction.   </a:t>
            </a:r>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45</a:t>
            </a:fld>
            <a:endParaRPr lang="en-US"/>
          </a:p>
        </p:txBody>
      </p:sp>
    </p:spTree>
    <p:extLst>
      <p:ext uri="{BB962C8B-B14F-4D97-AF65-F5344CB8AC3E}">
        <p14:creationId xmlns:p14="http://schemas.microsoft.com/office/powerpoint/2010/main" val="18777921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Now let’s look at what we’ll often be doing.  We’ll be given a distribution, not as a full joint distribution but</a:t>
            </a:r>
            <a:r>
              <a:rPr lang="en-US" baseline="0" dirty="0" smtClean="0"/>
              <a:t> in some other format.</a:t>
            </a:r>
          </a:p>
          <a:p>
            <a:r>
              <a:rPr lang="en-US" baseline="0" dirty="0" smtClean="0"/>
              <a:t>And we want to slice and dice that to get to </a:t>
            </a:r>
            <a:r>
              <a:rPr lang="en-US" baseline="0" smtClean="0"/>
              <a:t>the representation that we really want.</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46</a:t>
            </a:fld>
            <a:endParaRPr lang="en-US"/>
          </a:p>
        </p:txBody>
      </p:sp>
    </p:spTree>
    <p:extLst>
      <p:ext uri="{BB962C8B-B14F-4D97-AF65-F5344CB8AC3E}">
        <p14:creationId xmlns:p14="http://schemas.microsoft.com/office/powerpoint/2010/main" val="3077363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49</a:t>
            </a:fld>
            <a:endParaRPr lang="en-US"/>
          </a:p>
        </p:txBody>
      </p:sp>
    </p:spTree>
    <p:extLst>
      <p:ext uri="{BB962C8B-B14F-4D97-AF65-F5344CB8AC3E}">
        <p14:creationId xmlns:p14="http://schemas.microsoft.com/office/powerpoint/2010/main" val="1532173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what’s the solution?</a:t>
            </a:r>
            <a:r>
              <a:rPr lang="en-US" baseline="0" dirty="0" smtClean="0"/>
              <a:t>  The solution is to take a state, and rather than taking it as its own black box, whose values are separate from all others, we’re going to treat it as a vector of features – just like with evaluation functions. </a:t>
            </a:r>
          </a:p>
          <a:p>
            <a:r>
              <a:rPr lang="mr-IN" baseline="0" dirty="0" smtClean="0"/>
              <a:t>…</a:t>
            </a:r>
            <a:endParaRPr lang="en-US" baseline="0" dirty="0" smtClean="0"/>
          </a:p>
          <a:p>
            <a:r>
              <a:rPr lang="en-US" baseline="0" dirty="0" smtClean="0"/>
              <a:t>Is </a:t>
            </a:r>
            <a:r>
              <a:rPr lang="en-US" baseline="0" dirty="0" err="1" smtClean="0"/>
              <a:t>PacMan</a:t>
            </a:r>
            <a:r>
              <a:rPr lang="en-US" baseline="0" dirty="0" smtClean="0"/>
              <a:t> in a tunnel,  We could learn that this is dangerous.</a:t>
            </a:r>
          </a:p>
          <a:p>
            <a:r>
              <a:rPr lang="en-US" baseline="0" dirty="0" smtClean="0"/>
              <a:t>We could even do “Is it the exact same state as this”, but that would lead to millions of features.</a:t>
            </a:r>
          </a:p>
          <a:p>
            <a:endParaRPr lang="en-US" baseline="0" dirty="0" smtClean="0"/>
          </a:p>
          <a:p>
            <a:r>
              <a:rPr lang="en-US" baseline="0" dirty="0" smtClean="0"/>
              <a:t>Just like with  </a:t>
            </a:r>
            <a:r>
              <a:rPr lang="en-US" baseline="0" dirty="0" smtClean="0"/>
              <a:t>evaluation functions, we’re going to represent the state as a set as a weighted linear combination of the feature values.</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5</a:t>
            </a:fld>
            <a:endParaRPr lang="en-US"/>
          </a:p>
        </p:txBody>
      </p:sp>
    </p:spTree>
    <p:extLst>
      <p:ext uri="{BB962C8B-B14F-4D97-AF65-F5344CB8AC3E}">
        <p14:creationId xmlns:p14="http://schemas.microsoft.com/office/powerpoint/2010/main" val="181532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gives us linear value functions.</a:t>
            </a:r>
          </a:p>
          <a:p>
            <a:r>
              <a:rPr lang="en-US" dirty="0" smtClean="0"/>
              <a:t>For state evaluation we had V(s), like what we did for Chess.  </a:t>
            </a:r>
          </a:p>
          <a:p>
            <a:r>
              <a:rPr lang="en-US" dirty="0" smtClean="0"/>
              <a:t>For reinforcement</a:t>
            </a:r>
            <a:r>
              <a:rPr lang="en-US" baseline="0" dirty="0" smtClean="0"/>
              <a:t> learning, we do Q(S,A), where we’re evaluating the actions as well as the state. </a:t>
            </a:r>
            <a:endParaRPr lang="en-US" dirty="0" smtClean="0"/>
          </a:p>
          <a:p>
            <a:r>
              <a:rPr lang="en-US" dirty="0" smtClean="0"/>
              <a:t>We’ll allow the learning algorithm to set the weights automatically. </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6</a:t>
            </a:fld>
            <a:endParaRPr lang="en-US"/>
          </a:p>
        </p:txBody>
      </p:sp>
    </p:spTree>
    <p:extLst>
      <p:ext uri="{BB962C8B-B14F-4D97-AF65-F5344CB8AC3E}">
        <p14:creationId xmlns:p14="http://schemas.microsoft.com/office/powerpoint/2010/main" val="981401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magic equation</a:t>
            </a:r>
            <a:r>
              <a:rPr lang="en-US" baseline="0" dirty="0" smtClean="0"/>
              <a:t> for approximate q-learning.</a:t>
            </a:r>
          </a:p>
          <a:p>
            <a:r>
              <a:rPr lang="en-US" baseline="0" dirty="0" smtClean="0"/>
              <a:t>I give you the state and the action, and out pops the value.</a:t>
            </a:r>
          </a:p>
          <a:p>
            <a:endParaRPr lang="en-US" baseline="0" dirty="0" smtClean="0"/>
          </a:p>
          <a:p>
            <a:r>
              <a:rPr lang="en-US" baseline="0" dirty="0" smtClean="0"/>
              <a:t>So how do we do learning with this type of Q function?</a:t>
            </a:r>
          </a:p>
          <a:p>
            <a:r>
              <a:rPr lang="en-US" baseline="0" dirty="0" smtClean="0"/>
              <a:t> The first part of the learning algorithm doesn’t actually care where the Q value came from.  It says, give me a transition so that I can learn.  </a:t>
            </a:r>
          </a:p>
          <a:p>
            <a:r>
              <a:rPr lang="en-US" baseline="0" dirty="0" smtClean="0"/>
              <a:t>We then take a difference.  I thought that we were going to get Q(S,A0.  I now think that I’m going to this reward, plus some discounted future reward.  So the difference is essentially an ERROR TERM.  It’s the difference between what we thought we would get and what we seemed to be about to get on the basis of the this one step ahead experience.</a:t>
            </a:r>
          </a:p>
          <a:p>
            <a:r>
              <a:rPr lang="en-US" baseline="0" dirty="0" smtClean="0"/>
              <a:t>For an exact inference it’s this. This is just the algebraic re-write of taking alpha of one, and 1-alpha of the other.  </a:t>
            </a:r>
          </a:p>
          <a:p>
            <a:r>
              <a:rPr lang="en-US" baseline="0" dirty="0" smtClean="0"/>
              <a:t>Basically what we do is we keep our Q value around, and then nudge it in the direction of who we were wrong.</a:t>
            </a:r>
          </a:p>
          <a:p>
            <a:endParaRPr lang="en-US" baseline="0" dirty="0" smtClean="0"/>
          </a:p>
          <a:p>
            <a:r>
              <a:rPr lang="en-US" baseline="0" dirty="0" smtClean="0"/>
              <a:t>It would be really easy to update this value if we were storing Q values in a table.  However, now we’re strong Q values as a linear sum, and the only parameters we can adjust are the weights. </a:t>
            </a:r>
          </a:p>
          <a:p>
            <a:r>
              <a:rPr lang="en-US" baseline="0" dirty="0" smtClean="0"/>
              <a:t>If we determine that my Q value wasn’t high enough for this state, then we need to change the weights to make it higher.</a:t>
            </a:r>
          </a:p>
          <a:p>
            <a:r>
              <a:rPr lang="en-US" baseline="0" dirty="0" smtClean="0"/>
              <a:t>The way that we do that is to increase the weights?  Which ones?  All of them, but in proportion to the feature value.  If it’s negative we’re actually going to decrease its weight because of the sign change. </a:t>
            </a:r>
          </a:p>
          <a:p>
            <a:r>
              <a:rPr lang="en-US" baseline="0" dirty="0" smtClean="0"/>
              <a:t>You compute how wrong you were, and you try to adjust the weights to fix it.</a:t>
            </a:r>
          </a:p>
          <a:p>
            <a:endParaRPr lang="en-US" baseline="0" dirty="0" smtClean="0"/>
          </a:p>
          <a:p>
            <a:r>
              <a:rPr lang="en-US" baseline="0" dirty="0" smtClean="0"/>
              <a:t>Intuitive interpretation is to adjust these sliders.</a:t>
            </a:r>
          </a:p>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7</a:t>
            </a:fld>
            <a:endParaRPr lang="en-US"/>
          </a:p>
        </p:txBody>
      </p:sp>
    </p:spTree>
    <p:extLst>
      <p:ext uri="{BB962C8B-B14F-4D97-AF65-F5344CB8AC3E}">
        <p14:creationId xmlns:p14="http://schemas.microsoft.com/office/powerpoint/2010/main" val="2065610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 example of</a:t>
            </a:r>
            <a:r>
              <a:rPr lang="en-US" baseline="0" dirty="0" smtClean="0"/>
              <a:t> Q-learning with feature based approximation being applied to </a:t>
            </a:r>
            <a:r>
              <a:rPr lang="en-US" baseline="0" dirty="0" err="1" smtClean="0"/>
              <a:t>pacman</a:t>
            </a:r>
            <a:r>
              <a:rPr lang="en-US" baseline="0" dirty="0" smtClean="0"/>
              <a:t>.</a:t>
            </a:r>
          </a:p>
          <a:p>
            <a:r>
              <a:rPr lang="en-US" baseline="0" dirty="0" smtClean="0"/>
              <a:t>Here’s a very simple  representation.  It’s a combination of two features </a:t>
            </a:r>
            <a:r>
              <a:rPr lang="mr-IN" baseline="0" dirty="0" smtClean="0"/>
              <a:t>–</a:t>
            </a:r>
            <a:r>
              <a:rPr lang="en-US" baseline="0" dirty="0" smtClean="0"/>
              <a:t> the reciprocal of my distance to a dot, and the </a:t>
            </a:r>
            <a:r>
              <a:rPr lang="en-US" baseline="0" dirty="0" smtClean="0"/>
              <a:t>reciprocal of my distance to a ghost.</a:t>
            </a:r>
          </a:p>
          <a:p>
            <a:r>
              <a:rPr lang="en-US" baseline="0" dirty="0" smtClean="0"/>
              <a:t>So when I get closer to a Ghost, F sub Ghost gets bigger.</a:t>
            </a:r>
          </a:p>
          <a:p>
            <a:r>
              <a:rPr lang="en-US" baseline="0" dirty="0" smtClean="0"/>
              <a:t>I’ve already learned that dots are good and ghosts are bad.</a:t>
            </a:r>
          </a:p>
          <a:p>
            <a:endParaRPr lang="en-US" baseline="0" dirty="0" smtClean="0"/>
          </a:p>
          <a:p>
            <a:r>
              <a:rPr lang="en-US" baseline="0" dirty="0" smtClean="0"/>
              <a:t>What happens when I have an experience?  Here’s a state, and the values of the features.</a:t>
            </a:r>
          </a:p>
          <a:p>
            <a:r>
              <a:rPr lang="en-US" baseline="0" dirty="0" smtClean="0"/>
              <a:t>When we plus these into the Q function, we compute that this state, plus action north is this value (+1).</a:t>
            </a:r>
          </a:p>
          <a:p>
            <a:endParaRPr lang="en-US" baseline="0" dirty="0" smtClean="0"/>
          </a:p>
          <a:p>
            <a:r>
              <a:rPr lang="en-US" baseline="0" dirty="0" smtClean="0"/>
              <a:t>Then what happens?  You move north and you die, and you receive a negative reward.  -500 plus a future discounted reward of zero, since the game ended.</a:t>
            </a:r>
          </a:p>
          <a:p>
            <a:r>
              <a:rPr lang="en-US" baseline="0" dirty="0" smtClean="0"/>
              <a:t>So the difference is -501.  So I need to update it by the this difference,</a:t>
            </a:r>
          </a:p>
          <a:p>
            <a:r>
              <a:rPr lang="en-US" baseline="0" dirty="0" smtClean="0"/>
              <a:t>I modify that by the LEARNING RATE ALPHA.</a:t>
            </a:r>
          </a:p>
          <a:p>
            <a:r>
              <a:rPr lang="en-US" baseline="0" dirty="0" smtClean="0"/>
              <a:t>I also modify the F_GHOST more since it was more active here.</a:t>
            </a:r>
          </a:p>
          <a:p>
            <a:endParaRPr lang="en-US" baseline="0" dirty="0" smtClean="0"/>
          </a:p>
          <a:p>
            <a:r>
              <a:rPr lang="en-US" baseline="0" dirty="0" smtClean="0"/>
              <a:t>So when I plug those values in, I get something like this.  Alpha is something very small, like 0.005. </a:t>
            </a:r>
          </a:p>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8</a:t>
            </a:fld>
            <a:endParaRPr lang="en-US"/>
          </a:p>
        </p:txBody>
      </p:sp>
    </p:spTree>
    <p:extLst>
      <p:ext uri="{BB962C8B-B14F-4D97-AF65-F5344CB8AC3E}">
        <p14:creationId xmlns:p14="http://schemas.microsoft.com/office/powerpoint/2010/main" val="14520883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a demo.</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9</a:t>
            </a:fld>
            <a:endParaRPr lang="en-US"/>
          </a:p>
        </p:txBody>
      </p:sp>
    </p:spTree>
    <p:extLst>
      <p:ext uri="{BB962C8B-B14F-4D97-AF65-F5344CB8AC3E}">
        <p14:creationId xmlns:p14="http://schemas.microsoft.com/office/powerpoint/2010/main" val="859670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C5ADABA8-4680-42FF-B10E-AE1FC3D1E355}"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9210310-2E6D-4EA4-A70B-C328C85CE24A}"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0CB455C-2F30-403D-8294-12A3DB8E9C4F}"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18BB908-676B-418D-A0F9-ADA2F5DFB005}"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5BDCFCB-D7C5-4C75-A1E1-65873653C07F}"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DDC6CEC-5ACE-4C3E-B007-68E11368228C}"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FB49AE46-61FD-4518-BCFE-BA431E715379}"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FDCFAF4E-C055-4FE6-A9E8-15AB39EB0F93}"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A8F14710-EB38-4062-9830-60CCA75232E5}"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E1E0DB1-D860-4CA1-A6A1-6DFDDFDEC212}"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EB9DFEB-451B-4D89-A1CD-CEA9DA588C4E}"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4E5CA303-B04A-41A5-A1FA-65C0783B1EAF}" type="slidenum">
              <a:rPr lang="en-US" smtClean="0"/>
              <a:pPr>
                <a:defRPr/>
              </a:pPr>
              <a:t>‹#›</a:t>
            </a:fld>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timing>
    <p:tnLst>
      <p:par>
        <p:cTn id="1" dur="indefinite" restart="never" nodeType="tmRoot"/>
      </p:par>
    </p:tnLst>
  </p:timing>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tags" Target="../tags/tag25.xml"/><Relationship Id="rId4" Type="http://schemas.openxmlformats.org/officeDocument/2006/relationships/tags" Target="../tags/tag26.xml"/><Relationship Id="rId5" Type="http://schemas.openxmlformats.org/officeDocument/2006/relationships/slideLayout" Target="../slideLayouts/slideLayout6.xml"/><Relationship Id="rId6" Type="http://schemas.openxmlformats.org/officeDocument/2006/relationships/notesSlide" Target="../notesSlides/notesSlide11.xml"/><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 Type="http://schemas.openxmlformats.org/officeDocument/2006/relationships/tags" Target="../tags/tag23.xml"/><Relationship Id="rId2" Type="http://schemas.openxmlformats.org/officeDocument/2006/relationships/tags" Target="../tags/tag24.xml"/></Relationships>
</file>

<file path=ppt/slides/_rels/slide12.xml.rels><?xml version="1.0" encoding="UTF-8" standalone="yes"?>
<Relationships xmlns="http://schemas.openxmlformats.org/package/2006/relationships"><Relationship Id="rId11" Type="http://schemas.openxmlformats.org/officeDocument/2006/relationships/image" Target="../media/image39.png"/><Relationship Id="rId12" Type="http://schemas.openxmlformats.org/officeDocument/2006/relationships/image" Target="../media/image40.png"/><Relationship Id="rId1" Type="http://schemas.openxmlformats.org/officeDocument/2006/relationships/tags" Target="../tags/tag27.xml"/><Relationship Id="rId2" Type="http://schemas.openxmlformats.org/officeDocument/2006/relationships/tags" Target="../tags/tag28.xml"/><Relationship Id="rId3" Type="http://schemas.openxmlformats.org/officeDocument/2006/relationships/tags" Target="../tags/tag29.xml"/><Relationship Id="rId4" Type="http://schemas.openxmlformats.org/officeDocument/2006/relationships/tags" Target="../tags/tag30.xml"/><Relationship Id="rId5" Type="http://schemas.openxmlformats.org/officeDocument/2006/relationships/tags" Target="../tags/tag31.xml"/><Relationship Id="rId6" Type="http://schemas.openxmlformats.org/officeDocument/2006/relationships/slideLayout" Target="../slideLayouts/slideLayout6.xml"/><Relationship Id="rId7" Type="http://schemas.openxmlformats.org/officeDocument/2006/relationships/notesSlide" Target="../notesSlides/notesSlide12.xml"/><Relationship Id="rId8" Type="http://schemas.openxmlformats.org/officeDocument/2006/relationships/image" Target="../media/image36.png"/><Relationship Id="rId9" Type="http://schemas.openxmlformats.org/officeDocument/2006/relationships/image" Target="../media/image37.png"/><Relationship Id="rId10"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tags" Target="../tags/tag34.xml"/><Relationship Id="rId4" Type="http://schemas.openxmlformats.org/officeDocument/2006/relationships/tags" Target="../tags/tag35.xml"/><Relationship Id="rId5" Type="http://schemas.openxmlformats.org/officeDocument/2006/relationships/slideLayout" Target="../slideLayouts/slideLayout2.xml"/><Relationship Id="rId6" Type="http://schemas.openxmlformats.org/officeDocument/2006/relationships/notesSlide" Target="../notesSlides/notesSlide13.xml"/><Relationship Id="rId7" Type="http://schemas.openxmlformats.org/officeDocument/2006/relationships/image" Target="../media/image41.png"/><Relationship Id="rId8" Type="http://schemas.openxmlformats.org/officeDocument/2006/relationships/image" Target="../media/image42.png"/><Relationship Id="rId9" Type="http://schemas.openxmlformats.org/officeDocument/2006/relationships/image" Target="../media/image43.png"/><Relationship Id="rId10" Type="http://schemas.openxmlformats.org/officeDocument/2006/relationships/image" Target="../media/image44.png"/><Relationship Id="rId11" Type="http://schemas.openxmlformats.org/officeDocument/2006/relationships/image" Target="../media/image31.png"/><Relationship Id="rId1" Type="http://schemas.openxmlformats.org/officeDocument/2006/relationships/tags" Target="../tags/tag32.xml"/><Relationship Id="rId2" Type="http://schemas.openxmlformats.org/officeDocument/2006/relationships/tags" Target="../tags/tag3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4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4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8.xml"/><Relationship Id="rId5" Type="http://schemas.openxmlformats.org/officeDocument/2006/relationships/image" Target="../media/image47.png"/><Relationship Id="rId1" Type="http://schemas.microsoft.com/office/2007/relationships/media" Target="../media/media2.mov"/><Relationship Id="rId2" Type="http://schemas.openxmlformats.org/officeDocument/2006/relationships/video" Target="../media/media2.mov"/></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3.xml"/><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48.png"/><Relationship Id="rId1" Type="http://schemas.openxmlformats.org/officeDocument/2006/relationships/tags" Target="../tags/tag36.xml"/><Relationship Id="rId2" Type="http://schemas.openxmlformats.org/officeDocument/2006/relationships/tags" Target="../tags/tag37.xml"/></Relationships>
</file>

<file path=ppt/slides/_rels/slide24.xml.rels><?xml version="1.0" encoding="UTF-8" standalone="yes"?>
<Relationships xmlns="http://schemas.openxmlformats.org/package/2006/relationships"><Relationship Id="rId11" Type="http://schemas.openxmlformats.org/officeDocument/2006/relationships/image" Target="../media/image51.png"/><Relationship Id="rId12" Type="http://schemas.openxmlformats.org/officeDocument/2006/relationships/image" Target="../media/image52.png"/><Relationship Id="rId13" Type="http://schemas.openxmlformats.org/officeDocument/2006/relationships/image" Target="../media/image54.png"/><Relationship Id="rId14" Type="http://schemas.openxmlformats.org/officeDocument/2006/relationships/image" Target="../media/image55.png"/><Relationship Id="rId15" Type="http://schemas.openxmlformats.org/officeDocument/2006/relationships/image" Target="../media/image56.png"/><Relationship Id="rId16" Type="http://schemas.openxmlformats.org/officeDocument/2006/relationships/image" Target="../media/image57.png"/><Relationship Id="rId17" Type="http://schemas.openxmlformats.org/officeDocument/2006/relationships/image" Target="../media/image58.png"/><Relationship Id="rId18" Type="http://schemas.openxmlformats.org/officeDocument/2006/relationships/image" Target="../media/image59.png"/><Relationship Id="rId19" Type="http://schemas.openxmlformats.org/officeDocument/2006/relationships/image" Target="../media/image60.png"/><Relationship Id="rId1" Type="http://schemas.openxmlformats.org/officeDocument/2006/relationships/tags" Target="../tags/tag38.xml"/><Relationship Id="rId2" Type="http://schemas.openxmlformats.org/officeDocument/2006/relationships/tags" Target="../tags/tag39.xml"/><Relationship Id="rId3" Type="http://schemas.openxmlformats.org/officeDocument/2006/relationships/tags" Target="../tags/tag40.xml"/><Relationship Id="rId4" Type="http://schemas.openxmlformats.org/officeDocument/2006/relationships/tags" Target="../tags/tag41.xml"/><Relationship Id="rId5" Type="http://schemas.openxmlformats.org/officeDocument/2006/relationships/tags" Target="../tags/tag42.xml"/><Relationship Id="rId6" Type="http://schemas.openxmlformats.org/officeDocument/2006/relationships/tags" Target="../tags/tag43.xml"/><Relationship Id="rId7" Type="http://schemas.openxmlformats.org/officeDocument/2006/relationships/tags" Target="../tags/tag44.xml"/><Relationship Id="rId8" Type="http://schemas.openxmlformats.org/officeDocument/2006/relationships/tags" Target="../tags/tag45.xml"/><Relationship Id="rId9" Type="http://schemas.openxmlformats.org/officeDocument/2006/relationships/tags" Target="../tags/tag46.xml"/><Relationship Id="rId10"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1" Type="http://schemas.openxmlformats.org/officeDocument/2006/relationships/image" Target="../media/image63.png"/><Relationship Id="rId12" Type="http://schemas.openxmlformats.org/officeDocument/2006/relationships/image" Target="../media/image64.png"/><Relationship Id="rId13" Type="http://schemas.openxmlformats.org/officeDocument/2006/relationships/image" Target="../media/image65.png"/><Relationship Id="rId14" Type="http://schemas.openxmlformats.org/officeDocument/2006/relationships/image" Target="../media/image66.png"/><Relationship Id="rId1" Type="http://schemas.openxmlformats.org/officeDocument/2006/relationships/tags" Target="../tags/tag47.xml"/><Relationship Id="rId2" Type="http://schemas.openxmlformats.org/officeDocument/2006/relationships/tags" Target="../tags/tag48.xml"/><Relationship Id="rId3" Type="http://schemas.openxmlformats.org/officeDocument/2006/relationships/tags" Target="../tags/tag49.xml"/><Relationship Id="rId4" Type="http://schemas.openxmlformats.org/officeDocument/2006/relationships/tags" Target="../tags/tag50.xml"/><Relationship Id="rId5" Type="http://schemas.openxmlformats.org/officeDocument/2006/relationships/tags" Target="../tags/tag51.xml"/><Relationship Id="rId6" Type="http://schemas.openxmlformats.org/officeDocument/2006/relationships/tags" Target="../tags/tag52.xml"/><Relationship Id="rId7" Type="http://schemas.openxmlformats.org/officeDocument/2006/relationships/slideLayout" Target="../slideLayouts/slideLayout2.xml"/><Relationship Id="rId8" Type="http://schemas.openxmlformats.org/officeDocument/2006/relationships/notesSlide" Target="../notesSlides/notesSlide24.xml"/><Relationship Id="rId9" Type="http://schemas.openxmlformats.org/officeDocument/2006/relationships/image" Target="../media/image61.png"/><Relationship Id="rId10" Type="http://schemas.openxmlformats.org/officeDocument/2006/relationships/image" Target="../media/image62.png"/></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6.xml"/><Relationship Id="rId5" Type="http://schemas.openxmlformats.org/officeDocument/2006/relationships/image" Target="../media/image68.png"/><Relationship Id="rId6" Type="http://schemas.openxmlformats.org/officeDocument/2006/relationships/image" Target="../media/image66.png"/><Relationship Id="rId1" Type="http://schemas.openxmlformats.org/officeDocument/2006/relationships/tags" Target="../tags/tag53.xml"/><Relationship Id="rId2" Type="http://schemas.openxmlformats.org/officeDocument/2006/relationships/tags" Target="../tags/tag54.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4" Type="http://schemas.openxmlformats.org/officeDocument/2006/relationships/image" Target="../media/image69.png"/><Relationship Id="rId1" Type="http://schemas.openxmlformats.org/officeDocument/2006/relationships/tags" Target="../tags/tag55.xml"/><Relationship Id="rId2"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1" Type="http://schemas.openxmlformats.org/officeDocument/2006/relationships/image" Target="../media/image51.png"/><Relationship Id="rId12" Type="http://schemas.openxmlformats.org/officeDocument/2006/relationships/image" Target="../media/image71.png"/><Relationship Id="rId13" Type="http://schemas.openxmlformats.org/officeDocument/2006/relationships/image" Target="../media/image52.png"/><Relationship Id="rId14" Type="http://schemas.openxmlformats.org/officeDocument/2006/relationships/image" Target="../media/image72.png"/><Relationship Id="rId15" Type="http://schemas.openxmlformats.org/officeDocument/2006/relationships/image" Target="../media/image73.png"/><Relationship Id="rId1" Type="http://schemas.openxmlformats.org/officeDocument/2006/relationships/tags" Target="../tags/tag56.xml"/><Relationship Id="rId2" Type="http://schemas.openxmlformats.org/officeDocument/2006/relationships/tags" Target="../tags/tag57.xml"/><Relationship Id="rId3" Type="http://schemas.openxmlformats.org/officeDocument/2006/relationships/tags" Target="../tags/tag58.xml"/><Relationship Id="rId4" Type="http://schemas.openxmlformats.org/officeDocument/2006/relationships/tags" Target="../tags/tag59.xml"/><Relationship Id="rId5" Type="http://schemas.openxmlformats.org/officeDocument/2006/relationships/tags" Target="../tags/tag60.xml"/><Relationship Id="rId6" Type="http://schemas.openxmlformats.org/officeDocument/2006/relationships/tags" Target="../tags/tag61.xml"/><Relationship Id="rId7" Type="http://schemas.openxmlformats.org/officeDocument/2006/relationships/slideLayout" Target="../slideLayouts/slideLayout2.xml"/><Relationship Id="rId8" Type="http://schemas.openxmlformats.org/officeDocument/2006/relationships/notesSlide" Target="../notesSlides/notesSlide28.xml"/><Relationship Id="rId9" Type="http://schemas.openxmlformats.org/officeDocument/2006/relationships/image" Target="../media/image66.png"/><Relationship Id="rId10" Type="http://schemas.openxmlformats.org/officeDocument/2006/relationships/image" Target="../media/image7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1" Type="http://schemas.openxmlformats.org/officeDocument/2006/relationships/image" Target="../media/image76.png"/><Relationship Id="rId12" Type="http://schemas.openxmlformats.org/officeDocument/2006/relationships/image" Target="../media/image77.png"/><Relationship Id="rId13" Type="http://schemas.openxmlformats.org/officeDocument/2006/relationships/image" Target="../media/image73.png"/><Relationship Id="rId1" Type="http://schemas.openxmlformats.org/officeDocument/2006/relationships/tags" Target="../tags/tag62.xml"/><Relationship Id="rId2" Type="http://schemas.openxmlformats.org/officeDocument/2006/relationships/tags" Target="../tags/tag63.xml"/><Relationship Id="rId3" Type="http://schemas.openxmlformats.org/officeDocument/2006/relationships/tags" Target="../tags/tag64.xml"/><Relationship Id="rId4" Type="http://schemas.openxmlformats.org/officeDocument/2006/relationships/tags" Target="../tags/tag65.xml"/><Relationship Id="rId5" Type="http://schemas.openxmlformats.org/officeDocument/2006/relationships/tags" Target="../tags/tag66.xml"/><Relationship Id="rId6" Type="http://schemas.openxmlformats.org/officeDocument/2006/relationships/slideLayout" Target="../slideLayouts/slideLayout2.xml"/><Relationship Id="rId7" Type="http://schemas.openxmlformats.org/officeDocument/2006/relationships/notesSlide" Target="../notesSlides/notesSlide29.xml"/><Relationship Id="rId8" Type="http://schemas.openxmlformats.org/officeDocument/2006/relationships/image" Target="../media/image69.png"/><Relationship Id="rId9" Type="http://schemas.openxmlformats.org/officeDocument/2006/relationships/image" Target="../media/image74.png"/><Relationship Id="rId10" Type="http://schemas.openxmlformats.org/officeDocument/2006/relationships/image" Target="../media/image75.png"/></Relationships>
</file>

<file path=ppt/slides/_rels/slide31.xml.rels><?xml version="1.0" encoding="UTF-8" standalone="yes"?>
<Relationships xmlns="http://schemas.openxmlformats.org/package/2006/relationships"><Relationship Id="rId9" Type="http://schemas.openxmlformats.org/officeDocument/2006/relationships/tags" Target="../tags/tag75.xml"/><Relationship Id="rId20" Type="http://schemas.openxmlformats.org/officeDocument/2006/relationships/image" Target="../media/image85.png"/><Relationship Id="rId10" Type="http://schemas.openxmlformats.org/officeDocument/2006/relationships/slideLayout" Target="../slideLayouts/slideLayout2.xml"/><Relationship Id="rId11" Type="http://schemas.openxmlformats.org/officeDocument/2006/relationships/notesSlide" Target="../notesSlides/notesSlide30.xml"/><Relationship Id="rId12" Type="http://schemas.openxmlformats.org/officeDocument/2006/relationships/image" Target="../media/image78.png"/><Relationship Id="rId13" Type="http://schemas.openxmlformats.org/officeDocument/2006/relationships/image" Target="../media/image66.png"/><Relationship Id="rId14" Type="http://schemas.openxmlformats.org/officeDocument/2006/relationships/image" Target="../media/image79.png"/><Relationship Id="rId15" Type="http://schemas.openxmlformats.org/officeDocument/2006/relationships/image" Target="../media/image80.png"/><Relationship Id="rId16" Type="http://schemas.openxmlformats.org/officeDocument/2006/relationships/image" Target="../media/image81.png"/><Relationship Id="rId17" Type="http://schemas.openxmlformats.org/officeDocument/2006/relationships/image" Target="../media/image82.png"/><Relationship Id="rId18" Type="http://schemas.openxmlformats.org/officeDocument/2006/relationships/image" Target="../media/image83.png"/><Relationship Id="rId19" Type="http://schemas.openxmlformats.org/officeDocument/2006/relationships/image" Target="../media/image84.png"/><Relationship Id="rId1" Type="http://schemas.openxmlformats.org/officeDocument/2006/relationships/tags" Target="../tags/tag67.xml"/><Relationship Id="rId2" Type="http://schemas.openxmlformats.org/officeDocument/2006/relationships/tags" Target="../tags/tag68.xml"/><Relationship Id="rId3" Type="http://schemas.openxmlformats.org/officeDocument/2006/relationships/tags" Target="../tags/tag69.xml"/><Relationship Id="rId4" Type="http://schemas.openxmlformats.org/officeDocument/2006/relationships/tags" Target="../tags/tag70.xml"/><Relationship Id="rId5" Type="http://schemas.openxmlformats.org/officeDocument/2006/relationships/tags" Target="../tags/tag71.xml"/><Relationship Id="rId6" Type="http://schemas.openxmlformats.org/officeDocument/2006/relationships/tags" Target="../tags/tag72.xml"/><Relationship Id="rId7" Type="http://schemas.openxmlformats.org/officeDocument/2006/relationships/tags" Target="../tags/tag73.xml"/><Relationship Id="rId8" Type="http://schemas.openxmlformats.org/officeDocument/2006/relationships/tags" Target="../tags/tag74.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4" Type="http://schemas.openxmlformats.org/officeDocument/2006/relationships/image" Target="../media/image69.png"/><Relationship Id="rId1" Type="http://schemas.openxmlformats.org/officeDocument/2006/relationships/tags" Target="../tags/tag76.x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tags" Target="../tags/tag79.xml"/><Relationship Id="rId4" Type="http://schemas.openxmlformats.org/officeDocument/2006/relationships/tags" Target="../tags/tag80.xml"/><Relationship Id="rId5" Type="http://schemas.openxmlformats.org/officeDocument/2006/relationships/slideLayout" Target="../slideLayouts/slideLayout2.xml"/><Relationship Id="rId6" Type="http://schemas.openxmlformats.org/officeDocument/2006/relationships/notesSlide" Target="../notesSlides/notesSlide32.xml"/><Relationship Id="rId7" Type="http://schemas.openxmlformats.org/officeDocument/2006/relationships/image" Target="../media/image86.png"/><Relationship Id="rId8" Type="http://schemas.openxmlformats.org/officeDocument/2006/relationships/image" Target="../media/image87.png"/><Relationship Id="rId9" Type="http://schemas.openxmlformats.org/officeDocument/2006/relationships/image" Target="../media/image66.png"/><Relationship Id="rId10" Type="http://schemas.openxmlformats.org/officeDocument/2006/relationships/image" Target="../media/image88.png"/><Relationship Id="rId1" Type="http://schemas.openxmlformats.org/officeDocument/2006/relationships/tags" Target="../tags/tag77.xml"/><Relationship Id="rId2" Type="http://schemas.openxmlformats.org/officeDocument/2006/relationships/tags" Target="../tags/tag78.xml"/></Relationships>
</file>

<file path=ppt/slides/_rels/slide34.xml.rels><?xml version="1.0" encoding="UTF-8" standalone="yes"?>
<Relationships xmlns="http://schemas.openxmlformats.org/package/2006/relationships"><Relationship Id="rId9" Type="http://schemas.openxmlformats.org/officeDocument/2006/relationships/tags" Target="../tags/tag89.xml"/><Relationship Id="rId20" Type="http://schemas.openxmlformats.org/officeDocument/2006/relationships/image" Target="../media/image80.png"/><Relationship Id="rId21" Type="http://schemas.openxmlformats.org/officeDocument/2006/relationships/image" Target="../media/image95.png"/><Relationship Id="rId22" Type="http://schemas.openxmlformats.org/officeDocument/2006/relationships/image" Target="../media/image96.png"/><Relationship Id="rId10" Type="http://schemas.openxmlformats.org/officeDocument/2006/relationships/tags" Target="../tags/tag90.xml"/><Relationship Id="rId11" Type="http://schemas.openxmlformats.org/officeDocument/2006/relationships/slideLayout" Target="../slideLayouts/slideLayout2.xml"/><Relationship Id="rId12" Type="http://schemas.openxmlformats.org/officeDocument/2006/relationships/notesSlide" Target="../notesSlides/notesSlide33.xml"/><Relationship Id="rId13" Type="http://schemas.openxmlformats.org/officeDocument/2006/relationships/image" Target="../media/image89.png"/><Relationship Id="rId14" Type="http://schemas.openxmlformats.org/officeDocument/2006/relationships/image" Target="../media/image90.png"/><Relationship Id="rId15" Type="http://schemas.openxmlformats.org/officeDocument/2006/relationships/image" Target="../media/image91.png"/><Relationship Id="rId16" Type="http://schemas.openxmlformats.org/officeDocument/2006/relationships/image" Target="../media/image92.png"/><Relationship Id="rId17" Type="http://schemas.openxmlformats.org/officeDocument/2006/relationships/image" Target="../media/image66.png"/><Relationship Id="rId18" Type="http://schemas.openxmlformats.org/officeDocument/2006/relationships/image" Target="../media/image93.png"/><Relationship Id="rId19" Type="http://schemas.openxmlformats.org/officeDocument/2006/relationships/image" Target="../media/image94.png"/><Relationship Id="rId1" Type="http://schemas.openxmlformats.org/officeDocument/2006/relationships/tags" Target="../tags/tag81.xml"/><Relationship Id="rId2" Type="http://schemas.openxmlformats.org/officeDocument/2006/relationships/tags" Target="../tags/tag82.xml"/><Relationship Id="rId3" Type="http://schemas.openxmlformats.org/officeDocument/2006/relationships/tags" Target="../tags/tag83.xml"/><Relationship Id="rId4" Type="http://schemas.openxmlformats.org/officeDocument/2006/relationships/tags" Target="../tags/tag84.xml"/><Relationship Id="rId5" Type="http://schemas.openxmlformats.org/officeDocument/2006/relationships/tags" Target="../tags/tag85.xml"/><Relationship Id="rId6" Type="http://schemas.openxmlformats.org/officeDocument/2006/relationships/tags" Target="../tags/tag86.xml"/><Relationship Id="rId7" Type="http://schemas.openxmlformats.org/officeDocument/2006/relationships/tags" Target="../tags/tag87.xml"/><Relationship Id="rId8" Type="http://schemas.openxmlformats.org/officeDocument/2006/relationships/tags" Target="../tags/tag88.xml"/></Relationships>
</file>

<file path=ppt/slides/_rels/slide35.xml.rels><?xml version="1.0" encoding="UTF-8" standalone="yes"?>
<Relationships xmlns="http://schemas.openxmlformats.org/package/2006/relationships"><Relationship Id="rId9" Type="http://schemas.openxmlformats.org/officeDocument/2006/relationships/tags" Target="../tags/tag99.xml"/><Relationship Id="rId20" Type="http://schemas.openxmlformats.org/officeDocument/2006/relationships/image" Target="../media/image94.png"/><Relationship Id="rId21" Type="http://schemas.openxmlformats.org/officeDocument/2006/relationships/image" Target="../media/image80.png"/><Relationship Id="rId22" Type="http://schemas.openxmlformats.org/officeDocument/2006/relationships/image" Target="../media/image95.png"/><Relationship Id="rId23" Type="http://schemas.openxmlformats.org/officeDocument/2006/relationships/image" Target="../media/image96.png"/><Relationship Id="rId24" Type="http://schemas.openxmlformats.org/officeDocument/2006/relationships/image" Target="../media/image98.png"/><Relationship Id="rId10" Type="http://schemas.openxmlformats.org/officeDocument/2006/relationships/tags" Target="../tags/tag100.xml"/><Relationship Id="rId11" Type="http://schemas.openxmlformats.org/officeDocument/2006/relationships/tags" Target="../tags/tag101.xml"/><Relationship Id="rId12" Type="http://schemas.openxmlformats.org/officeDocument/2006/relationships/slideLayout" Target="../slideLayouts/slideLayout2.xml"/><Relationship Id="rId13" Type="http://schemas.openxmlformats.org/officeDocument/2006/relationships/notesSlide" Target="../notesSlides/notesSlide34.xml"/><Relationship Id="rId14" Type="http://schemas.openxmlformats.org/officeDocument/2006/relationships/image" Target="../media/image97.png"/><Relationship Id="rId15" Type="http://schemas.openxmlformats.org/officeDocument/2006/relationships/image" Target="../media/image90.png"/><Relationship Id="rId16" Type="http://schemas.openxmlformats.org/officeDocument/2006/relationships/image" Target="../media/image91.png"/><Relationship Id="rId17" Type="http://schemas.openxmlformats.org/officeDocument/2006/relationships/image" Target="../media/image92.png"/><Relationship Id="rId18" Type="http://schemas.openxmlformats.org/officeDocument/2006/relationships/image" Target="../media/image66.png"/><Relationship Id="rId19" Type="http://schemas.openxmlformats.org/officeDocument/2006/relationships/image" Target="../media/image93.png"/><Relationship Id="rId1" Type="http://schemas.openxmlformats.org/officeDocument/2006/relationships/tags" Target="../tags/tag91.xml"/><Relationship Id="rId2" Type="http://schemas.openxmlformats.org/officeDocument/2006/relationships/tags" Target="../tags/tag92.xml"/><Relationship Id="rId3" Type="http://schemas.openxmlformats.org/officeDocument/2006/relationships/tags" Target="../tags/tag93.xml"/><Relationship Id="rId4" Type="http://schemas.openxmlformats.org/officeDocument/2006/relationships/tags" Target="../tags/tag94.xml"/><Relationship Id="rId5" Type="http://schemas.openxmlformats.org/officeDocument/2006/relationships/tags" Target="../tags/tag95.xml"/><Relationship Id="rId6" Type="http://schemas.openxmlformats.org/officeDocument/2006/relationships/tags" Target="../tags/tag96.xml"/><Relationship Id="rId7" Type="http://schemas.openxmlformats.org/officeDocument/2006/relationships/tags" Target="../tags/tag97.xml"/><Relationship Id="rId8" Type="http://schemas.openxmlformats.org/officeDocument/2006/relationships/tags" Target="../tags/tag98.xml"/></Relationships>
</file>

<file path=ppt/slides/_rels/slide36.xml.rels><?xml version="1.0" encoding="UTF-8" standalone="yes"?>
<Relationships xmlns="http://schemas.openxmlformats.org/package/2006/relationships"><Relationship Id="rId3" Type="http://schemas.openxmlformats.org/officeDocument/2006/relationships/tags" Target="../tags/tag104.xml"/><Relationship Id="rId4" Type="http://schemas.openxmlformats.org/officeDocument/2006/relationships/tags" Target="../tags/tag105.xml"/><Relationship Id="rId5" Type="http://schemas.openxmlformats.org/officeDocument/2006/relationships/slideLayout" Target="../slideLayouts/slideLayout2.xml"/><Relationship Id="rId6" Type="http://schemas.openxmlformats.org/officeDocument/2006/relationships/image" Target="../media/image66.png"/><Relationship Id="rId7" Type="http://schemas.openxmlformats.org/officeDocument/2006/relationships/image" Target="../media/image96.png"/><Relationship Id="rId8" Type="http://schemas.openxmlformats.org/officeDocument/2006/relationships/image" Target="../media/image98.png"/><Relationship Id="rId9" Type="http://schemas.openxmlformats.org/officeDocument/2006/relationships/image" Target="../media/image99.png"/><Relationship Id="rId1" Type="http://schemas.openxmlformats.org/officeDocument/2006/relationships/tags" Target="../tags/tag102.xml"/><Relationship Id="rId2" Type="http://schemas.openxmlformats.org/officeDocument/2006/relationships/tags" Target="../tags/tag103.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4" Type="http://schemas.openxmlformats.org/officeDocument/2006/relationships/image" Target="../media/image69.png"/><Relationship Id="rId1" Type="http://schemas.openxmlformats.org/officeDocument/2006/relationships/tags" Target="../tags/tag106.xml"/><Relationship Id="rId2"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00.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9" Type="http://schemas.openxmlformats.org/officeDocument/2006/relationships/tags" Target="../tags/tag115.xml"/><Relationship Id="rId20" Type="http://schemas.openxmlformats.org/officeDocument/2006/relationships/image" Target="../media/image108.png"/><Relationship Id="rId21" Type="http://schemas.openxmlformats.org/officeDocument/2006/relationships/image" Target="../media/image109.png"/><Relationship Id="rId22" Type="http://schemas.openxmlformats.org/officeDocument/2006/relationships/image" Target="../media/image110.png"/><Relationship Id="rId23" Type="http://schemas.openxmlformats.org/officeDocument/2006/relationships/image" Target="../media/image111.png"/><Relationship Id="rId24" Type="http://schemas.openxmlformats.org/officeDocument/2006/relationships/image" Target="../media/image112.emf"/><Relationship Id="rId10" Type="http://schemas.openxmlformats.org/officeDocument/2006/relationships/tags" Target="../tags/tag116.xml"/><Relationship Id="rId11" Type="http://schemas.openxmlformats.org/officeDocument/2006/relationships/slideLayout" Target="../slideLayouts/slideLayout2.xml"/><Relationship Id="rId12" Type="http://schemas.openxmlformats.org/officeDocument/2006/relationships/notesSlide" Target="../notesSlides/notesSlide38.xml"/><Relationship Id="rId13" Type="http://schemas.openxmlformats.org/officeDocument/2006/relationships/image" Target="../media/image101.png"/><Relationship Id="rId14" Type="http://schemas.openxmlformats.org/officeDocument/2006/relationships/image" Target="../media/image102.png"/><Relationship Id="rId15" Type="http://schemas.openxmlformats.org/officeDocument/2006/relationships/image" Target="../media/image103.png"/><Relationship Id="rId16" Type="http://schemas.openxmlformats.org/officeDocument/2006/relationships/image" Target="../media/image104.png"/><Relationship Id="rId17" Type="http://schemas.openxmlformats.org/officeDocument/2006/relationships/image" Target="../media/image105.png"/><Relationship Id="rId18" Type="http://schemas.openxmlformats.org/officeDocument/2006/relationships/image" Target="../media/image106.png"/><Relationship Id="rId19" Type="http://schemas.openxmlformats.org/officeDocument/2006/relationships/image" Target="../media/image107.png"/><Relationship Id="rId1" Type="http://schemas.openxmlformats.org/officeDocument/2006/relationships/tags" Target="../tags/tag107.xml"/><Relationship Id="rId2" Type="http://schemas.openxmlformats.org/officeDocument/2006/relationships/tags" Target="../tags/tag108.xml"/><Relationship Id="rId3" Type="http://schemas.openxmlformats.org/officeDocument/2006/relationships/tags" Target="../tags/tag109.xml"/><Relationship Id="rId4" Type="http://schemas.openxmlformats.org/officeDocument/2006/relationships/tags" Target="../tags/tag110.xml"/><Relationship Id="rId5" Type="http://schemas.openxmlformats.org/officeDocument/2006/relationships/tags" Target="../tags/tag111.xml"/><Relationship Id="rId6" Type="http://schemas.openxmlformats.org/officeDocument/2006/relationships/tags" Target="../tags/tag112.xml"/><Relationship Id="rId7" Type="http://schemas.openxmlformats.org/officeDocument/2006/relationships/tags" Target="../tags/tag113.xml"/><Relationship Id="rId8" Type="http://schemas.openxmlformats.org/officeDocument/2006/relationships/tags" Target="../tags/tag1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1.xml"/><Relationship Id="rId5" Type="http://schemas.openxmlformats.org/officeDocument/2006/relationships/image" Target="../media/image113.png"/><Relationship Id="rId6" Type="http://schemas.openxmlformats.org/officeDocument/2006/relationships/image" Target="../media/image114.png"/><Relationship Id="rId7" Type="http://schemas.openxmlformats.org/officeDocument/2006/relationships/image" Target="../media/image115.png"/><Relationship Id="rId1" Type="http://schemas.openxmlformats.org/officeDocument/2006/relationships/tags" Target="../tags/tag117.xml"/><Relationship Id="rId2" Type="http://schemas.openxmlformats.org/officeDocument/2006/relationships/tags" Target="../tags/tag118.xml"/></Relationships>
</file>

<file path=ppt/slides/_rels/slide44.xml.rels><?xml version="1.0" encoding="UTF-8" standalone="yes"?>
<Relationships xmlns="http://schemas.openxmlformats.org/package/2006/relationships"><Relationship Id="rId3" Type="http://schemas.openxmlformats.org/officeDocument/2006/relationships/tags" Target="../tags/tag121.xml"/><Relationship Id="rId4" Type="http://schemas.openxmlformats.org/officeDocument/2006/relationships/tags" Target="../tags/tag122.xml"/><Relationship Id="rId5" Type="http://schemas.openxmlformats.org/officeDocument/2006/relationships/slideLayout" Target="../slideLayouts/slideLayout2.xml"/><Relationship Id="rId6" Type="http://schemas.openxmlformats.org/officeDocument/2006/relationships/notesSlide" Target="../notesSlides/notesSlide42.xml"/><Relationship Id="rId7" Type="http://schemas.openxmlformats.org/officeDocument/2006/relationships/image" Target="../media/image116.png"/><Relationship Id="rId8" Type="http://schemas.openxmlformats.org/officeDocument/2006/relationships/image" Target="../media/image117.png"/><Relationship Id="rId9" Type="http://schemas.openxmlformats.org/officeDocument/2006/relationships/image" Target="../media/image52.png"/><Relationship Id="rId10" Type="http://schemas.openxmlformats.org/officeDocument/2006/relationships/image" Target="../media/image114.png"/><Relationship Id="rId1" Type="http://schemas.openxmlformats.org/officeDocument/2006/relationships/tags" Target="../tags/tag119.xml"/><Relationship Id="rId2" Type="http://schemas.openxmlformats.org/officeDocument/2006/relationships/tags" Target="../tags/tag120.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3.xml"/><Relationship Id="rId5" Type="http://schemas.openxmlformats.org/officeDocument/2006/relationships/image" Target="../media/image118.png"/><Relationship Id="rId6" Type="http://schemas.openxmlformats.org/officeDocument/2006/relationships/image" Target="../media/image119.png"/><Relationship Id="rId1" Type="http://schemas.openxmlformats.org/officeDocument/2006/relationships/tags" Target="../tags/tag123.xml"/><Relationship Id="rId2" Type="http://schemas.openxmlformats.org/officeDocument/2006/relationships/tags" Target="../tags/tag12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20.png"/></Relationships>
</file>

<file path=ppt/slides/_rels/slide47.xml.rels><?xml version="1.0" encoding="UTF-8" standalone="yes"?>
<Relationships xmlns="http://schemas.openxmlformats.org/package/2006/relationships"><Relationship Id="rId3" Type="http://schemas.openxmlformats.org/officeDocument/2006/relationships/tags" Target="../tags/tag127.xml"/><Relationship Id="rId4" Type="http://schemas.openxmlformats.org/officeDocument/2006/relationships/slideLayout" Target="../slideLayouts/slideLayout2.xml"/><Relationship Id="rId5" Type="http://schemas.openxmlformats.org/officeDocument/2006/relationships/image" Target="../media/image121.png"/><Relationship Id="rId6" Type="http://schemas.openxmlformats.org/officeDocument/2006/relationships/image" Target="../media/image122.png"/><Relationship Id="rId7" Type="http://schemas.openxmlformats.org/officeDocument/2006/relationships/image" Target="../media/image123.png"/><Relationship Id="rId8" Type="http://schemas.openxmlformats.org/officeDocument/2006/relationships/hyperlink" Target="http://en.wikipedia.org/wiki/Image:Thomasbayes.jpg" TargetMode="External"/><Relationship Id="rId9" Type="http://schemas.openxmlformats.org/officeDocument/2006/relationships/image" Target="../media/image124.jpeg"/><Relationship Id="rId1" Type="http://schemas.openxmlformats.org/officeDocument/2006/relationships/tags" Target="../tags/tag125.xml"/><Relationship Id="rId2" Type="http://schemas.openxmlformats.org/officeDocument/2006/relationships/tags" Target="../tags/tag126.xml"/></Relationships>
</file>

<file path=ppt/slides/_rels/slide48.xml.rels><?xml version="1.0" encoding="UTF-8" standalone="yes"?>
<Relationships xmlns="http://schemas.openxmlformats.org/package/2006/relationships"><Relationship Id="rId3" Type="http://schemas.openxmlformats.org/officeDocument/2006/relationships/image" Target="../media/image126.emf"/><Relationship Id="rId4" Type="http://schemas.openxmlformats.org/officeDocument/2006/relationships/image" Target="../media/image127.emf"/><Relationship Id="rId5" Type="http://schemas.openxmlformats.org/officeDocument/2006/relationships/image" Target="../media/image128.emf"/><Relationship Id="rId6" Type="http://schemas.openxmlformats.org/officeDocument/2006/relationships/image" Target="../media/image129.emf"/><Relationship Id="rId1" Type="http://schemas.openxmlformats.org/officeDocument/2006/relationships/slideLayout" Target="../slideLayouts/slideLayout2.xml"/><Relationship Id="rId2" Type="http://schemas.openxmlformats.org/officeDocument/2006/relationships/image" Target="../media/image125.emf"/></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5.xml"/><Relationship Id="rId5" Type="http://schemas.openxmlformats.org/officeDocument/2006/relationships/image" Target="../media/image116.png"/><Relationship Id="rId6" Type="http://schemas.openxmlformats.org/officeDocument/2006/relationships/image" Target="../media/image52.png"/><Relationship Id="rId1" Type="http://schemas.openxmlformats.org/officeDocument/2006/relationships/tags" Target="../tags/tag128.xml"/><Relationship Id="rId2" Type="http://schemas.openxmlformats.org/officeDocument/2006/relationships/tags" Target="../tags/tag129.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xml"/><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tags" Target="../tags/tag2.xml"/><Relationship Id="rId2" Type="http://schemas.openxmlformats.org/officeDocument/2006/relationships/tags" Target="../tags/tag3.xml"/></Relationships>
</file>

<file path=ppt/slides/_rels/slide7.xml.rels><?xml version="1.0" encoding="UTF-8" standalone="yes"?>
<Relationships xmlns="http://schemas.openxmlformats.org/package/2006/relationships"><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 Type="http://schemas.openxmlformats.org/officeDocument/2006/relationships/tags" Target="../tags/tag4.xml"/><Relationship Id="rId2" Type="http://schemas.openxmlformats.org/officeDocument/2006/relationships/tags" Target="../tags/tag5.xml"/><Relationship Id="rId3" Type="http://schemas.openxmlformats.org/officeDocument/2006/relationships/tags" Target="../tags/tag6.xml"/><Relationship Id="rId4" Type="http://schemas.openxmlformats.org/officeDocument/2006/relationships/tags" Target="../tags/tag7.xml"/><Relationship Id="rId5" Type="http://schemas.openxmlformats.org/officeDocument/2006/relationships/tags" Target="../tags/tag8.xml"/><Relationship Id="rId6" Type="http://schemas.openxmlformats.org/officeDocument/2006/relationships/slideLayout" Target="../slideLayouts/slideLayout2.xml"/><Relationship Id="rId7" Type="http://schemas.openxmlformats.org/officeDocument/2006/relationships/notesSlide" Target="../notesSlides/notesSlide7.xml"/><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0.png"/></Relationships>
</file>

<file path=ppt/slides/_rels/slide8.xml.rels><?xml version="1.0" encoding="UTF-8" standalone="yes"?>
<Relationships xmlns="http://schemas.openxmlformats.org/package/2006/relationships"><Relationship Id="rId20" Type="http://schemas.openxmlformats.org/officeDocument/2006/relationships/image" Target="../media/image19.png"/><Relationship Id="rId21" Type="http://schemas.openxmlformats.org/officeDocument/2006/relationships/image" Target="../media/image20.png"/><Relationship Id="rId22" Type="http://schemas.openxmlformats.org/officeDocument/2006/relationships/image" Target="../media/image21.png"/><Relationship Id="rId23" Type="http://schemas.openxmlformats.org/officeDocument/2006/relationships/image" Target="../media/image22.png"/><Relationship Id="rId24" Type="http://schemas.openxmlformats.org/officeDocument/2006/relationships/image" Target="../media/image23.png"/><Relationship Id="rId25" Type="http://schemas.openxmlformats.org/officeDocument/2006/relationships/image" Target="../media/image5.png"/><Relationship Id="rId26" Type="http://schemas.openxmlformats.org/officeDocument/2006/relationships/image" Target="../media/image6.png"/><Relationship Id="rId27" Type="http://schemas.openxmlformats.org/officeDocument/2006/relationships/image" Target="../media/image7.png"/><Relationship Id="rId28" Type="http://schemas.openxmlformats.org/officeDocument/2006/relationships/image" Target="../media/image8.png"/><Relationship Id="rId29" Type="http://schemas.openxmlformats.org/officeDocument/2006/relationships/image" Target="../media/image24.png"/><Relationship Id="rId1" Type="http://schemas.openxmlformats.org/officeDocument/2006/relationships/tags" Target="../tags/tag9.xml"/><Relationship Id="rId2" Type="http://schemas.openxmlformats.org/officeDocument/2006/relationships/tags" Target="../tags/tag10.xml"/><Relationship Id="rId3" Type="http://schemas.openxmlformats.org/officeDocument/2006/relationships/tags" Target="../tags/tag11.xml"/><Relationship Id="rId4" Type="http://schemas.openxmlformats.org/officeDocument/2006/relationships/tags" Target="../tags/tag12.xml"/><Relationship Id="rId5" Type="http://schemas.openxmlformats.org/officeDocument/2006/relationships/tags" Target="../tags/tag13.xml"/><Relationship Id="rId30" Type="http://schemas.openxmlformats.org/officeDocument/2006/relationships/image" Target="../media/image25.png"/><Relationship Id="rId31" Type="http://schemas.openxmlformats.org/officeDocument/2006/relationships/image" Target="../media/image26.png"/><Relationship Id="rId32" Type="http://schemas.openxmlformats.org/officeDocument/2006/relationships/image" Target="../media/image27.png"/><Relationship Id="rId9" Type="http://schemas.openxmlformats.org/officeDocument/2006/relationships/tags" Target="../tags/tag17.xml"/><Relationship Id="rId6" Type="http://schemas.openxmlformats.org/officeDocument/2006/relationships/tags" Target="../tags/tag14.xml"/><Relationship Id="rId7" Type="http://schemas.openxmlformats.org/officeDocument/2006/relationships/tags" Target="../tags/tag15.xml"/><Relationship Id="rId8" Type="http://schemas.openxmlformats.org/officeDocument/2006/relationships/tags" Target="../tags/tag16.xml"/><Relationship Id="rId33" Type="http://schemas.openxmlformats.org/officeDocument/2006/relationships/image" Target="../media/image28.png"/><Relationship Id="rId34" Type="http://schemas.openxmlformats.org/officeDocument/2006/relationships/image" Target="../media/image29.png"/><Relationship Id="rId10" Type="http://schemas.openxmlformats.org/officeDocument/2006/relationships/tags" Target="../tags/tag18.xml"/><Relationship Id="rId11" Type="http://schemas.openxmlformats.org/officeDocument/2006/relationships/tags" Target="../tags/tag19.xml"/><Relationship Id="rId12" Type="http://schemas.openxmlformats.org/officeDocument/2006/relationships/tags" Target="../tags/tag20.xml"/><Relationship Id="rId13" Type="http://schemas.openxmlformats.org/officeDocument/2006/relationships/tags" Target="../tags/tag21.xml"/><Relationship Id="rId14" Type="http://schemas.openxmlformats.org/officeDocument/2006/relationships/tags" Target="../tags/tag22.xml"/><Relationship Id="rId15" Type="http://schemas.openxmlformats.org/officeDocument/2006/relationships/slideLayout" Target="../slideLayouts/slideLayout2.xml"/><Relationship Id="rId16" Type="http://schemas.openxmlformats.org/officeDocument/2006/relationships/notesSlide" Target="../notesSlides/notesSlide8.xml"/><Relationship Id="rId17" Type="http://schemas.openxmlformats.org/officeDocument/2006/relationships/image" Target="../media/image16.png"/><Relationship Id="rId18" Type="http://schemas.openxmlformats.org/officeDocument/2006/relationships/image" Target="../media/image17.png"/><Relationship Id="rId19"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9.xml"/><Relationship Id="rId5" Type="http://schemas.openxmlformats.org/officeDocument/2006/relationships/image" Target="../media/image30.png"/><Relationship Id="rId1" Type="http://schemas.microsoft.com/office/2007/relationships/media" Target="../media/media1.mp4"/><Relationship Id="rId2" Type="http://schemas.openxmlformats.org/officeDocument/2006/relationships/video" Target="../media/media1.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81400" y="1600200"/>
            <a:ext cx="4997888" cy="4203117"/>
          </a:xfrm>
          <a:prstGeom prst="rect">
            <a:avLst/>
          </a:prstGeom>
          <a:noFill/>
        </p:spPr>
      </p:pic>
      <p:sp>
        <p:nvSpPr>
          <p:cNvPr id="5122" name="Rectangle 5"/>
          <p:cNvSpPr>
            <a:spLocks noGrp="1" noChangeArrowheads="1"/>
          </p:cNvSpPr>
          <p:nvPr>
            <p:ph type="ctrTitle"/>
          </p:nvPr>
        </p:nvSpPr>
        <p:spPr>
          <a:xfrm>
            <a:off x="0" y="152400"/>
            <a:ext cx="12192000" cy="1470025"/>
          </a:xfrm>
        </p:spPr>
        <p:txBody>
          <a:bodyPr/>
          <a:lstStyle/>
          <a:p>
            <a:r>
              <a:rPr lang="en-US" dirty="0"/>
              <a:t>Reinforcement Learning </a:t>
            </a:r>
            <a:r>
              <a:rPr lang="en-US" dirty="0" smtClean="0"/>
              <a:t>Wrap-up</a:t>
            </a:r>
            <a:endParaRPr lang="en-US" dirty="0"/>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8"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Calibri"/>
                <a:cs typeface="Calibri"/>
              </a:rPr>
              <a:t>Slides courtesy of Dan Klein and Pieter </a:t>
            </a:r>
            <a:r>
              <a:rPr lang="en-US" sz="2400" dirty="0" err="1">
                <a:latin typeface="Calibri"/>
                <a:cs typeface="Calibri"/>
              </a:rPr>
              <a:t>Abbeel</a:t>
            </a:r>
            <a:r>
              <a:rPr lang="en-US" sz="2400" dirty="0">
                <a:latin typeface="Calibri"/>
                <a:cs typeface="Calibri"/>
              </a:rPr>
              <a:t> –</a:t>
            </a:r>
            <a:r>
              <a:rPr lang="en-US" sz="2400" dirty="0" smtClean="0">
                <a:latin typeface="Calibri"/>
                <a:cs typeface="Calibri"/>
              </a:rPr>
              <a:t> </a:t>
            </a:r>
            <a:r>
              <a:rPr lang="en-US" sz="2400" dirty="0">
                <a:latin typeface="Calibri"/>
                <a:cs typeface="Calibri"/>
              </a:rPr>
              <a:t>University of California, Berkeley</a:t>
            </a:r>
          </a:p>
          <a:p>
            <a:pPr algn="ctr">
              <a:spcBef>
                <a:spcPct val="50000"/>
              </a:spcBef>
            </a:pPr>
            <a:r>
              <a:rPr lang="en-US" sz="1400" dirty="0" smtClean="0">
                <a:latin typeface="Calibri"/>
                <a:cs typeface="Calibri"/>
              </a:rPr>
              <a:t>[These slides were created by Dan Klein and Pieter </a:t>
            </a:r>
            <a:r>
              <a:rPr lang="en-US" sz="1400" dirty="0" err="1" smtClean="0">
                <a:latin typeface="Calibri"/>
                <a:cs typeface="Calibri"/>
              </a:rPr>
              <a:t>Abbeel</a:t>
            </a:r>
            <a:r>
              <a:rPr lang="en-US" sz="1400" dirty="0" smtClean="0">
                <a:latin typeface="Calibri"/>
                <a:cs typeface="Calibri"/>
              </a:rPr>
              <a:t>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spTree>
    <p:extLst>
      <p:ext uri="{BB962C8B-B14F-4D97-AF65-F5344CB8AC3E}">
        <p14:creationId xmlns:p14="http://schemas.microsoft.com/office/powerpoint/2010/main" val="8106781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Q-Learning and Least Squares</a:t>
            </a:r>
            <a:endParaRPr lang="en-US" dirty="0"/>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74750" y="1295800"/>
            <a:ext cx="9837738" cy="4961724"/>
          </a:xfrm>
          <a:prstGeom prst="rect">
            <a:avLst/>
          </a:prstGeom>
          <a:noFill/>
        </p:spPr>
      </p:pic>
    </p:spTree>
    <p:extLst>
      <p:ext uri="{BB962C8B-B14F-4D97-AF65-F5344CB8AC3E}">
        <p14:creationId xmlns:p14="http://schemas.microsoft.com/office/powerpoint/2010/main" val="1688592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Line 3"/>
          <p:cNvSpPr>
            <a:spLocks noChangeShapeType="1"/>
          </p:cNvSpPr>
          <p:nvPr/>
        </p:nvSpPr>
        <p:spPr bwMode="auto">
          <a:xfrm flipV="1">
            <a:off x="1398588" y="2198687"/>
            <a:ext cx="3781425" cy="1531938"/>
          </a:xfrm>
          <a:prstGeom prst="line">
            <a:avLst/>
          </a:prstGeom>
          <a:noFill/>
          <a:ln w="38100">
            <a:solidFill>
              <a:srgbClr val="000000"/>
            </a:solidFill>
            <a:round/>
            <a:headEnd/>
            <a:tailEnd/>
          </a:ln>
        </p:spPr>
        <p:txBody>
          <a:bodyPr/>
          <a:lstStyle/>
          <a:p>
            <a:endParaRPr lang="en-US"/>
          </a:p>
        </p:txBody>
      </p:sp>
      <p:sp>
        <p:nvSpPr>
          <p:cNvPr id="19460" name="Line 4"/>
          <p:cNvSpPr>
            <a:spLocks noChangeShapeType="1"/>
          </p:cNvSpPr>
          <p:nvPr/>
        </p:nvSpPr>
        <p:spPr bwMode="auto">
          <a:xfrm>
            <a:off x="1398588" y="4419600"/>
            <a:ext cx="3763962" cy="1587"/>
          </a:xfrm>
          <a:prstGeom prst="line">
            <a:avLst/>
          </a:prstGeom>
          <a:noFill/>
          <a:ln w="0">
            <a:solidFill>
              <a:srgbClr val="000000"/>
            </a:solidFill>
            <a:round/>
            <a:headEnd/>
            <a:tailEnd/>
          </a:ln>
        </p:spPr>
        <p:txBody>
          <a:bodyPr/>
          <a:lstStyle/>
          <a:p>
            <a:endParaRPr lang="en-US"/>
          </a:p>
        </p:txBody>
      </p:sp>
      <p:sp>
        <p:nvSpPr>
          <p:cNvPr id="19461" name="Line 5"/>
          <p:cNvSpPr>
            <a:spLocks noChangeShapeType="1"/>
          </p:cNvSpPr>
          <p:nvPr/>
        </p:nvSpPr>
        <p:spPr bwMode="auto">
          <a:xfrm flipV="1">
            <a:off x="1398588" y="1676400"/>
            <a:ext cx="1587" cy="2743200"/>
          </a:xfrm>
          <a:prstGeom prst="line">
            <a:avLst/>
          </a:prstGeom>
          <a:noFill/>
          <a:ln w="0">
            <a:solidFill>
              <a:srgbClr val="000000"/>
            </a:solidFill>
            <a:round/>
            <a:headEnd/>
            <a:tailEnd/>
          </a:ln>
        </p:spPr>
        <p:txBody>
          <a:bodyPr/>
          <a:lstStyle/>
          <a:p>
            <a:endParaRPr lang="en-US"/>
          </a:p>
        </p:txBody>
      </p:sp>
      <p:sp>
        <p:nvSpPr>
          <p:cNvPr id="19462" name="Line 6"/>
          <p:cNvSpPr>
            <a:spLocks noChangeShapeType="1"/>
          </p:cNvSpPr>
          <p:nvPr/>
        </p:nvSpPr>
        <p:spPr bwMode="auto">
          <a:xfrm flipV="1">
            <a:off x="1398588" y="4378325"/>
            <a:ext cx="1587" cy="41275"/>
          </a:xfrm>
          <a:prstGeom prst="line">
            <a:avLst/>
          </a:prstGeom>
          <a:noFill/>
          <a:ln w="0">
            <a:solidFill>
              <a:srgbClr val="000000"/>
            </a:solidFill>
            <a:round/>
            <a:headEnd/>
            <a:tailEnd/>
          </a:ln>
        </p:spPr>
        <p:txBody>
          <a:bodyPr/>
          <a:lstStyle/>
          <a:p>
            <a:endParaRPr lang="en-US"/>
          </a:p>
        </p:txBody>
      </p:sp>
      <p:sp>
        <p:nvSpPr>
          <p:cNvPr id="19463" name="Rectangle 7"/>
          <p:cNvSpPr>
            <a:spLocks noChangeArrowheads="1"/>
          </p:cNvSpPr>
          <p:nvPr/>
        </p:nvSpPr>
        <p:spPr bwMode="auto">
          <a:xfrm>
            <a:off x="1393825" y="4443412"/>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19465" name="Rectangle 9"/>
          <p:cNvSpPr>
            <a:spLocks noChangeArrowheads="1"/>
          </p:cNvSpPr>
          <p:nvPr/>
        </p:nvSpPr>
        <p:spPr bwMode="auto">
          <a:xfrm>
            <a:off x="5118100" y="4443412"/>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19466" name="Line 10"/>
          <p:cNvSpPr>
            <a:spLocks noChangeShapeType="1"/>
          </p:cNvSpPr>
          <p:nvPr/>
        </p:nvSpPr>
        <p:spPr bwMode="auto">
          <a:xfrm>
            <a:off x="1398588" y="4419600"/>
            <a:ext cx="33337" cy="1587"/>
          </a:xfrm>
          <a:prstGeom prst="line">
            <a:avLst/>
          </a:prstGeom>
          <a:noFill/>
          <a:ln w="0">
            <a:solidFill>
              <a:srgbClr val="000000"/>
            </a:solidFill>
            <a:round/>
            <a:headEnd/>
            <a:tailEnd/>
          </a:ln>
        </p:spPr>
        <p:txBody>
          <a:bodyPr/>
          <a:lstStyle/>
          <a:p>
            <a:endParaRPr lang="en-US"/>
          </a:p>
        </p:txBody>
      </p:sp>
      <p:sp>
        <p:nvSpPr>
          <p:cNvPr id="19467" name="Rectangle 11"/>
          <p:cNvSpPr>
            <a:spLocks noChangeArrowheads="1"/>
          </p:cNvSpPr>
          <p:nvPr/>
        </p:nvSpPr>
        <p:spPr bwMode="auto">
          <a:xfrm>
            <a:off x="1323975" y="4352925"/>
            <a:ext cx="69850" cy="153987"/>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19468" name="Line 12"/>
          <p:cNvSpPr>
            <a:spLocks noChangeShapeType="1"/>
          </p:cNvSpPr>
          <p:nvPr/>
        </p:nvSpPr>
        <p:spPr bwMode="auto">
          <a:xfrm>
            <a:off x="1398588" y="3048000"/>
            <a:ext cx="33337" cy="1587"/>
          </a:xfrm>
          <a:prstGeom prst="line">
            <a:avLst/>
          </a:prstGeom>
          <a:noFill/>
          <a:ln w="0">
            <a:solidFill>
              <a:srgbClr val="000000"/>
            </a:solidFill>
            <a:round/>
            <a:headEnd/>
            <a:tailEnd/>
          </a:ln>
        </p:spPr>
        <p:txBody>
          <a:bodyPr/>
          <a:lstStyle/>
          <a:p>
            <a:endParaRPr lang="en-US"/>
          </a:p>
        </p:txBody>
      </p:sp>
      <p:sp>
        <p:nvSpPr>
          <p:cNvPr id="19469" name="Rectangle 13"/>
          <p:cNvSpPr>
            <a:spLocks noChangeArrowheads="1"/>
          </p:cNvSpPr>
          <p:nvPr/>
        </p:nvSpPr>
        <p:spPr bwMode="auto">
          <a:xfrm>
            <a:off x="1258888" y="29845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19470" name="Line 14"/>
          <p:cNvSpPr>
            <a:spLocks noChangeShapeType="1"/>
          </p:cNvSpPr>
          <p:nvPr/>
        </p:nvSpPr>
        <p:spPr bwMode="auto">
          <a:xfrm>
            <a:off x="1398588" y="1676400"/>
            <a:ext cx="33337" cy="1587"/>
          </a:xfrm>
          <a:prstGeom prst="line">
            <a:avLst/>
          </a:prstGeom>
          <a:noFill/>
          <a:ln w="0">
            <a:solidFill>
              <a:srgbClr val="000000"/>
            </a:solidFill>
            <a:round/>
            <a:headEnd/>
            <a:tailEnd/>
          </a:ln>
        </p:spPr>
        <p:txBody>
          <a:bodyPr/>
          <a:lstStyle/>
          <a:p>
            <a:endParaRPr lang="en-US"/>
          </a:p>
        </p:txBody>
      </p:sp>
      <p:sp>
        <p:nvSpPr>
          <p:cNvPr id="19471" name="Rectangle 15"/>
          <p:cNvSpPr>
            <a:spLocks noChangeArrowheads="1"/>
          </p:cNvSpPr>
          <p:nvPr/>
        </p:nvSpPr>
        <p:spPr bwMode="auto">
          <a:xfrm>
            <a:off x="1258888" y="16129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40</a:t>
            </a:r>
            <a:endParaRPr lang="en-US" sz="2400">
              <a:cs typeface="Arial" charset="0"/>
            </a:endParaRPr>
          </a:p>
        </p:txBody>
      </p:sp>
      <p:sp>
        <p:nvSpPr>
          <p:cNvPr id="19472" name="Oval 16"/>
          <p:cNvSpPr>
            <a:spLocks noChangeArrowheads="1"/>
          </p:cNvSpPr>
          <p:nvPr/>
        </p:nvSpPr>
        <p:spPr bwMode="auto">
          <a:xfrm>
            <a:off x="1544638" y="3633787"/>
            <a:ext cx="77787" cy="73025"/>
          </a:xfrm>
          <a:prstGeom prst="ellipse">
            <a:avLst/>
          </a:prstGeom>
          <a:solidFill>
            <a:srgbClr val="FF0000"/>
          </a:solidFill>
          <a:ln w="9525">
            <a:solidFill>
              <a:srgbClr val="FF0000"/>
            </a:solidFill>
            <a:round/>
            <a:headEnd/>
            <a:tailEnd/>
          </a:ln>
        </p:spPr>
        <p:txBody>
          <a:bodyPr/>
          <a:lstStyle/>
          <a:p>
            <a:endParaRPr lang="en-US"/>
          </a:p>
        </p:txBody>
      </p:sp>
      <p:sp>
        <p:nvSpPr>
          <p:cNvPr id="19473" name="Oval 17"/>
          <p:cNvSpPr>
            <a:spLocks noChangeArrowheads="1"/>
          </p:cNvSpPr>
          <p:nvPr/>
        </p:nvSpPr>
        <p:spPr bwMode="auto">
          <a:xfrm>
            <a:off x="1544638" y="3633787"/>
            <a:ext cx="77787" cy="73025"/>
          </a:xfrm>
          <a:prstGeom prst="ellipse">
            <a:avLst/>
          </a:prstGeom>
          <a:solidFill>
            <a:srgbClr val="FF0000"/>
          </a:solidFill>
          <a:ln w="0">
            <a:solidFill>
              <a:srgbClr val="FF0000"/>
            </a:solidFill>
            <a:round/>
            <a:headEnd/>
            <a:tailEnd/>
          </a:ln>
        </p:spPr>
        <p:txBody>
          <a:bodyPr/>
          <a:lstStyle/>
          <a:p>
            <a:endParaRPr lang="en-US"/>
          </a:p>
        </p:txBody>
      </p:sp>
      <p:sp>
        <p:nvSpPr>
          <p:cNvPr id="19474" name="Oval 18"/>
          <p:cNvSpPr>
            <a:spLocks noChangeArrowheads="1"/>
          </p:cNvSpPr>
          <p:nvPr/>
        </p:nvSpPr>
        <p:spPr bwMode="auto">
          <a:xfrm>
            <a:off x="1736725" y="3208337"/>
            <a:ext cx="77788" cy="73025"/>
          </a:xfrm>
          <a:prstGeom prst="ellipse">
            <a:avLst/>
          </a:prstGeom>
          <a:solidFill>
            <a:srgbClr val="FF0000"/>
          </a:solidFill>
          <a:ln w="9525">
            <a:solidFill>
              <a:srgbClr val="FF0000"/>
            </a:solidFill>
            <a:round/>
            <a:headEnd/>
            <a:tailEnd/>
          </a:ln>
        </p:spPr>
        <p:txBody>
          <a:bodyPr/>
          <a:lstStyle/>
          <a:p>
            <a:endParaRPr lang="en-US"/>
          </a:p>
        </p:txBody>
      </p:sp>
      <p:sp>
        <p:nvSpPr>
          <p:cNvPr id="19475" name="Oval 19"/>
          <p:cNvSpPr>
            <a:spLocks noChangeArrowheads="1"/>
          </p:cNvSpPr>
          <p:nvPr/>
        </p:nvSpPr>
        <p:spPr bwMode="auto">
          <a:xfrm>
            <a:off x="1736725" y="3208337"/>
            <a:ext cx="77788" cy="73025"/>
          </a:xfrm>
          <a:prstGeom prst="ellipse">
            <a:avLst/>
          </a:prstGeom>
          <a:solidFill>
            <a:srgbClr val="FF0000"/>
          </a:solidFill>
          <a:ln w="0">
            <a:solidFill>
              <a:srgbClr val="FF0000"/>
            </a:solidFill>
            <a:round/>
            <a:headEnd/>
            <a:tailEnd/>
          </a:ln>
        </p:spPr>
        <p:txBody>
          <a:bodyPr/>
          <a:lstStyle/>
          <a:p>
            <a:endParaRPr lang="en-US"/>
          </a:p>
        </p:txBody>
      </p:sp>
      <p:sp>
        <p:nvSpPr>
          <p:cNvPr id="19476" name="Oval 20"/>
          <p:cNvSpPr>
            <a:spLocks noChangeArrowheads="1"/>
          </p:cNvSpPr>
          <p:nvPr/>
        </p:nvSpPr>
        <p:spPr bwMode="auto">
          <a:xfrm>
            <a:off x="1925638" y="3586162"/>
            <a:ext cx="79375" cy="71438"/>
          </a:xfrm>
          <a:prstGeom prst="ellipse">
            <a:avLst/>
          </a:prstGeom>
          <a:solidFill>
            <a:srgbClr val="FF0000"/>
          </a:solidFill>
          <a:ln w="9525">
            <a:solidFill>
              <a:srgbClr val="FF0000"/>
            </a:solidFill>
            <a:round/>
            <a:headEnd/>
            <a:tailEnd/>
          </a:ln>
        </p:spPr>
        <p:txBody>
          <a:bodyPr/>
          <a:lstStyle/>
          <a:p>
            <a:endParaRPr lang="en-US"/>
          </a:p>
        </p:txBody>
      </p:sp>
      <p:sp>
        <p:nvSpPr>
          <p:cNvPr id="19477" name="Oval 21"/>
          <p:cNvSpPr>
            <a:spLocks noChangeArrowheads="1"/>
          </p:cNvSpPr>
          <p:nvPr/>
        </p:nvSpPr>
        <p:spPr bwMode="auto">
          <a:xfrm>
            <a:off x="1925638" y="3586162"/>
            <a:ext cx="79375" cy="71438"/>
          </a:xfrm>
          <a:prstGeom prst="ellipse">
            <a:avLst/>
          </a:prstGeom>
          <a:solidFill>
            <a:srgbClr val="FF0000"/>
          </a:solidFill>
          <a:ln w="0">
            <a:solidFill>
              <a:srgbClr val="FF0000"/>
            </a:solidFill>
            <a:round/>
            <a:headEnd/>
            <a:tailEnd/>
          </a:ln>
        </p:spPr>
        <p:txBody>
          <a:bodyPr/>
          <a:lstStyle/>
          <a:p>
            <a:endParaRPr lang="en-US"/>
          </a:p>
        </p:txBody>
      </p:sp>
      <p:sp>
        <p:nvSpPr>
          <p:cNvPr id="19478" name="Oval 22"/>
          <p:cNvSpPr>
            <a:spLocks noChangeArrowheads="1"/>
          </p:cNvSpPr>
          <p:nvPr/>
        </p:nvSpPr>
        <p:spPr bwMode="auto">
          <a:xfrm>
            <a:off x="2108200" y="3641725"/>
            <a:ext cx="79375" cy="73025"/>
          </a:xfrm>
          <a:prstGeom prst="ellipse">
            <a:avLst/>
          </a:prstGeom>
          <a:solidFill>
            <a:srgbClr val="FF0000"/>
          </a:solidFill>
          <a:ln w="9525">
            <a:solidFill>
              <a:srgbClr val="FF0000"/>
            </a:solidFill>
            <a:round/>
            <a:headEnd/>
            <a:tailEnd/>
          </a:ln>
        </p:spPr>
        <p:txBody>
          <a:bodyPr/>
          <a:lstStyle/>
          <a:p>
            <a:endParaRPr lang="en-US"/>
          </a:p>
        </p:txBody>
      </p:sp>
      <p:sp>
        <p:nvSpPr>
          <p:cNvPr id="19479" name="Oval 23"/>
          <p:cNvSpPr>
            <a:spLocks noChangeArrowheads="1"/>
          </p:cNvSpPr>
          <p:nvPr/>
        </p:nvSpPr>
        <p:spPr bwMode="auto">
          <a:xfrm>
            <a:off x="2108200" y="3641725"/>
            <a:ext cx="79375" cy="73025"/>
          </a:xfrm>
          <a:prstGeom prst="ellipse">
            <a:avLst/>
          </a:prstGeom>
          <a:solidFill>
            <a:srgbClr val="FF0000"/>
          </a:solidFill>
          <a:ln w="0">
            <a:solidFill>
              <a:srgbClr val="FF0000"/>
            </a:solidFill>
            <a:round/>
            <a:headEnd/>
            <a:tailEnd/>
          </a:ln>
        </p:spPr>
        <p:txBody>
          <a:bodyPr/>
          <a:lstStyle/>
          <a:p>
            <a:endParaRPr lang="en-US"/>
          </a:p>
        </p:txBody>
      </p:sp>
      <p:sp>
        <p:nvSpPr>
          <p:cNvPr id="19480" name="Oval 24"/>
          <p:cNvSpPr>
            <a:spLocks noChangeArrowheads="1"/>
          </p:cNvSpPr>
          <p:nvPr/>
        </p:nvSpPr>
        <p:spPr bwMode="auto">
          <a:xfrm>
            <a:off x="2300288" y="3441700"/>
            <a:ext cx="76200" cy="71437"/>
          </a:xfrm>
          <a:prstGeom prst="ellipse">
            <a:avLst/>
          </a:prstGeom>
          <a:solidFill>
            <a:srgbClr val="FF0000"/>
          </a:solidFill>
          <a:ln w="9525">
            <a:solidFill>
              <a:srgbClr val="FF0000"/>
            </a:solidFill>
            <a:round/>
            <a:headEnd/>
            <a:tailEnd/>
          </a:ln>
        </p:spPr>
        <p:txBody>
          <a:bodyPr/>
          <a:lstStyle/>
          <a:p>
            <a:endParaRPr lang="en-US"/>
          </a:p>
        </p:txBody>
      </p:sp>
      <p:sp>
        <p:nvSpPr>
          <p:cNvPr id="19481" name="Oval 25"/>
          <p:cNvSpPr>
            <a:spLocks noChangeArrowheads="1"/>
          </p:cNvSpPr>
          <p:nvPr/>
        </p:nvSpPr>
        <p:spPr bwMode="auto">
          <a:xfrm>
            <a:off x="2300288" y="3441700"/>
            <a:ext cx="76200" cy="71437"/>
          </a:xfrm>
          <a:prstGeom prst="ellipse">
            <a:avLst/>
          </a:prstGeom>
          <a:solidFill>
            <a:srgbClr val="FF0000"/>
          </a:solidFill>
          <a:ln w="0">
            <a:solidFill>
              <a:srgbClr val="FF0000"/>
            </a:solidFill>
            <a:round/>
            <a:headEnd/>
            <a:tailEnd/>
          </a:ln>
        </p:spPr>
        <p:txBody>
          <a:bodyPr/>
          <a:lstStyle/>
          <a:p>
            <a:endParaRPr lang="en-US"/>
          </a:p>
        </p:txBody>
      </p:sp>
      <p:sp>
        <p:nvSpPr>
          <p:cNvPr id="19482" name="Oval 26"/>
          <p:cNvSpPr>
            <a:spLocks noChangeArrowheads="1"/>
          </p:cNvSpPr>
          <p:nvPr/>
        </p:nvSpPr>
        <p:spPr bwMode="auto">
          <a:xfrm>
            <a:off x="2490788" y="3232150"/>
            <a:ext cx="77787" cy="73025"/>
          </a:xfrm>
          <a:prstGeom prst="ellipse">
            <a:avLst/>
          </a:prstGeom>
          <a:solidFill>
            <a:srgbClr val="FF0000"/>
          </a:solidFill>
          <a:ln w="9525">
            <a:solidFill>
              <a:srgbClr val="FF0000"/>
            </a:solidFill>
            <a:round/>
            <a:headEnd/>
            <a:tailEnd/>
          </a:ln>
        </p:spPr>
        <p:txBody>
          <a:bodyPr/>
          <a:lstStyle/>
          <a:p>
            <a:endParaRPr lang="en-US"/>
          </a:p>
        </p:txBody>
      </p:sp>
      <p:sp>
        <p:nvSpPr>
          <p:cNvPr id="19483" name="Oval 27"/>
          <p:cNvSpPr>
            <a:spLocks noChangeArrowheads="1"/>
          </p:cNvSpPr>
          <p:nvPr/>
        </p:nvSpPr>
        <p:spPr bwMode="auto">
          <a:xfrm>
            <a:off x="2490788" y="3232150"/>
            <a:ext cx="77787" cy="73025"/>
          </a:xfrm>
          <a:prstGeom prst="ellipse">
            <a:avLst/>
          </a:prstGeom>
          <a:solidFill>
            <a:srgbClr val="FF0000"/>
          </a:solidFill>
          <a:ln w="0">
            <a:solidFill>
              <a:srgbClr val="FF0000"/>
            </a:solidFill>
            <a:round/>
            <a:headEnd/>
            <a:tailEnd/>
          </a:ln>
        </p:spPr>
        <p:txBody>
          <a:bodyPr/>
          <a:lstStyle/>
          <a:p>
            <a:endParaRPr lang="en-US"/>
          </a:p>
        </p:txBody>
      </p:sp>
      <p:sp>
        <p:nvSpPr>
          <p:cNvPr id="19484" name="Oval 28"/>
          <p:cNvSpPr>
            <a:spLocks noChangeArrowheads="1"/>
          </p:cNvSpPr>
          <p:nvPr/>
        </p:nvSpPr>
        <p:spPr bwMode="auto">
          <a:xfrm>
            <a:off x="2673350" y="3040062"/>
            <a:ext cx="77788" cy="73025"/>
          </a:xfrm>
          <a:prstGeom prst="ellipse">
            <a:avLst/>
          </a:prstGeom>
          <a:solidFill>
            <a:srgbClr val="FF0000"/>
          </a:solidFill>
          <a:ln w="9525">
            <a:solidFill>
              <a:srgbClr val="FF0000"/>
            </a:solidFill>
            <a:round/>
            <a:headEnd/>
            <a:tailEnd/>
          </a:ln>
        </p:spPr>
        <p:txBody>
          <a:bodyPr/>
          <a:lstStyle/>
          <a:p>
            <a:endParaRPr lang="en-US"/>
          </a:p>
        </p:txBody>
      </p:sp>
      <p:sp>
        <p:nvSpPr>
          <p:cNvPr id="19485" name="Oval 29"/>
          <p:cNvSpPr>
            <a:spLocks noChangeArrowheads="1"/>
          </p:cNvSpPr>
          <p:nvPr/>
        </p:nvSpPr>
        <p:spPr bwMode="auto">
          <a:xfrm>
            <a:off x="2673350" y="3040062"/>
            <a:ext cx="77788" cy="73025"/>
          </a:xfrm>
          <a:prstGeom prst="ellipse">
            <a:avLst/>
          </a:prstGeom>
          <a:solidFill>
            <a:srgbClr val="FF0000"/>
          </a:solidFill>
          <a:ln w="0">
            <a:solidFill>
              <a:srgbClr val="FF0000"/>
            </a:solidFill>
            <a:round/>
            <a:headEnd/>
            <a:tailEnd/>
          </a:ln>
        </p:spPr>
        <p:txBody>
          <a:bodyPr/>
          <a:lstStyle/>
          <a:p>
            <a:endParaRPr lang="en-US"/>
          </a:p>
        </p:txBody>
      </p:sp>
      <p:sp>
        <p:nvSpPr>
          <p:cNvPr id="19486" name="Oval 30"/>
          <p:cNvSpPr>
            <a:spLocks noChangeArrowheads="1"/>
          </p:cNvSpPr>
          <p:nvPr/>
        </p:nvSpPr>
        <p:spPr bwMode="auto">
          <a:xfrm>
            <a:off x="2863850" y="3232150"/>
            <a:ext cx="77788" cy="73025"/>
          </a:xfrm>
          <a:prstGeom prst="ellipse">
            <a:avLst/>
          </a:prstGeom>
          <a:solidFill>
            <a:srgbClr val="FF0000"/>
          </a:solidFill>
          <a:ln w="9525">
            <a:solidFill>
              <a:srgbClr val="FF0000"/>
            </a:solidFill>
            <a:round/>
            <a:headEnd/>
            <a:tailEnd/>
          </a:ln>
        </p:spPr>
        <p:txBody>
          <a:bodyPr/>
          <a:lstStyle/>
          <a:p>
            <a:endParaRPr lang="en-US"/>
          </a:p>
        </p:txBody>
      </p:sp>
      <p:sp>
        <p:nvSpPr>
          <p:cNvPr id="19487" name="Oval 31"/>
          <p:cNvSpPr>
            <a:spLocks noChangeArrowheads="1"/>
          </p:cNvSpPr>
          <p:nvPr/>
        </p:nvSpPr>
        <p:spPr bwMode="auto">
          <a:xfrm>
            <a:off x="2863850" y="3232150"/>
            <a:ext cx="77788" cy="73025"/>
          </a:xfrm>
          <a:prstGeom prst="ellipse">
            <a:avLst/>
          </a:prstGeom>
          <a:solidFill>
            <a:srgbClr val="FF0000"/>
          </a:solidFill>
          <a:ln w="0">
            <a:solidFill>
              <a:srgbClr val="FF0000"/>
            </a:solidFill>
            <a:round/>
            <a:headEnd/>
            <a:tailEnd/>
          </a:ln>
        </p:spPr>
        <p:txBody>
          <a:bodyPr/>
          <a:lstStyle/>
          <a:p>
            <a:endParaRPr lang="en-US"/>
          </a:p>
        </p:txBody>
      </p:sp>
      <p:sp>
        <p:nvSpPr>
          <p:cNvPr id="19488" name="Oval 32"/>
          <p:cNvSpPr>
            <a:spLocks noChangeArrowheads="1"/>
          </p:cNvSpPr>
          <p:nvPr/>
        </p:nvSpPr>
        <p:spPr bwMode="auto">
          <a:xfrm>
            <a:off x="3054350" y="2774950"/>
            <a:ext cx="77788" cy="73025"/>
          </a:xfrm>
          <a:prstGeom prst="ellipse">
            <a:avLst/>
          </a:prstGeom>
          <a:solidFill>
            <a:srgbClr val="FF0000"/>
          </a:solidFill>
          <a:ln w="9525">
            <a:solidFill>
              <a:srgbClr val="FF0000"/>
            </a:solidFill>
            <a:round/>
            <a:headEnd/>
            <a:tailEnd/>
          </a:ln>
        </p:spPr>
        <p:txBody>
          <a:bodyPr/>
          <a:lstStyle/>
          <a:p>
            <a:endParaRPr lang="en-US"/>
          </a:p>
        </p:txBody>
      </p:sp>
      <p:sp>
        <p:nvSpPr>
          <p:cNvPr id="19489" name="Oval 33"/>
          <p:cNvSpPr>
            <a:spLocks noChangeArrowheads="1"/>
          </p:cNvSpPr>
          <p:nvPr/>
        </p:nvSpPr>
        <p:spPr bwMode="auto">
          <a:xfrm>
            <a:off x="3054350" y="2774950"/>
            <a:ext cx="77788" cy="73025"/>
          </a:xfrm>
          <a:prstGeom prst="ellipse">
            <a:avLst/>
          </a:prstGeom>
          <a:solidFill>
            <a:srgbClr val="FF0000"/>
          </a:solidFill>
          <a:ln w="0">
            <a:solidFill>
              <a:srgbClr val="FF0000"/>
            </a:solidFill>
            <a:round/>
            <a:headEnd/>
            <a:tailEnd/>
          </a:ln>
        </p:spPr>
        <p:txBody>
          <a:bodyPr/>
          <a:lstStyle/>
          <a:p>
            <a:endParaRPr lang="en-US"/>
          </a:p>
        </p:txBody>
      </p:sp>
      <p:sp>
        <p:nvSpPr>
          <p:cNvPr id="19490" name="Oval 34"/>
          <p:cNvSpPr>
            <a:spLocks noChangeArrowheads="1"/>
          </p:cNvSpPr>
          <p:nvPr/>
        </p:nvSpPr>
        <p:spPr bwMode="auto">
          <a:xfrm>
            <a:off x="3244850" y="3016250"/>
            <a:ext cx="77788" cy="71437"/>
          </a:xfrm>
          <a:prstGeom prst="ellipse">
            <a:avLst/>
          </a:prstGeom>
          <a:solidFill>
            <a:srgbClr val="FF0000"/>
          </a:solidFill>
          <a:ln w="9525">
            <a:solidFill>
              <a:srgbClr val="FF0000"/>
            </a:solidFill>
            <a:round/>
            <a:headEnd/>
            <a:tailEnd/>
          </a:ln>
        </p:spPr>
        <p:txBody>
          <a:bodyPr/>
          <a:lstStyle/>
          <a:p>
            <a:endParaRPr lang="en-US"/>
          </a:p>
        </p:txBody>
      </p:sp>
      <p:sp>
        <p:nvSpPr>
          <p:cNvPr id="19491" name="Oval 35"/>
          <p:cNvSpPr>
            <a:spLocks noChangeArrowheads="1"/>
          </p:cNvSpPr>
          <p:nvPr/>
        </p:nvSpPr>
        <p:spPr bwMode="auto">
          <a:xfrm>
            <a:off x="3244850" y="3016250"/>
            <a:ext cx="77788" cy="71437"/>
          </a:xfrm>
          <a:prstGeom prst="ellipse">
            <a:avLst/>
          </a:prstGeom>
          <a:solidFill>
            <a:srgbClr val="FF0000"/>
          </a:solidFill>
          <a:ln w="0">
            <a:solidFill>
              <a:srgbClr val="FF0000"/>
            </a:solidFill>
            <a:round/>
            <a:headEnd/>
            <a:tailEnd/>
          </a:ln>
        </p:spPr>
        <p:txBody>
          <a:bodyPr/>
          <a:lstStyle/>
          <a:p>
            <a:endParaRPr lang="en-US"/>
          </a:p>
        </p:txBody>
      </p:sp>
      <p:sp>
        <p:nvSpPr>
          <p:cNvPr id="19492" name="Oval 36"/>
          <p:cNvSpPr>
            <a:spLocks noChangeArrowheads="1"/>
          </p:cNvSpPr>
          <p:nvPr/>
        </p:nvSpPr>
        <p:spPr bwMode="auto">
          <a:xfrm>
            <a:off x="3427413" y="2840037"/>
            <a:ext cx="77787" cy="71438"/>
          </a:xfrm>
          <a:prstGeom prst="ellipse">
            <a:avLst/>
          </a:prstGeom>
          <a:solidFill>
            <a:srgbClr val="FF0000"/>
          </a:solidFill>
          <a:ln w="9525">
            <a:solidFill>
              <a:srgbClr val="FF0000"/>
            </a:solidFill>
            <a:round/>
            <a:headEnd/>
            <a:tailEnd/>
          </a:ln>
        </p:spPr>
        <p:txBody>
          <a:bodyPr/>
          <a:lstStyle/>
          <a:p>
            <a:endParaRPr lang="en-US"/>
          </a:p>
        </p:txBody>
      </p:sp>
      <p:sp>
        <p:nvSpPr>
          <p:cNvPr id="19493" name="Oval 37"/>
          <p:cNvSpPr>
            <a:spLocks noChangeArrowheads="1"/>
          </p:cNvSpPr>
          <p:nvPr/>
        </p:nvSpPr>
        <p:spPr bwMode="auto">
          <a:xfrm>
            <a:off x="3427413" y="2840037"/>
            <a:ext cx="77787" cy="71438"/>
          </a:xfrm>
          <a:prstGeom prst="ellipse">
            <a:avLst/>
          </a:prstGeom>
          <a:solidFill>
            <a:srgbClr val="FF0000"/>
          </a:solidFill>
          <a:ln w="0">
            <a:solidFill>
              <a:srgbClr val="FF0000"/>
            </a:solidFill>
            <a:round/>
            <a:headEnd/>
            <a:tailEnd/>
          </a:ln>
        </p:spPr>
        <p:txBody>
          <a:bodyPr/>
          <a:lstStyle/>
          <a:p>
            <a:endParaRPr lang="en-US"/>
          </a:p>
        </p:txBody>
      </p:sp>
      <p:sp>
        <p:nvSpPr>
          <p:cNvPr id="19494" name="Oval 38"/>
          <p:cNvSpPr>
            <a:spLocks noChangeArrowheads="1"/>
          </p:cNvSpPr>
          <p:nvPr/>
        </p:nvSpPr>
        <p:spPr bwMode="auto">
          <a:xfrm>
            <a:off x="3619500" y="2959100"/>
            <a:ext cx="76200" cy="73025"/>
          </a:xfrm>
          <a:prstGeom prst="ellipse">
            <a:avLst/>
          </a:prstGeom>
          <a:solidFill>
            <a:srgbClr val="FF0000"/>
          </a:solidFill>
          <a:ln w="9525">
            <a:solidFill>
              <a:srgbClr val="FF0000"/>
            </a:solidFill>
            <a:round/>
            <a:headEnd/>
            <a:tailEnd/>
          </a:ln>
        </p:spPr>
        <p:txBody>
          <a:bodyPr/>
          <a:lstStyle/>
          <a:p>
            <a:endParaRPr lang="en-US"/>
          </a:p>
        </p:txBody>
      </p:sp>
      <p:sp>
        <p:nvSpPr>
          <p:cNvPr id="19495" name="Oval 39"/>
          <p:cNvSpPr>
            <a:spLocks noChangeArrowheads="1"/>
          </p:cNvSpPr>
          <p:nvPr/>
        </p:nvSpPr>
        <p:spPr bwMode="auto">
          <a:xfrm>
            <a:off x="3619500" y="2959100"/>
            <a:ext cx="76200" cy="73025"/>
          </a:xfrm>
          <a:prstGeom prst="ellipse">
            <a:avLst/>
          </a:prstGeom>
          <a:solidFill>
            <a:srgbClr val="FF0000"/>
          </a:solidFill>
          <a:ln w="0">
            <a:solidFill>
              <a:srgbClr val="FF0000"/>
            </a:solidFill>
            <a:round/>
            <a:headEnd/>
            <a:tailEnd/>
          </a:ln>
        </p:spPr>
        <p:txBody>
          <a:bodyPr/>
          <a:lstStyle/>
          <a:p>
            <a:endParaRPr lang="en-US"/>
          </a:p>
        </p:txBody>
      </p:sp>
      <p:sp>
        <p:nvSpPr>
          <p:cNvPr id="19496" name="Oval 40"/>
          <p:cNvSpPr>
            <a:spLocks noChangeArrowheads="1"/>
          </p:cNvSpPr>
          <p:nvPr/>
        </p:nvSpPr>
        <p:spPr bwMode="auto">
          <a:xfrm>
            <a:off x="3808413" y="2606675"/>
            <a:ext cx="79375" cy="73025"/>
          </a:xfrm>
          <a:prstGeom prst="ellipse">
            <a:avLst/>
          </a:prstGeom>
          <a:solidFill>
            <a:srgbClr val="FF0000"/>
          </a:solidFill>
          <a:ln w="9525">
            <a:solidFill>
              <a:srgbClr val="FF0000"/>
            </a:solidFill>
            <a:round/>
            <a:headEnd/>
            <a:tailEnd/>
          </a:ln>
        </p:spPr>
        <p:txBody>
          <a:bodyPr/>
          <a:lstStyle/>
          <a:p>
            <a:endParaRPr lang="en-US"/>
          </a:p>
        </p:txBody>
      </p:sp>
      <p:sp>
        <p:nvSpPr>
          <p:cNvPr id="19497" name="Oval 41"/>
          <p:cNvSpPr>
            <a:spLocks noChangeArrowheads="1"/>
          </p:cNvSpPr>
          <p:nvPr/>
        </p:nvSpPr>
        <p:spPr bwMode="auto">
          <a:xfrm>
            <a:off x="3808413" y="2606675"/>
            <a:ext cx="79375" cy="73025"/>
          </a:xfrm>
          <a:prstGeom prst="ellipse">
            <a:avLst/>
          </a:prstGeom>
          <a:solidFill>
            <a:srgbClr val="FF0000"/>
          </a:solidFill>
          <a:ln w="0">
            <a:solidFill>
              <a:srgbClr val="FF0000"/>
            </a:solidFill>
            <a:round/>
            <a:headEnd/>
            <a:tailEnd/>
          </a:ln>
        </p:spPr>
        <p:txBody>
          <a:bodyPr/>
          <a:lstStyle/>
          <a:p>
            <a:endParaRPr lang="en-US"/>
          </a:p>
        </p:txBody>
      </p:sp>
      <p:sp>
        <p:nvSpPr>
          <p:cNvPr id="19498" name="Oval 42"/>
          <p:cNvSpPr>
            <a:spLocks noChangeArrowheads="1"/>
          </p:cNvSpPr>
          <p:nvPr/>
        </p:nvSpPr>
        <p:spPr bwMode="auto">
          <a:xfrm>
            <a:off x="3990975" y="2895600"/>
            <a:ext cx="79375" cy="73025"/>
          </a:xfrm>
          <a:prstGeom prst="ellipse">
            <a:avLst/>
          </a:prstGeom>
          <a:solidFill>
            <a:srgbClr val="FF0000"/>
          </a:solidFill>
          <a:ln w="9525">
            <a:solidFill>
              <a:srgbClr val="FF0000"/>
            </a:solidFill>
            <a:round/>
            <a:headEnd/>
            <a:tailEnd/>
          </a:ln>
        </p:spPr>
        <p:txBody>
          <a:bodyPr/>
          <a:lstStyle/>
          <a:p>
            <a:endParaRPr lang="en-US"/>
          </a:p>
        </p:txBody>
      </p:sp>
      <p:sp>
        <p:nvSpPr>
          <p:cNvPr id="19499" name="Oval 43"/>
          <p:cNvSpPr>
            <a:spLocks noChangeArrowheads="1"/>
          </p:cNvSpPr>
          <p:nvPr/>
        </p:nvSpPr>
        <p:spPr bwMode="auto">
          <a:xfrm>
            <a:off x="3990975" y="2895600"/>
            <a:ext cx="79375" cy="73025"/>
          </a:xfrm>
          <a:prstGeom prst="ellipse">
            <a:avLst/>
          </a:prstGeom>
          <a:solidFill>
            <a:srgbClr val="FF0000"/>
          </a:solidFill>
          <a:ln w="0">
            <a:solidFill>
              <a:srgbClr val="FF0000"/>
            </a:solidFill>
            <a:round/>
            <a:headEnd/>
            <a:tailEnd/>
          </a:ln>
        </p:spPr>
        <p:txBody>
          <a:bodyPr/>
          <a:lstStyle/>
          <a:p>
            <a:endParaRPr lang="en-US"/>
          </a:p>
        </p:txBody>
      </p:sp>
      <p:sp>
        <p:nvSpPr>
          <p:cNvPr id="19500" name="Oval 44"/>
          <p:cNvSpPr>
            <a:spLocks noChangeArrowheads="1"/>
          </p:cNvSpPr>
          <p:nvPr/>
        </p:nvSpPr>
        <p:spPr bwMode="auto">
          <a:xfrm>
            <a:off x="4181475" y="2574925"/>
            <a:ext cx="77788" cy="71437"/>
          </a:xfrm>
          <a:prstGeom prst="ellipse">
            <a:avLst/>
          </a:prstGeom>
          <a:solidFill>
            <a:srgbClr val="FF0000"/>
          </a:solidFill>
          <a:ln w="9525">
            <a:solidFill>
              <a:srgbClr val="FF0000"/>
            </a:solidFill>
            <a:round/>
            <a:headEnd/>
            <a:tailEnd/>
          </a:ln>
        </p:spPr>
        <p:txBody>
          <a:bodyPr/>
          <a:lstStyle/>
          <a:p>
            <a:endParaRPr lang="en-US"/>
          </a:p>
        </p:txBody>
      </p:sp>
      <p:sp>
        <p:nvSpPr>
          <p:cNvPr id="19501" name="Oval 45"/>
          <p:cNvSpPr>
            <a:spLocks noChangeArrowheads="1"/>
          </p:cNvSpPr>
          <p:nvPr/>
        </p:nvSpPr>
        <p:spPr bwMode="auto">
          <a:xfrm>
            <a:off x="4181475" y="2574925"/>
            <a:ext cx="77788" cy="71437"/>
          </a:xfrm>
          <a:prstGeom prst="ellipse">
            <a:avLst/>
          </a:prstGeom>
          <a:solidFill>
            <a:srgbClr val="FF0000"/>
          </a:solidFill>
          <a:ln w="0">
            <a:solidFill>
              <a:srgbClr val="FF0000"/>
            </a:solidFill>
            <a:round/>
            <a:headEnd/>
            <a:tailEnd/>
          </a:ln>
        </p:spPr>
        <p:txBody>
          <a:bodyPr/>
          <a:lstStyle/>
          <a:p>
            <a:endParaRPr lang="en-US"/>
          </a:p>
        </p:txBody>
      </p:sp>
      <p:sp>
        <p:nvSpPr>
          <p:cNvPr id="19502" name="Oval 46"/>
          <p:cNvSpPr>
            <a:spLocks noChangeArrowheads="1"/>
          </p:cNvSpPr>
          <p:nvPr/>
        </p:nvSpPr>
        <p:spPr bwMode="auto">
          <a:xfrm>
            <a:off x="4373563" y="2501900"/>
            <a:ext cx="77787" cy="73025"/>
          </a:xfrm>
          <a:prstGeom prst="ellipse">
            <a:avLst/>
          </a:prstGeom>
          <a:solidFill>
            <a:srgbClr val="FF0000"/>
          </a:solidFill>
          <a:ln w="9525">
            <a:solidFill>
              <a:srgbClr val="FF0000"/>
            </a:solidFill>
            <a:round/>
            <a:headEnd/>
            <a:tailEnd/>
          </a:ln>
        </p:spPr>
        <p:txBody>
          <a:bodyPr/>
          <a:lstStyle/>
          <a:p>
            <a:endParaRPr lang="en-US"/>
          </a:p>
        </p:txBody>
      </p:sp>
      <p:sp>
        <p:nvSpPr>
          <p:cNvPr id="19503" name="Oval 47"/>
          <p:cNvSpPr>
            <a:spLocks noChangeArrowheads="1"/>
          </p:cNvSpPr>
          <p:nvPr/>
        </p:nvSpPr>
        <p:spPr bwMode="auto">
          <a:xfrm>
            <a:off x="4373563" y="2501900"/>
            <a:ext cx="77787" cy="73025"/>
          </a:xfrm>
          <a:prstGeom prst="ellipse">
            <a:avLst/>
          </a:prstGeom>
          <a:solidFill>
            <a:srgbClr val="FF0000"/>
          </a:solidFill>
          <a:ln w="0">
            <a:solidFill>
              <a:srgbClr val="FF0000"/>
            </a:solidFill>
            <a:round/>
            <a:headEnd/>
            <a:tailEnd/>
          </a:ln>
        </p:spPr>
        <p:txBody>
          <a:bodyPr/>
          <a:lstStyle/>
          <a:p>
            <a:endParaRPr lang="en-US"/>
          </a:p>
        </p:txBody>
      </p:sp>
      <p:sp>
        <p:nvSpPr>
          <p:cNvPr id="19504" name="Oval 48"/>
          <p:cNvSpPr>
            <a:spLocks noChangeArrowheads="1"/>
          </p:cNvSpPr>
          <p:nvPr/>
        </p:nvSpPr>
        <p:spPr bwMode="auto">
          <a:xfrm>
            <a:off x="4554538" y="2462212"/>
            <a:ext cx="77787" cy="73025"/>
          </a:xfrm>
          <a:prstGeom prst="ellipse">
            <a:avLst/>
          </a:prstGeom>
          <a:solidFill>
            <a:srgbClr val="FF0000"/>
          </a:solidFill>
          <a:ln w="9525">
            <a:solidFill>
              <a:srgbClr val="FF0000"/>
            </a:solidFill>
            <a:round/>
            <a:headEnd/>
            <a:tailEnd/>
          </a:ln>
        </p:spPr>
        <p:txBody>
          <a:bodyPr/>
          <a:lstStyle/>
          <a:p>
            <a:endParaRPr lang="en-US"/>
          </a:p>
        </p:txBody>
      </p:sp>
      <p:sp>
        <p:nvSpPr>
          <p:cNvPr id="19505" name="Oval 49"/>
          <p:cNvSpPr>
            <a:spLocks noChangeArrowheads="1"/>
          </p:cNvSpPr>
          <p:nvPr/>
        </p:nvSpPr>
        <p:spPr bwMode="auto">
          <a:xfrm>
            <a:off x="4554538" y="2462212"/>
            <a:ext cx="77787" cy="73025"/>
          </a:xfrm>
          <a:prstGeom prst="ellipse">
            <a:avLst/>
          </a:prstGeom>
          <a:solidFill>
            <a:srgbClr val="FF0000"/>
          </a:solidFill>
          <a:ln w="0">
            <a:solidFill>
              <a:srgbClr val="FF0000"/>
            </a:solidFill>
            <a:round/>
            <a:headEnd/>
            <a:tailEnd/>
          </a:ln>
        </p:spPr>
        <p:txBody>
          <a:bodyPr/>
          <a:lstStyle/>
          <a:p>
            <a:endParaRPr lang="en-US"/>
          </a:p>
        </p:txBody>
      </p:sp>
      <p:sp>
        <p:nvSpPr>
          <p:cNvPr id="19506" name="Oval 50"/>
          <p:cNvSpPr>
            <a:spLocks noChangeArrowheads="1"/>
          </p:cNvSpPr>
          <p:nvPr/>
        </p:nvSpPr>
        <p:spPr bwMode="auto">
          <a:xfrm>
            <a:off x="4745038" y="2230437"/>
            <a:ext cx="79375" cy="71438"/>
          </a:xfrm>
          <a:prstGeom prst="ellipse">
            <a:avLst/>
          </a:prstGeom>
          <a:solidFill>
            <a:srgbClr val="FF0000"/>
          </a:solidFill>
          <a:ln w="9525">
            <a:solidFill>
              <a:srgbClr val="FF0000"/>
            </a:solidFill>
            <a:round/>
            <a:headEnd/>
            <a:tailEnd/>
          </a:ln>
        </p:spPr>
        <p:txBody>
          <a:bodyPr/>
          <a:lstStyle/>
          <a:p>
            <a:endParaRPr lang="en-US"/>
          </a:p>
        </p:txBody>
      </p:sp>
      <p:sp>
        <p:nvSpPr>
          <p:cNvPr id="19507" name="Oval 51"/>
          <p:cNvSpPr>
            <a:spLocks noChangeArrowheads="1"/>
          </p:cNvSpPr>
          <p:nvPr/>
        </p:nvSpPr>
        <p:spPr bwMode="auto">
          <a:xfrm>
            <a:off x="4745038" y="2230437"/>
            <a:ext cx="79375" cy="71438"/>
          </a:xfrm>
          <a:prstGeom prst="ellipse">
            <a:avLst/>
          </a:prstGeom>
          <a:solidFill>
            <a:srgbClr val="FF0000"/>
          </a:solidFill>
          <a:ln w="0">
            <a:solidFill>
              <a:srgbClr val="FF0000"/>
            </a:solidFill>
            <a:round/>
            <a:headEnd/>
            <a:tailEnd/>
          </a:ln>
        </p:spPr>
        <p:txBody>
          <a:bodyPr/>
          <a:lstStyle/>
          <a:p>
            <a:endParaRPr lang="en-US"/>
          </a:p>
        </p:txBody>
      </p:sp>
      <p:sp>
        <p:nvSpPr>
          <p:cNvPr id="19508" name="Oval 52"/>
          <p:cNvSpPr>
            <a:spLocks noChangeArrowheads="1"/>
          </p:cNvSpPr>
          <p:nvPr/>
        </p:nvSpPr>
        <p:spPr bwMode="auto">
          <a:xfrm>
            <a:off x="4937125" y="2486025"/>
            <a:ext cx="77788" cy="73025"/>
          </a:xfrm>
          <a:prstGeom prst="ellipse">
            <a:avLst/>
          </a:prstGeom>
          <a:solidFill>
            <a:srgbClr val="FF0000"/>
          </a:solidFill>
          <a:ln w="9525">
            <a:solidFill>
              <a:srgbClr val="FF0000"/>
            </a:solidFill>
            <a:round/>
            <a:headEnd/>
            <a:tailEnd/>
          </a:ln>
        </p:spPr>
        <p:txBody>
          <a:bodyPr/>
          <a:lstStyle/>
          <a:p>
            <a:endParaRPr lang="en-US"/>
          </a:p>
        </p:txBody>
      </p:sp>
      <p:sp>
        <p:nvSpPr>
          <p:cNvPr id="19509" name="Oval 53"/>
          <p:cNvSpPr>
            <a:spLocks noChangeArrowheads="1"/>
          </p:cNvSpPr>
          <p:nvPr/>
        </p:nvSpPr>
        <p:spPr bwMode="auto">
          <a:xfrm>
            <a:off x="4937125" y="2486025"/>
            <a:ext cx="77788" cy="73025"/>
          </a:xfrm>
          <a:prstGeom prst="ellipse">
            <a:avLst/>
          </a:prstGeom>
          <a:solidFill>
            <a:srgbClr val="FF0000"/>
          </a:solidFill>
          <a:ln w="0">
            <a:solidFill>
              <a:srgbClr val="FF0000"/>
            </a:solidFill>
            <a:round/>
            <a:headEnd/>
            <a:tailEnd/>
          </a:ln>
        </p:spPr>
        <p:txBody>
          <a:bodyPr/>
          <a:lstStyle/>
          <a:p>
            <a:endParaRPr lang="en-US"/>
          </a:p>
        </p:txBody>
      </p:sp>
      <p:sp>
        <p:nvSpPr>
          <p:cNvPr id="19510" name="Oval 54"/>
          <p:cNvSpPr>
            <a:spLocks noChangeArrowheads="1"/>
          </p:cNvSpPr>
          <p:nvPr/>
        </p:nvSpPr>
        <p:spPr bwMode="auto">
          <a:xfrm>
            <a:off x="5127625" y="1862137"/>
            <a:ext cx="77788" cy="71438"/>
          </a:xfrm>
          <a:prstGeom prst="ellipse">
            <a:avLst/>
          </a:prstGeom>
          <a:solidFill>
            <a:srgbClr val="FF0000"/>
          </a:solidFill>
          <a:ln w="9525">
            <a:solidFill>
              <a:srgbClr val="FF0000"/>
            </a:solidFill>
            <a:round/>
            <a:headEnd/>
            <a:tailEnd/>
          </a:ln>
        </p:spPr>
        <p:txBody>
          <a:bodyPr/>
          <a:lstStyle/>
          <a:p>
            <a:endParaRPr lang="en-US"/>
          </a:p>
        </p:txBody>
      </p:sp>
      <p:sp>
        <p:nvSpPr>
          <p:cNvPr id="19511" name="Oval 55"/>
          <p:cNvSpPr>
            <a:spLocks noChangeArrowheads="1"/>
          </p:cNvSpPr>
          <p:nvPr/>
        </p:nvSpPr>
        <p:spPr bwMode="auto">
          <a:xfrm>
            <a:off x="5127625" y="1862137"/>
            <a:ext cx="77788" cy="71438"/>
          </a:xfrm>
          <a:prstGeom prst="ellipse">
            <a:avLst/>
          </a:prstGeom>
          <a:solidFill>
            <a:srgbClr val="FF0000"/>
          </a:solidFill>
          <a:ln w="0">
            <a:solidFill>
              <a:srgbClr val="FF0000"/>
            </a:solidFill>
            <a:round/>
            <a:headEnd/>
            <a:tailEnd/>
          </a:ln>
        </p:spPr>
        <p:txBody>
          <a:bodyPr/>
          <a:lstStyle/>
          <a:p>
            <a:endParaRPr lang="en-US"/>
          </a:p>
        </p:txBody>
      </p:sp>
      <p:sp>
        <p:nvSpPr>
          <p:cNvPr id="1820176" name="Line 528"/>
          <p:cNvSpPr>
            <a:spLocks noChangeShapeType="1"/>
          </p:cNvSpPr>
          <p:nvPr/>
        </p:nvSpPr>
        <p:spPr bwMode="auto">
          <a:xfrm flipV="1">
            <a:off x="3692525" y="2795587"/>
            <a:ext cx="0" cy="1624013"/>
          </a:xfrm>
          <a:prstGeom prst="line">
            <a:avLst/>
          </a:prstGeom>
          <a:noFill/>
          <a:ln w="28575">
            <a:solidFill>
              <a:schemeClr val="tx1"/>
            </a:solidFill>
            <a:prstDash val="dash"/>
            <a:round/>
            <a:headEnd/>
            <a:tailEnd/>
          </a:ln>
        </p:spPr>
        <p:txBody>
          <a:bodyPr wrap="none" anchor="ctr">
            <a:spAutoFit/>
          </a:bodyPr>
          <a:lstStyle/>
          <a:p>
            <a:endParaRPr lang="en-US"/>
          </a:p>
        </p:txBody>
      </p:sp>
      <p:grpSp>
        <p:nvGrpSpPr>
          <p:cNvPr id="3" name="Group 529"/>
          <p:cNvGrpSpPr>
            <a:grpSpLocks/>
          </p:cNvGrpSpPr>
          <p:nvPr/>
        </p:nvGrpSpPr>
        <p:grpSpPr bwMode="auto">
          <a:xfrm>
            <a:off x="1311275" y="2701925"/>
            <a:ext cx="2381250" cy="174625"/>
            <a:chOff x="288" y="1897"/>
            <a:chExt cx="1500" cy="110"/>
          </a:xfrm>
        </p:grpSpPr>
        <p:sp>
          <p:nvSpPr>
            <p:cNvPr id="19798" name="Line 530"/>
            <p:cNvSpPr>
              <a:spLocks noChangeShapeType="1"/>
            </p:cNvSpPr>
            <p:nvPr/>
          </p:nvSpPr>
          <p:spPr bwMode="auto">
            <a:xfrm flipH="1">
              <a:off x="348" y="1956"/>
              <a:ext cx="1440" cy="0"/>
            </a:xfrm>
            <a:prstGeom prst="line">
              <a:avLst/>
            </a:prstGeom>
            <a:noFill/>
            <a:ln w="28575">
              <a:solidFill>
                <a:schemeClr val="tx1"/>
              </a:solidFill>
              <a:prstDash val="dash"/>
              <a:round/>
              <a:headEnd/>
              <a:tailEnd/>
            </a:ln>
          </p:spPr>
          <p:txBody>
            <a:bodyPr wrap="none" anchor="ctr">
              <a:spAutoFit/>
            </a:bodyPr>
            <a:lstStyle/>
            <a:p>
              <a:endParaRPr lang="en-US"/>
            </a:p>
          </p:txBody>
        </p:sp>
        <p:sp>
          <p:nvSpPr>
            <p:cNvPr id="19799" name="Oval 531"/>
            <p:cNvSpPr>
              <a:spLocks noChangeArrowheads="1"/>
            </p:cNvSpPr>
            <p:nvPr/>
          </p:nvSpPr>
          <p:spPr bwMode="auto">
            <a:xfrm>
              <a:off x="288" y="1897"/>
              <a:ext cx="110" cy="110"/>
            </a:xfrm>
            <a:prstGeom prst="ellipse">
              <a:avLst/>
            </a:prstGeom>
            <a:solidFill>
              <a:schemeClr val="tx1"/>
            </a:solidFill>
            <a:ln w="28575" algn="ctr">
              <a:solidFill>
                <a:schemeClr val="tx1"/>
              </a:solidFill>
              <a:round/>
              <a:headEnd/>
              <a:tailEnd/>
            </a:ln>
          </p:spPr>
          <p:txBody>
            <a:bodyPr anchor="ctr">
              <a:spAutoFit/>
            </a:bodyPr>
            <a:lstStyle/>
            <a:p>
              <a:endParaRPr lang="en-US"/>
            </a:p>
          </p:txBody>
        </p:sp>
      </p:grpSp>
      <p:grpSp>
        <p:nvGrpSpPr>
          <p:cNvPr id="545" name="Group 544"/>
          <p:cNvGrpSpPr/>
          <p:nvPr/>
        </p:nvGrpSpPr>
        <p:grpSpPr>
          <a:xfrm>
            <a:off x="6553200" y="1524000"/>
            <a:ext cx="4119563" cy="3743325"/>
            <a:chOff x="4308475" y="1228725"/>
            <a:chExt cx="4119563" cy="3743325"/>
          </a:xfrm>
        </p:grpSpPr>
        <p:sp>
          <p:nvSpPr>
            <p:cNvPr id="19458" name="Oval 2"/>
            <p:cNvSpPr>
              <a:spLocks noChangeArrowheads="1"/>
            </p:cNvSpPr>
            <p:nvPr/>
          </p:nvSpPr>
          <p:spPr bwMode="auto">
            <a:xfrm>
              <a:off x="6772275" y="2627313"/>
              <a:ext cx="85725" cy="85725"/>
            </a:xfrm>
            <a:prstGeom prst="ellipse">
              <a:avLst/>
            </a:prstGeom>
            <a:noFill/>
            <a:ln w="0">
              <a:solidFill>
                <a:srgbClr val="FF0000"/>
              </a:solidFill>
              <a:round/>
              <a:headEnd/>
              <a:tailEnd/>
            </a:ln>
          </p:spPr>
          <p:txBody>
            <a:bodyPr/>
            <a:lstStyle/>
            <a:p>
              <a:endParaRPr lang="en-US"/>
            </a:p>
          </p:txBody>
        </p:sp>
        <p:sp>
          <p:nvSpPr>
            <p:cNvPr id="19464" name="Line 8"/>
            <p:cNvSpPr>
              <a:spLocks noChangeShapeType="1"/>
            </p:cNvSpPr>
            <p:nvPr/>
          </p:nvSpPr>
          <p:spPr bwMode="auto">
            <a:xfrm flipV="1">
              <a:off x="4308475" y="4338638"/>
              <a:ext cx="1588" cy="41275"/>
            </a:xfrm>
            <a:prstGeom prst="line">
              <a:avLst/>
            </a:prstGeom>
            <a:noFill/>
            <a:ln w="0">
              <a:solidFill>
                <a:srgbClr val="000000"/>
              </a:solidFill>
              <a:round/>
              <a:headEnd/>
              <a:tailEnd/>
            </a:ln>
          </p:spPr>
          <p:txBody>
            <a:bodyPr/>
            <a:lstStyle/>
            <a:p>
              <a:endParaRPr lang="en-US"/>
            </a:p>
          </p:txBody>
        </p:sp>
        <p:grpSp>
          <p:nvGrpSpPr>
            <p:cNvPr id="19512" name="Group 56"/>
            <p:cNvGrpSpPr>
              <a:grpSpLocks/>
            </p:cNvGrpSpPr>
            <p:nvPr/>
          </p:nvGrpSpPr>
          <p:grpSpPr bwMode="auto">
            <a:xfrm>
              <a:off x="5175250" y="1228725"/>
              <a:ext cx="3252788" cy="3743325"/>
              <a:chOff x="2396" y="1789"/>
              <a:chExt cx="2049" cy="2358"/>
            </a:xfrm>
          </p:grpSpPr>
          <p:sp>
            <p:nvSpPr>
              <p:cNvPr id="19800" name="Freeform 57"/>
              <p:cNvSpPr>
                <a:spLocks/>
              </p:cNvSpPr>
              <p:nvPr/>
            </p:nvSpPr>
            <p:spPr bwMode="auto">
              <a:xfrm>
                <a:off x="3546" y="1789"/>
                <a:ext cx="789" cy="1649"/>
              </a:xfrm>
              <a:custGeom>
                <a:avLst/>
                <a:gdLst>
                  <a:gd name="T0" fmla="*/ 789 w 789"/>
                  <a:gd name="T1" fmla="*/ 1649 h 1649"/>
                  <a:gd name="T2" fmla="*/ 789 w 789"/>
                  <a:gd name="T3" fmla="*/ 515 h 1649"/>
                  <a:gd name="T4" fmla="*/ 0 w 789"/>
                  <a:gd name="T5" fmla="*/ 0 h 1649"/>
                  <a:gd name="T6" fmla="*/ 0 w 789"/>
                  <a:gd name="T7" fmla="*/ 1133 h 1649"/>
                  <a:gd name="T8" fmla="*/ 789 w 789"/>
                  <a:gd name="T9" fmla="*/ 1649 h 1649"/>
                  <a:gd name="T10" fmla="*/ 0 60000 65536"/>
                  <a:gd name="T11" fmla="*/ 0 60000 65536"/>
                  <a:gd name="T12" fmla="*/ 0 60000 65536"/>
                  <a:gd name="T13" fmla="*/ 0 60000 65536"/>
                  <a:gd name="T14" fmla="*/ 0 60000 65536"/>
                  <a:gd name="T15" fmla="*/ 0 w 789"/>
                  <a:gd name="T16" fmla="*/ 0 h 1649"/>
                  <a:gd name="T17" fmla="*/ 789 w 789"/>
                  <a:gd name="T18" fmla="*/ 1649 h 1649"/>
                </a:gdLst>
                <a:ahLst/>
                <a:cxnLst>
                  <a:cxn ang="T10">
                    <a:pos x="T0" y="T1"/>
                  </a:cxn>
                  <a:cxn ang="T11">
                    <a:pos x="T2" y="T3"/>
                  </a:cxn>
                  <a:cxn ang="T12">
                    <a:pos x="T4" y="T5"/>
                  </a:cxn>
                  <a:cxn ang="T13">
                    <a:pos x="T6" y="T7"/>
                  </a:cxn>
                  <a:cxn ang="T14">
                    <a:pos x="T8" y="T9"/>
                  </a:cxn>
                </a:cxnLst>
                <a:rect l="T15" t="T16" r="T17" b="T18"/>
                <a:pathLst>
                  <a:path w="789" h="1649">
                    <a:moveTo>
                      <a:pt x="789" y="1649"/>
                    </a:moveTo>
                    <a:lnTo>
                      <a:pt x="789" y="515"/>
                    </a:lnTo>
                    <a:lnTo>
                      <a:pt x="0" y="0"/>
                    </a:lnTo>
                    <a:lnTo>
                      <a:pt x="0" y="1133"/>
                    </a:lnTo>
                    <a:lnTo>
                      <a:pt x="789" y="1649"/>
                    </a:lnTo>
                    <a:close/>
                  </a:path>
                </a:pathLst>
              </a:custGeom>
              <a:solidFill>
                <a:srgbClr val="FFFFFF"/>
              </a:solidFill>
              <a:ln w="9525">
                <a:noFill/>
                <a:round/>
                <a:headEnd/>
                <a:tailEnd/>
              </a:ln>
            </p:spPr>
            <p:txBody>
              <a:bodyPr/>
              <a:lstStyle/>
              <a:p>
                <a:endParaRPr lang="en-US"/>
              </a:p>
            </p:txBody>
          </p:sp>
          <p:sp>
            <p:nvSpPr>
              <p:cNvPr id="19801" name="Freeform 58"/>
              <p:cNvSpPr>
                <a:spLocks/>
              </p:cNvSpPr>
              <p:nvPr/>
            </p:nvSpPr>
            <p:spPr bwMode="auto">
              <a:xfrm>
                <a:off x="3546" y="1789"/>
                <a:ext cx="789" cy="1649"/>
              </a:xfrm>
              <a:custGeom>
                <a:avLst/>
                <a:gdLst>
                  <a:gd name="T0" fmla="*/ 789 w 789"/>
                  <a:gd name="T1" fmla="*/ 1649 h 1649"/>
                  <a:gd name="T2" fmla="*/ 789 w 789"/>
                  <a:gd name="T3" fmla="*/ 515 h 1649"/>
                  <a:gd name="T4" fmla="*/ 0 w 789"/>
                  <a:gd name="T5" fmla="*/ 0 h 1649"/>
                  <a:gd name="T6" fmla="*/ 0 w 789"/>
                  <a:gd name="T7" fmla="*/ 1133 h 1649"/>
                  <a:gd name="T8" fmla="*/ 789 w 789"/>
                  <a:gd name="T9" fmla="*/ 1649 h 1649"/>
                  <a:gd name="T10" fmla="*/ 0 60000 65536"/>
                  <a:gd name="T11" fmla="*/ 0 60000 65536"/>
                  <a:gd name="T12" fmla="*/ 0 60000 65536"/>
                  <a:gd name="T13" fmla="*/ 0 60000 65536"/>
                  <a:gd name="T14" fmla="*/ 0 60000 65536"/>
                  <a:gd name="T15" fmla="*/ 0 w 789"/>
                  <a:gd name="T16" fmla="*/ 0 h 1649"/>
                  <a:gd name="T17" fmla="*/ 789 w 789"/>
                  <a:gd name="T18" fmla="*/ 1649 h 1649"/>
                </a:gdLst>
                <a:ahLst/>
                <a:cxnLst>
                  <a:cxn ang="T10">
                    <a:pos x="T0" y="T1"/>
                  </a:cxn>
                  <a:cxn ang="T11">
                    <a:pos x="T2" y="T3"/>
                  </a:cxn>
                  <a:cxn ang="T12">
                    <a:pos x="T4" y="T5"/>
                  </a:cxn>
                  <a:cxn ang="T13">
                    <a:pos x="T6" y="T7"/>
                  </a:cxn>
                  <a:cxn ang="T14">
                    <a:pos x="T8" y="T9"/>
                  </a:cxn>
                </a:cxnLst>
                <a:rect l="T15" t="T16" r="T17" b="T18"/>
                <a:pathLst>
                  <a:path w="789" h="1649">
                    <a:moveTo>
                      <a:pt x="789" y="1649"/>
                    </a:moveTo>
                    <a:lnTo>
                      <a:pt x="789" y="515"/>
                    </a:lnTo>
                    <a:lnTo>
                      <a:pt x="0" y="0"/>
                    </a:lnTo>
                    <a:lnTo>
                      <a:pt x="0" y="1133"/>
                    </a:lnTo>
                    <a:lnTo>
                      <a:pt x="789" y="1649"/>
                    </a:lnTo>
                  </a:path>
                </a:pathLst>
              </a:custGeom>
              <a:noFill/>
              <a:ln w="0">
                <a:solidFill>
                  <a:srgbClr val="FFFFFF"/>
                </a:solidFill>
                <a:round/>
                <a:headEnd/>
                <a:tailEnd/>
              </a:ln>
            </p:spPr>
            <p:txBody>
              <a:bodyPr/>
              <a:lstStyle/>
              <a:p>
                <a:endParaRPr lang="en-US"/>
              </a:p>
            </p:txBody>
          </p:sp>
          <p:sp>
            <p:nvSpPr>
              <p:cNvPr id="19802" name="Freeform 59"/>
              <p:cNvSpPr>
                <a:spLocks/>
              </p:cNvSpPr>
              <p:nvPr/>
            </p:nvSpPr>
            <p:spPr bwMode="auto">
              <a:xfrm>
                <a:off x="2511" y="2922"/>
                <a:ext cx="1824" cy="917"/>
              </a:xfrm>
              <a:custGeom>
                <a:avLst/>
                <a:gdLst>
                  <a:gd name="T0" fmla="*/ 790 w 1824"/>
                  <a:gd name="T1" fmla="*/ 917 h 917"/>
                  <a:gd name="T2" fmla="*/ 0 w 1824"/>
                  <a:gd name="T3" fmla="*/ 396 h 917"/>
                  <a:gd name="T4" fmla="*/ 1035 w 1824"/>
                  <a:gd name="T5" fmla="*/ 0 h 917"/>
                  <a:gd name="T6" fmla="*/ 1824 w 1824"/>
                  <a:gd name="T7" fmla="*/ 516 h 917"/>
                  <a:gd name="T8" fmla="*/ 790 w 1824"/>
                  <a:gd name="T9" fmla="*/ 917 h 917"/>
                  <a:gd name="T10" fmla="*/ 0 60000 65536"/>
                  <a:gd name="T11" fmla="*/ 0 60000 65536"/>
                  <a:gd name="T12" fmla="*/ 0 60000 65536"/>
                  <a:gd name="T13" fmla="*/ 0 60000 65536"/>
                  <a:gd name="T14" fmla="*/ 0 60000 65536"/>
                  <a:gd name="T15" fmla="*/ 0 w 1824"/>
                  <a:gd name="T16" fmla="*/ 0 h 917"/>
                  <a:gd name="T17" fmla="*/ 1824 w 1824"/>
                  <a:gd name="T18" fmla="*/ 917 h 917"/>
                </a:gdLst>
                <a:ahLst/>
                <a:cxnLst>
                  <a:cxn ang="T10">
                    <a:pos x="T0" y="T1"/>
                  </a:cxn>
                  <a:cxn ang="T11">
                    <a:pos x="T2" y="T3"/>
                  </a:cxn>
                  <a:cxn ang="T12">
                    <a:pos x="T4" y="T5"/>
                  </a:cxn>
                  <a:cxn ang="T13">
                    <a:pos x="T6" y="T7"/>
                  </a:cxn>
                  <a:cxn ang="T14">
                    <a:pos x="T8" y="T9"/>
                  </a:cxn>
                </a:cxnLst>
                <a:rect l="T15" t="T16" r="T17" b="T18"/>
                <a:pathLst>
                  <a:path w="1824" h="917">
                    <a:moveTo>
                      <a:pt x="790" y="917"/>
                    </a:moveTo>
                    <a:lnTo>
                      <a:pt x="0" y="396"/>
                    </a:lnTo>
                    <a:lnTo>
                      <a:pt x="1035" y="0"/>
                    </a:lnTo>
                    <a:lnTo>
                      <a:pt x="1824" y="516"/>
                    </a:lnTo>
                    <a:lnTo>
                      <a:pt x="790" y="917"/>
                    </a:lnTo>
                    <a:close/>
                  </a:path>
                </a:pathLst>
              </a:custGeom>
              <a:solidFill>
                <a:srgbClr val="FFFFFF"/>
              </a:solidFill>
              <a:ln w="9525">
                <a:noFill/>
                <a:round/>
                <a:headEnd/>
                <a:tailEnd/>
              </a:ln>
            </p:spPr>
            <p:txBody>
              <a:bodyPr/>
              <a:lstStyle/>
              <a:p>
                <a:endParaRPr lang="en-US"/>
              </a:p>
            </p:txBody>
          </p:sp>
          <p:sp>
            <p:nvSpPr>
              <p:cNvPr id="19803" name="Freeform 60"/>
              <p:cNvSpPr>
                <a:spLocks/>
              </p:cNvSpPr>
              <p:nvPr/>
            </p:nvSpPr>
            <p:spPr bwMode="auto">
              <a:xfrm>
                <a:off x="2511" y="2922"/>
                <a:ext cx="1824" cy="917"/>
              </a:xfrm>
              <a:custGeom>
                <a:avLst/>
                <a:gdLst>
                  <a:gd name="T0" fmla="*/ 790 w 1824"/>
                  <a:gd name="T1" fmla="*/ 917 h 917"/>
                  <a:gd name="T2" fmla="*/ 0 w 1824"/>
                  <a:gd name="T3" fmla="*/ 396 h 917"/>
                  <a:gd name="T4" fmla="*/ 1035 w 1824"/>
                  <a:gd name="T5" fmla="*/ 0 h 917"/>
                  <a:gd name="T6" fmla="*/ 1824 w 1824"/>
                  <a:gd name="T7" fmla="*/ 516 h 917"/>
                  <a:gd name="T8" fmla="*/ 790 w 1824"/>
                  <a:gd name="T9" fmla="*/ 917 h 917"/>
                  <a:gd name="T10" fmla="*/ 0 60000 65536"/>
                  <a:gd name="T11" fmla="*/ 0 60000 65536"/>
                  <a:gd name="T12" fmla="*/ 0 60000 65536"/>
                  <a:gd name="T13" fmla="*/ 0 60000 65536"/>
                  <a:gd name="T14" fmla="*/ 0 60000 65536"/>
                  <a:gd name="T15" fmla="*/ 0 w 1824"/>
                  <a:gd name="T16" fmla="*/ 0 h 917"/>
                  <a:gd name="T17" fmla="*/ 1824 w 1824"/>
                  <a:gd name="T18" fmla="*/ 917 h 917"/>
                </a:gdLst>
                <a:ahLst/>
                <a:cxnLst>
                  <a:cxn ang="T10">
                    <a:pos x="T0" y="T1"/>
                  </a:cxn>
                  <a:cxn ang="T11">
                    <a:pos x="T2" y="T3"/>
                  </a:cxn>
                  <a:cxn ang="T12">
                    <a:pos x="T4" y="T5"/>
                  </a:cxn>
                  <a:cxn ang="T13">
                    <a:pos x="T6" y="T7"/>
                  </a:cxn>
                  <a:cxn ang="T14">
                    <a:pos x="T8" y="T9"/>
                  </a:cxn>
                </a:cxnLst>
                <a:rect l="T15" t="T16" r="T17" b="T18"/>
                <a:pathLst>
                  <a:path w="1824" h="917">
                    <a:moveTo>
                      <a:pt x="790" y="917"/>
                    </a:moveTo>
                    <a:lnTo>
                      <a:pt x="0" y="396"/>
                    </a:lnTo>
                    <a:lnTo>
                      <a:pt x="1035" y="0"/>
                    </a:lnTo>
                    <a:lnTo>
                      <a:pt x="1824" y="516"/>
                    </a:lnTo>
                    <a:lnTo>
                      <a:pt x="790" y="917"/>
                    </a:lnTo>
                  </a:path>
                </a:pathLst>
              </a:custGeom>
              <a:noFill/>
              <a:ln w="0">
                <a:solidFill>
                  <a:srgbClr val="FFFFFF"/>
                </a:solidFill>
                <a:round/>
                <a:headEnd/>
                <a:tailEnd/>
              </a:ln>
            </p:spPr>
            <p:txBody>
              <a:bodyPr/>
              <a:lstStyle/>
              <a:p>
                <a:endParaRPr lang="en-US"/>
              </a:p>
            </p:txBody>
          </p:sp>
          <p:sp>
            <p:nvSpPr>
              <p:cNvPr id="19804" name="Freeform 61"/>
              <p:cNvSpPr>
                <a:spLocks/>
              </p:cNvSpPr>
              <p:nvPr/>
            </p:nvSpPr>
            <p:spPr bwMode="auto">
              <a:xfrm>
                <a:off x="2511" y="1789"/>
                <a:ext cx="1035" cy="1529"/>
              </a:xfrm>
              <a:custGeom>
                <a:avLst/>
                <a:gdLst>
                  <a:gd name="T0" fmla="*/ 0 w 1035"/>
                  <a:gd name="T1" fmla="*/ 1529 h 1529"/>
                  <a:gd name="T2" fmla="*/ 0 w 1035"/>
                  <a:gd name="T3" fmla="*/ 396 h 1529"/>
                  <a:gd name="T4" fmla="*/ 1035 w 1035"/>
                  <a:gd name="T5" fmla="*/ 0 h 1529"/>
                  <a:gd name="T6" fmla="*/ 1035 w 1035"/>
                  <a:gd name="T7" fmla="*/ 1133 h 1529"/>
                  <a:gd name="T8" fmla="*/ 0 w 1035"/>
                  <a:gd name="T9" fmla="*/ 1529 h 1529"/>
                  <a:gd name="T10" fmla="*/ 0 60000 65536"/>
                  <a:gd name="T11" fmla="*/ 0 60000 65536"/>
                  <a:gd name="T12" fmla="*/ 0 60000 65536"/>
                  <a:gd name="T13" fmla="*/ 0 60000 65536"/>
                  <a:gd name="T14" fmla="*/ 0 60000 65536"/>
                  <a:gd name="T15" fmla="*/ 0 w 1035"/>
                  <a:gd name="T16" fmla="*/ 0 h 1529"/>
                  <a:gd name="T17" fmla="*/ 1035 w 1035"/>
                  <a:gd name="T18" fmla="*/ 1529 h 1529"/>
                </a:gdLst>
                <a:ahLst/>
                <a:cxnLst>
                  <a:cxn ang="T10">
                    <a:pos x="T0" y="T1"/>
                  </a:cxn>
                  <a:cxn ang="T11">
                    <a:pos x="T2" y="T3"/>
                  </a:cxn>
                  <a:cxn ang="T12">
                    <a:pos x="T4" y="T5"/>
                  </a:cxn>
                  <a:cxn ang="T13">
                    <a:pos x="T6" y="T7"/>
                  </a:cxn>
                  <a:cxn ang="T14">
                    <a:pos x="T8" y="T9"/>
                  </a:cxn>
                </a:cxnLst>
                <a:rect l="T15" t="T16" r="T17" b="T18"/>
                <a:pathLst>
                  <a:path w="1035" h="1529">
                    <a:moveTo>
                      <a:pt x="0" y="1529"/>
                    </a:moveTo>
                    <a:lnTo>
                      <a:pt x="0" y="396"/>
                    </a:lnTo>
                    <a:lnTo>
                      <a:pt x="1035" y="0"/>
                    </a:lnTo>
                    <a:lnTo>
                      <a:pt x="1035" y="1133"/>
                    </a:lnTo>
                    <a:lnTo>
                      <a:pt x="0" y="1529"/>
                    </a:lnTo>
                    <a:close/>
                  </a:path>
                </a:pathLst>
              </a:custGeom>
              <a:solidFill>
                <a:srgbClr val="FFFFFF"/>
              </a:solidFill>
              <a:ln w="9525">
                <a:noFill/>
                <a:round/>
                <a:headEnd/>
                <a:tailEnd/>
              </a:ln>
            </p:spPr>
            <p:txBody>
              <a:bodyPr/>
              <a:lstStyle/>
              <a:p>
                <a:endParaRPr lang="en-US"/>
              </a:p>
            </p:txBody>
          </p:sp>
          <p:sp>
            <p:nvSpPr>
              <p:cNvPr id="19805" name="Freeform 62"/>
              <p:cNvSpPr>
                <a:spLocks/>
              </p:cNvSpPr>
              <p:nvPr/>
            </p:nvSpPr>
            <p:spPr bwMode="auto">
              <a:xfrm>
                <a:off x="2511" y="1789"/>
                <a:ext cx="1035" cy="1529"/>
              </a:xfrm>
              <a:custGeom>
                <a:avLst/>
                <a:gdLst>
                  <a:gd name="T0" fmla="*/ 0 w 1035"/>
                  <a:gd name="T1" fmla="*/ 1529 h 1529"/>
                  <a:gd name="T2" fmla="*/ 0 w 1035"/>
                  <a:gd name="T3" fmla="*/ 396 h 1529"/>
                  <a:gd name="T4" fmla="*/ 1035 w 1035"/>
                  <a:gd name="T5" fmla="*/ 0 h 1529"/>
                  <a:gd name="T6" fmla="*/ 1035 w 1035"/>
                  <a:gd name="T7" fmla="*/ 1133 h 1529"/>
                  <a:gd name="T8" fmla="*/ 0 w 1035"/>
                  <a:gd name="T9" fmla="*/ 1529 h 1529"/>
                  <a:gd name="T10" fmla="*/ 0 60000 65536"/>
                  <a:gd name="T11" fmla="*/ 0 60000 65536"/>
                  <a:gd name="T12" fmla="*/ 0 60000 65536"/>
                  <a:gd name="T13" fmla="*/ 0 60000 65536"/>
                  <a:gd name="T14" fmla="*/ 0 60000 65536"/>
                  <a:gd name="T15" fmla="*/ 0 w 1035"/>
                  <a:gd name="T16" fmla="*/ 0 h 1529"/>
                  <a:gd name="T17" fmla="*/ 1035 w 1035"/>
                  <a:gd name="T18" fmla="*/ 1529 h 1529"/>
                </a:gdLst>
                <a:ahLst/>
                <a:cxnLst>
                  <a:cxn ang="T10">
                    <a:pos x="T0" y="T1"/>
                  </a:cxn>
                  <a:cxn ang="T11">
                    <a:pos x="T2" y="T3"/>
                  </a:cxn>
                  <a:cxn ang="T12">
                    <a:pos x="T4" y="T5"/>
                  </a:cxn>
                  <a:cxn ang="T13">
                    <a:pos x="T6" y="T7"/>
                  </a:cxn>
                  <a:cxn ang="T14">
                    <a:pos x="T8" y="T9"/>
                  </a:cxn>
                </a:cxnLst>
                <a:rect l="T15" t="T16" r="T17" b="T18"/>
                <a:pathLst>
                  <a:path w="1035" h="1529">
                    <a:moveTo>
                      <a:pt x="0" y="1529"/>
                    </a:moveTo>
                    <a:lnTo>
                      <a:pt x="0" y="396"/>
                    </a:lnTo>
                    <a:lnTo>
                      <a:pt x="1035" y="0"/>
                    </a:lnTo>
                    <a:lnTo>
                      <a:pt x="1035" y="1133"/>
                    </a:lnTo>
                    <a:lnTo>
                      <a:pt x="0" y="1529"/>
                    </a:lnTo>
                  </a:path>
                </a:pathLst>
              </a:custGeom>
              <a:noFill/>
              <a:ln w="0">
                <a:solidFill>
                  <a:srgbClr val="FFFFFF"/>
                </a:solidFill>
                <a:round/>
                <a:headEnd/>
                <a:tailEnd/>
              </a:ln>
            </p:spPr>
            <p:txBody>
              <a:bodyPr/>
              <a:lstStyle/>
              <a:p>
                <a:endParaRPr lang="en-US"/>
              </a:p>
            </p:txBody>
          </p:sp>
          <p:sp>
            <p:nvSpPr>
              <p:cNvPr id="19806" name="Freeform 63"/>
              <p:cNvSpPr>
                <a:spLocks/>
              </p:cNvSpPr>
              <p:nvPr/>
            </p:nvSpPr>
            <p:spPr bwMode="auto">
              <a:xfrm>
                <a:off x="2529" y="2179"/>
                <a:ext cx="790" cy="1648"/>
              </a:xfrm>
              <a:custGeom>
                <a:avLst/>
                <a:gdLst>
                  <a:gd name="T0" fmla="*/ 1013516 w 132"/>
                  <a:gd name="T1" fmla="*/ 2125464 h 275"/>
                  <a:gd name="T2" fmla="*/ 0 w 132"/>
                  <a:gd name="T3" fmla="*/ 1461326 h 275"/>
                  <a:gd name="T4" fmla="*/ 0 w 132"/>
                  <a:gd name="T5" fmla="*/ 0 h 275"/>
                  <a:gd name="T6" fmla="*/ 0 60000 65536"/>
                  <a:gd name="T7" fmla="*/ 0 60000 65536"/>
                  <a:gd name="T8" fmla="*/ 0 60000 65536"/>
                  <a:gd name="T9" fmla="*/ 0 w 132"/>
                  <a:gd name="T10" fmla="*/ 0 h 275"/>
                  <a:gd name="T11" fmla="*/ 132 w 132"/>
                  <a:gd name="T12" fmla="*/ 275 h 275"/>
                </a:gdLst>
                <a:ahLst/>
                <a:cxnLst>
                  <a:cxn ang="T6">
                    <a:pos x="T0" y="T1"/>
                  </a:cxn>
                  <a:cxn ang="T7">
                    <a:pos x="T2" y="T3"/>
                  </a:cxn>
                  <a:cxn ang="T8">
                    <a:pos x="T4" y="T5"/>
                  </a:cxn>
                </a:cxnLst>
                <a:rect l="T9" t="T10" r="T11" b="T12"/>
                <a:pathLst>
                  <a:path w="132" h="275">
                    <a:moveTo>
                      <a:pt x="132" y="275"/>
                    </a:moveTo>
                    <a:lnTo>
                      <a:pt x="0" y="189"/>
                    </a:lnTo>
                    <a:lnTo>
                      <a:pt x="0" y="0"/>
                    </a:lnTo>
                  </a:path>
                </a:pathLst>
              </a:custGeom>
              <a:noFill/>
              <a:ln w="0">
                <a:solidFill>
                  <a:srgbClr val="000000"/>
                </a:solidFill>
                <a:prstDash val="sysDot"/>
                <a:round/>
                <a:headEnd/>
                <a:tailEnd/>
              </a:ln>
            </p:spPr>
            <p:txBody>
              <a:bodyPr/>
              <a:lstStyle/>
              <a:p>
                <a:endParaRPr lang="en-US"/>
              </a:p>
            </p:txBody>
          </p:sp>
          <p:sp>
            <p:nvSpPr>
              <p:cNvPr id="19807" name="Freeform 64"/>
              <p:cNvSpPr>
                <a:spLocks/>
              </p:cNvSpPr>
              <p:nvPr/>
            </p:nvSpPr>
            <p:spPr bwMode="auto">
              <a:xfrm>
                <a:off x="2768" y="2083"/>
                <a:ext cx="796" cy="1654"/>
              </a:xfrm>
              <a:custGeom>
                <a:avLst/>
                <a:gdLst>
                  <a:gd name="T0" fmla="*/ 1021292 w 133"/>
                  <a:gd name="T1" fmla="*/ 2133240 h 276"/>
                  <a:gd name="T2" fmla="*/ 0 w 133"/>
                  <a:gd name="T3" fmla="*/ 1461339 h 276"/>
                  <a:gd name="T4" fmla="*/ 0 w 133"/>
                  <a:gd name="T5" fmla="*/ 0 h 276"/>
                  <a:gd name="T6" fmla="*/ 0 60000 65536"/>
                  <a:gd name="T7" fmla="*/ 0 60000 65536"/>
                  <a:gd name="T8" fmla="*/ 0 60000 65536"/>
                  <a:gd name="T9" fmla="*/ 0 w 133"/>
                  <a:gd name="T10" fmla="*/ 0 h 276"/>
                  <a:gd name="T11" fmla="*/ 133 w 133"/>
                  <a:gd name="T12" fmla="*/ 276 h 276"/>
                </a:gdLst>
                <a:ahLst/>
                <a:cxnLst>
                  <a:cxn ang="T6">
                    <a:pos x="T0" y="T1"/>
                  </a:cxn>
                  <a:cxn ang="T7">
                    <a:pos x="T2" y="T3"/>
                  </a:cxn>
                  <a:cxn ang="T8">
                    <a:pos x="T4" y="T5"/>
                  </a:cxn>
                </a:cxnLst>
                <a:rect l="T9" t="T10" r="T11" b="T12"/>
                <a:pathLst>
                  <a:path w="133" h="276">
                    <a:moveTo>
                      <a:pt x="133" y="276"/>
                    </a:moveTo>
                    <a:lnTo>
                      <a:pt x="0" y="189"/>
                    </a:lnTo>
                    <a:lnTo>
                      <a:pt x="0" y="0"/>
                    </a:lnTo>
                  </a:path>
                </a:pathLst>
              </a:custGeom>
              <a:noFill/>
              <a:ln w="0">
                <a:solidFill>
                  <a:srgbClr val="000000"/>
                </a:solidFill>
                <a:prstDash val="sysDot"/>
                <a:round/>
                <a:headEnd/>
                <a:tailEnd/>
              </a:ln>
            </p:spPr>
            <p:txBody>
              <a:bodyPr/>
              <a:lstStyle/>
              <a:p>
                <a:endParaRPr lang="en-US"/>
              </a:p>
            </p:txBody>
          </p:sp>
          <p:sp>
            <p:nvSpPr>
              <p:cNvPr id="19808" name="Freeform 65"/>
              <p:cNvSpPr>
                <a:spLocks/>
              </p:cNvSpPr>
              <p:nvPr/>
            </p:nvSpPr>
            <p:spPr bwMode="auto">
              <a:xfrm>
                <a:off x="3014" y="1987"/>
                <a:ext cx="795" cy="1654"/>
              </a:xfrm>
              <a:custGeom>
                <a:avLst/>
                <a:gdLst>
                  <a:gd name="T0" fmla="*/ 1014904 w 133"/>
                  <a:gd name="T1" fmla="*/ 2133240 h 276"/>
                  <a:gd name="T2" fmla="*/ 0 w 133"/>
                  <a:gd name="T3" fmla="*/ 1461339 h 276"/>
                  <a:gd name="T4" fmla="*/ 0 w 133"/>
                  <a:gd name="T5" fmla="*/ 0 h 276"/>
                  <a:gd name="T6" fmla="*/ 0 60000 65536"/>
                  <a:gd name="T7" fmla="*/ 0 60000 65536"/>
                  <a:gd name="T8" fmla="*/ 0 60000 65536"/>
                  <a:gd name="T9" fmla="*/ 0 w 133"/>
                  <a:gd name="T10" fmla="*/ 0 h 276"/>
                  <a:gd name="T11" fmla="*/ 133 w 133"/>
                  <a:gd name="T12" fmla="*/ 276 h 276"/>
                </a:gdLst>
                <a:ahLst/>
                <a:cxnLst>
                  <a:cxn ang="T6">
                    <a:pos x="T0" y="T1"/>
                  </a:cxn>
                  <a:cxn ang="T7">
                    <a:pos x="T2" y="T3"/>
                  </a:cxn>
                  <a:cxn ang="T8">
                    <a:pos x="T4" y="T5"/>
                  </a:cxn>
                </a:cxnLst>
                <a:rect l="T9" t="T10" r="T11" b="T12"/>
                <a:pathLst>
                  <a:path w="133" h="276">
                    <a:moveTo>
                      <a:pt x="133" y="276"/>
                    </a:moveTo>
                    <a:lnTo>
                      <a:pt x="0" y="189"/>
                    </a:lnTo>
                    <a:lnTo>
                      <a:pt x="0" y="0"/>
                    </a:lnTo>
                  </a:path>
                </a:pathLst>
              </a:custGeom>
              <a:noFill/>
              <a:ln w="0">
                <a:solidFill>
                  <a:srgbClr val="000000"/>
                </a:solidFill>
                <a:prstDash val="sysDot"/>
                <a:round/>
                <a:headEnd/>
                <a:tailEnd/>
              </a:ln>
            </p:spPr>
            <p:txBody>
              <a:bodyPr/>
              <a:lstStyle/>
              <a:p>
                <a:endParaRPr lang="en-US"/>
              </a:p>
            </p:txBody>
          </p:sp>
          <p:sp>
            <p:nvSpPr>
              <p:cNvPr id="19809" name="Freeform 66"/>
              <p:cNvSpPr>
                <a:spLocks/>
              </p:cNvSpPr>
              <p:nvPr/>
            </p:nvSpPr>
            <p:spPr bwMode="auto">
              <a:xfrm>
                <a:off x="3259" y="1897"/>
                <a:ext cx="795" cy="1648"/>
              </a:xfrm>
              <a:custGeom>
                <a:avLst/>
                <a:gdLst>
                  <a:gd name="T0" fmla="*/ 1014904 w 133"/>
                  <a:gd name="T1" fmla="*/ 2125464 h 275"/>
                  <a:gd name="T2" fmla="*/ 0 w 133"/>
                  <a:gd name="T3" fmla="*/ 1461326 h 275"/>
                  <a:gd name="T4" fmla="*/ 0 w 133"/>
                  <a:gd name="T5" fmla="*/ 0 h 275"/>
                  <a:gd name="T6" fmla="*/ 0 60000 65536"/>
                  <a:gd name="T7" fmla="*/ 0 60000 65536"/>
                  <a:gd name="T8" fmla="*/ 0 60000 65536"/>
                  <a:gd name="T9" fmla="*/ 0 w 133"/>
                  <a:gd name="T10" fmla="*/ 0 h 275"/>
                  <a:gd name="T11" fmla="*/ 133 w 133"/>
                  <a:gd name="T12" fmla="*/ 275 h 275"/>
                </a:gdLst>
                <a:ahLst/>
                <a:cxnLst>
                  <a:cxn ang="T6">
                    <a:pos x="T0" y="T1"/>
                  </a:cxn>
                  <a:cxn ang="T7">
                    <a:pos x="T2" y="T3"/>
                  </a:cxn>
                  <a:cxn ang="T8">
                    <a:pos x="T4" y="T5"/>
                  </a:cxn>
                </a:cxnLst>
                <a:rect l="T9" t="T10" r="T11" b="T12"/>
                <a:pathLst>
                  <a:path w="133" h="275">
                    <a:moveTo>
                      <a:pt x="133" y="275"/>
                    </a:moveTo>
                    <a:lnTo>
                      <a:pt x="0" y="189"/>
                    </a:lnTo>
                    <a:lnTo>
                      <a:pt x="0" y="0"/>
                    </a:lnTo>
                  </a:path>
                </a:pathLst>
              </a:custGeom>
              <a:noFill/>
              <a:ln w="0">
                <a:solidFill>
                  <a:srgbClr val="000000"/>
                </a:solidFill>
                <a:prstDash val="sysDot"/>
                <a:round/>
                <a:headEnd/>
                <a:tailEnd/>
              </a:ln>
            </p:spPr>
            <p:txBody>
              <a:bodyPr/>
              <a:lstStyle/>
              <a:p>
                <a:endParaRPr lang="en-US"/>
              </a:p>
            </p:txBody>
          </p:sp>
          <p:sp>
            <p:nvSpPr>
              <p:cNvPr id="19810" name="Freeform 67"/>
              <p:cNvSpPr>
                <a:spLocks/>
              </p:cNvSpPr>
              <p:nvPr/>
            </p:nvSpPr>
            <p:spPr bwMode="auto">
              <a:xfrm>
                <a:off x="3504" y="1801"/>
                <a:ext cx="789" cy="1655"/>
              </a:xfrm>
              <a:custGeom>
                <a:avLst/>
                <a:gdLst>
                  <a:gd name="T0" fmla="*/ 1007129 w 132"/>
                  <a:gd name="T1" fmla="*/ 2139699 h 276"/>
                  <a:gd name="T2" fmla="*/ 0 w 132"/>
                  <a:gd name="T3" fmla="*/ 1464831 h 276"/>
                  <a:gd name="T4" fmla="*/ 0 w 132"/>
                  <a:gd name="T5" fmla="*/ 0 h 276"/>
                  <a:gd name="T6" fmla="*/ 0 60000 65536"/>
                  <a:gd name="T7" fmla="*/ 0 60000 65536"/>
                  <a:gd name="T8" fmla="*/ 0 60000 65536"/>
                  <a:gd name="T9" fmla="*/ 0 w 132"/>
                  <a:gd name="T10" fmla="*/ 0 h 276"/>
                  <a:gd name="T11" fmla="*/ 132 w 132"/>
                  <a:gd name="T12" fmla="*/ 276 h 276"/>
                </a:gdLst>
                <a:ahLst/>
                <a:cxnLst>
                  <a:cxn ang="T6">
                    <a:pos x="T0" y="T1"/>
                  </a:cxn>
                  <a:cxn ang="T7">
                    <a:pos x="T2" y="T3"/>
                  </a:cxn>
                  <a:cxn ang="T8">
                    <a:pos x="T4" y="T5"/>
                  </a:cxn>
                </a:cxnLst>
                <a:rect l="T9" t="T10" r="T11" b="T12"/>
                <a:pathLst>
                  <a:path w="132" h="276">
                    <a:moveTo>
                      <a:pt x="132" y="276"/>
                    </a:moveTo>
                    <a:lnTo>
                      <a:pt x="0" y="189"/>
                    </a:lnTo>
                    <a:lnTo>
                      <a:pt x="0" y="0"/>
                    </a:lnTo>
                  </a:path>
                </a:pathLst>
              </a:custGeom>
              <a:noFill/>
              <a:ln w="0">
                <a:solidFill>
                  <a:srgbClr val="000000"/>
                </a:solidFill>
                <a:prstDash val="sysDot"/>
                <a:round/>
                <a:headEnd/>
                <a:tailEnd/>
              </a:ln>
            </p:spPr>
            <p:txBody>
              <a:bodyPr/>
              <a:lstStyle/>
              <a:p>
                <a:endParaRPr lang="en-US"/>
              </a:p>
            </p:txBody>
          </p:sp>
          <p:sp>
            <p:nvSpPr>
              <p:cNvPr id="19811" name="Freeform 68"/>
              <p:cNvSpPr>
                <a:spLocks/>
              </p:cNvSpPr>
              <p:nvPr/>
            </p:nvSpPr>
            <p:spPr bwMode="auto">
              <a:xfrm>
                <a:off x="3277" y="2292"/>
                <a:ext cx="1040" cy="1529"/>
              </a:xfrm>
              <a:custGeom>
                <a:avLst/>
                <a:gdLst>
                  <a:gd name="T0" fmla="*/ 0 w 174"/>
                  <a:gd name="T1" fmla="*/ 1976404 h 255"/>
                  <a:gd name="T2" fmla="*/ 1327279 w 174"/>
                  <a:gd name="T3" fmla="*/ 1464614 h 255"/>
                  <a:gd name="T4" fmla="*/ 1327279 w 174"/>
                  <a:gd name="T5" fmla="*/ 0 h 255"/>
                  <a:gd name="T6" fmla="*/ 0 60000 65536"/>
                  <a:gd name="T7" fmla="*/ 0 60000 65536"/>
                  <a:gd name="T8" fmla="*/ 0 60000 65536"/>
                  <a:gd name="T9" fmla="*/ 0 w 174"/>
                  <a:gd name="T10" fmla="*/ 0 h 255"/>
                  <a:gd name="T11" fmla="*/ 174 w 174"/>
                  <a:gd name="T12" fmla="*/ 255 h 255"/>
                </a:gdLst>
                <a:ahLst/>
                <a:cxnLst>
                  <a:cxn ang="T6">
                    <a:pos x="T0" y="T1"/>
                  </a:cxn>
                  <a:cxn ang="T7">
                    <a:pos x="T2" y="T3"/>
                  </a:cxn>
                  <a:cxn ang="T8">
                    <a:pos x="T4" y="T5"/>
                  </a:cxn>
                </a:cxnLst>
                <a:rect l="T9" t="T10" r="T11" b="T12"/>
                <a:pathLst>
                  <a:path w="174" h="255">
                    <a:moveTo>
                      <a:pt x="0" y="255"/>
                    </a:moveTo>
                    <a:lnTo>
                      <a:pt x="174" y="189"/>
                    </a:lnTo>
                    <a:lnTo>
                      <a:pt x="174" y="0"/>
                    </a:lnTo>
                  </a:path>
                </a:pathLst>
              </a:custGeom>
              <a:noFill/>
              <a:ln w="0">
                <a:solidFill>
                  <a:srgbClr val="000000"/>
                </a:solidFill>
                <a:prstDash val="sysDot"/>
                <a:round/>
                <a:headEnd/>
                <a:tailEnd/>
              </a:ln>
            </p:spPr>
            <p:txBody>
              <a:bodyPr/>
              <a:lstStyle/>
              <a:p>
                <a:endParaRPr lang="en-US"/>
              </a:p>
            </p:txBody>
          </p:sp>
          <p:sp>
            <p:nvSpPr>
              <p:cNvPr id="19812" name="Freeform 69"/>
              <p:cNvSpPr>
                <a:spLocks/>
              </p:cNvSpPr>
              <p:nvPr/>
            </p:nvSpPr>
            <p:spPr bwMode="auto">
              <a:xfrm>
                <a:off x="3044" y="2137"/>
                <a:ext cx="1040" cy="1528"/>
              </a:xfrm>
              <a:custGeom>
                <a:avLst/>
                <a:gdLst>
                  <a:gd name="T0" fmla="*/ 0 w 174"/>
                  <a:gd name="T1" fmla="*/ 1969946 h 255"/>
                  <a:gd name="T2" fmla="*/ 1327279 w 174"/>
                  <a:gd name="T3" fmla="*/ 1460690 h 255"/>
                  <a:gd name="T4" fmla="*/ 1327279 w 174"/>
                  <a:gd name="T5" fmla="*/ 0 h 255"/>
                  <a:gd name="T6" fmla="*/ 0 60000 65536"/>
                  <a:gd name="T7" fmla="*/ 0 60000 65536"/>
                  <a:gd name="T8" fmla="*/ 0 60000 65536"/>
                  <a:gd name="T9" fmla="*/ 0 w 174"/>
                  <a:gd name="T10" fmla="*/ 0 h 255"/>
                  <a:gd name="T11" fmla="*/ 174 w 174"/>
                  <a:gd name="T12" fmla="*/ 255 h 255"/>
                </a:gdLst>
                <a:ahLst/>
                <a:cxnLst>
                  <a:cxn ang="T6">
                    <a:pos x="T0" y="T1"/>
                  </a:cxn>
                  <a:cxn ang="T7">
                    <a:pos x="T2" y="T3"/>
                  </a:cxn>
                  <a:cxn ang="T8">
                    <a:pos x="T4" y="T5"/>
                  </a:cxn>
                </a:cxnLst>
                <a:rect l="T9" t="T10" r="T11" b="T12"/>
                <a:pathLst>
                  <a:path w="174" h="255">
                    <a:moveTo>
                      <a:pt x="0" y="255"/>
                    </a:moveTo>
                    <a:lnTo>
                      <a:pt x="174" y="189"/>
                    </a:lnTo>
                    <a:lnTo>
                      <a:pt x="174" y="0"/>
                    </a:lnTo>
                  </a:path>
                </a:pathLst>
              </a:custGeom>
              <a:noFill/>
              <a:ln w="0">
                <a:solidFill>
                  <a:srgbClr val="000000"/>
                </a:solidFill>
                <a:prstDash val="sysDot"/>
                <a:round/>
                <a:headEnd/>
                <a:tailEnd/>
              </a:ln>
            </p:spPr>
            <p:txBody>
              <a:bodyPr/>
              <a:lstStyle/>
              <a:p>
                <a:endParaRPr lang="en-US"/>
              </a:p>
            </p:txBody>
          </p:sp>
          <p:sp>
            <p:nvSpPr>
              <p:cNvPr id="19813" name="Freeform 70"/>
              <p:cNvSpPr>
                <a:spLocks/>
              </p:cNvSpPr>
              <p:nvPr/>
            </p:nvSpPr>
            <p:spPr bwMode="auto">
              <a:xfrm>
                <a:off x="2810" y="1987"/>
                <a:ext cx="1035" cy="1528"/>
              </a:xfrm>
              <a:custGeom>
                <a:avLst/>
                <a:gdLst>
                  <a:gd name="T0" fmla="*/ 0 w 173"/>
                  <a:gd name="T1" fmla="*/ 1969946 h 255"/>
                  <a:gd name="T2" fmla="*/ 1325925 w 173"/>
                  <a:gd name="T3" fmla="*/ 1460690 h 255"/>
                  <a:gd name="T4" fmla="*/ 1325925 w 173"/>
                  <a:gd name="T5" fmla="*/ 0 h 255"/>
                  <a:gd name="T6" fmla="*/ 0 60000 65536"/>
                  <a:gd name="T7" fmla="*/ 0 60000 65536"/>
                  <a:gd name="T8" fmla="*/ 0 60000 65536"/>
                  <a:gd name="T9" fmla="*/ 0 w 173"/>
                  <a:gd name="T10" fmla="*/ 0 h 255"/>
                  <a:gd name="T11" fmla="*/ 173 w 173"/>
                  <a:gd name="T12" fmla="*/ 255 h 255"/>
                </a:gdLst>
                <a:ahLst/>
                <a:cxnLst>
                  <a:cxn ang="T6">
                    <a:pos x="T0" y="T1"/>
                  </a:cxn>
                  <a:cxn ang="T7">
                    <a:pos x="T2" y="T3"/>
                  </a:cxn>
                  <a:cxn ang="T8">
                    <a:pos x="T4" y="T5"/>
                  </a:cxn>
                </a:cxnLst>
                <a:rect l="T9" t="T10" r="T11" b="T12"/>
                <a:pathLst>
                  <a:path w="173" h="255">
                    <a:moveTo>
                      <a:pt x="0" y="255"/>
                    </a:moveTo>
                    <a:lnTo>
                      <a:pt x="173" y="189"/>
                    </a:lnTo>
                    <a:lnTo>
                      <a:pt x="173" y="0"/>
                    </a:lnTo>
                  </a:path>
                </a:pathLst>
              </a:custGeom>
              <a:noFill/>
              <a:ln w="0">
                <a:solidFill>
                  <a:srgbClr val="000000"/>
                </a:solidFill>
                <a:prstDash val="sysDot"/>
                <a:round/>
                <a:headEnd/>
                <a:tailEnd/>
              </a:ln>
            </p:spPr>
            <p:txBody>
              <a:bodyPr/>
              <a:lstStyle/>
              <a:p>
                <a:endParaRPr lang="en-US"/>
              </a:p>
            </p:txBody>
          </p:sp>
          <p:sp>
            <p:nvSpPr>
              <p:cNvPr id="19814" name="Freeform 71"/>
              <p:cNvSpPr>
                <a:spLocks/>
              </p:cNvSpPr>
              <p:nvPr/>
            </p:nvSpPr>
            <p:spPr bwMode="auto">
              <a:xfrm>
                <a:off x="2577" y="1831"/>
                <a:ext cx="1035" cy="1535"/>
              </a:xfrm>
              <a:custGeom>
                <a:avLst/>
                <a:gdLst>
                  <a:gd name="T0" fmla="*/ 0 w 173"/>
                  <a:gd name="T1" fmla="*/ 1984179 h 256"/>
                  <a:gd name="T2" fmla="*/ 1325925 w 173"/>
                  <a:gd name="T3" fmla="*/ 1464624 h 256"/>
                  <a:gd name="T4" fmla="*/ 1325925 w 173"/>
                  <a:gd name="T5" fmla="*/ 0 h 256"/>
                  <a:gd name="T6" fmla="*/ 0 60000 65536"/>
                  <a:gd name="T7" fmla="*/ 0 60000 65536"/>
                  <a:gd name="T8" fmla="*/ 0 60000 65536"/>
                  <a:gd name="T9" fmla="*/ 0 w 173"/>
                  <a:gd name="T10" fmla="*/ 0 h 256"/>
                  <a:gd name="T11" fmla="*/ 173 w 173"/>
                  <a:gd name="T12" fmla="*/ 256 h 256"/>
                </a:gdLst>
                <a:ahLst/>
                <a:cxnLst>
                  <a:cxn ang="T6">
                    <a:pos x="T0" y="T1"/>
                  </a:cxn>
                  <a:cxn ang="T7">
                    <a:pos x="T2" y="T3"/>
                  </a:cxn>
                  <a:cxn ang="T8">
                    <a:pos x="T4" y="T5"/>
                  </a:cxn>
                </a:cxnLst>
                <a:rect l="T9" t="T10" r="T11" b="T12"/>
                <a:pathLst>
                  <a:path w="173" h="256">
                    <a:moveTo>
                      <a:pt x="0" y="256"/>
                    </a:moveTo>
                    <a:lnTo>
                      <a:pt x="173" y="189"/>
                    </a:lnTo>
                    <a:lnTo>
                      <a:pt x="173" y="0"/>
                    </a:lnTo>
                  </a:path>
                </a:pathLst>
              </a:custGeom>
              <a:noFill/>
              <a:ln w="0">
                <a:solidFill>
                  <a:srgbClr val="000000"/>
                </a:solidFill>
                <a:prstDash val="sysDot"/>
                <a:round/>
                <a:headEnd/>
                <a:tailEnd/>
              </a:ln>
            </p:spPr>
            <p:txBody>
              <a:bodyPr/>
              <a:lstStyle/>
              <a:p>
                <a:endParaRPr lang="en-US"/>
              </a:p>
            </p:txBody>
          </p:sp>
          <p:sp>
            <p:nvSpPr>
              <p:cNvPr id="19815" name="Freeform 72"/>
              <p:cNvSpPr>
                <a:spLocks/>
              </p:cNvSpPr>
              <p:nvPr/>
            </p:nvSpPr>
            <p:spPr bwMode="auto">
              <a:xfrm>
                <a:off x="2511" y="2808"/>
                <a:ext cx="1824" cy="522"/>
              </a:xfrm>
              <a:custGeom>
                <a:avLst/>
                <a:gdLst>
                  <a:gd name="T0" fmla="*/ 0 w 305"/>
                  <a:gd name="T1" fmla="*/ 520992 h 87"/>
                  <a:gd name="T2" fmla="*/ 1323925 w 305"/>
                  <a:gd name="T3" fmla="*/ 0 h 87"/>
                  <a:gd name="T4" fmla="*/ 2333015 w 305"/>
                  <a:gd name="T5" fmla="*/ 676512 h 87"/>
                  <a:gd name="T6" fmla="*/ 0 60000 65536"/>
                  <a:gd name="T7" fmla="*/ 0 60000 65536"/>
                  <a:gd name="T8" fmla="*/ 0 60000 65536"/>
                  <a:gd name="T9" fmla="*/ 0 w 305"/>
                  <a:gd name="T10" fmla="*/ 0 h 87"/>
                  <a:gd name="T11" fmla="*/ 305 w 305"/>
                  <a:gd name="T12" fmla="*/ 87 h 87"/>
                </a:gdLst>
                <a:ahLst/>
                <a:cxnLst>
                  <a:cxn ang="T6">
                    <a:pos x="T0" y="T1"/>
                  </a:cxn>
                  <a:cxn ang="T7">
                    <a:pos x="T2" y="T3"/>
                  </a:cxn>
                  <a:cxn ang="T8">
                    <a:pos x="T4" y="T5"/>
                  </a:cxn>
                </a:cxnLst>
                <a:rect l="T9" t="T10" r="T11" b="T12"/>
                <a:pathLst>
                  <a:path w="305" h="87">
                    <a:moveTo>
                      <a:pt x="0" y="67"/>
                    </a:moveTo>
                    <a:lnTo>
                      <a:pt x="173" y="0"/>
                    </a:lnTo>
                    <a:lnTo>
                      <a:pt x="305" y="87"/>
                    </a:lnTo>
                  </a:path>
                </a:pathLst>
              </a:custGeom>
              <a:noFill/>
              <a:ln w="0">
                <a:solidFill>
                  <a:srgbClr val="000000"/>
                </a:solidFill>
                <a:prstDash val="sysDot"/>
                <a:round/>
                <a:headEnd/>
                <a:tailEnd/>
              </a:ln>
            </p:spPr>
            <p:txBody>
              <a:bodyPr/>
              <a:lstStyle/>
              <a:p>
                <a:endParaRPr lang="en-US"/>
              </a:p>
            </p:txBody>
          </p:sp>
          <p:sp>
            <p:nvSpPr>
              <p:cNvPr id="19816" name="Freeform 73"/>
              <p:cNvSpPr>
                <a:spLocks/>
              </p:cNvSpPr>
              <p:nvPr/>
            </p:nvSpPr>
            <p:spPr bwMode="auto">
              <a:xfrm>
                <a:off x="2511" y="2544"/>
                <a:ext cx="1824" cy="516"/>
              </a:xfrm>
              <a:custGeom>
                <a:avLst/>
                <a:gdLst>
                  <a:gd name="T0" fmla="*/ 0 w 305"/>
                  <a:gd name="T1" fmla="*/ 513216 h 86"/>
                  <a:gd name="T2" fmla="*/ 1323925 w 305"/>
                  <a:gd name="T3" fmla="*/ 0 h 86"/>
                  <a:gd name="T4" fmla="*/ 2333015 w 305"/>
                  <a:gd name="T5" fmla="*/ 668736 h 86"/>
                  <a:gd name="T6" fmla="*/ 0 60000 65536"/>
                  <a:gd name="T7" fmla="*/ 0 60000 65536"/>
                  <a:gd name="T8" fmla="*/ 0 60000 65536"/>
                  <a:gd name="T9" fmla="*/ 0 w 305"/>
                  <a:gd name="T10" fmla="*/ 0 h 86"/>
                  <a:gd name="T11" fmla="*/ 305 w 305"/>
                  <a:gd name="T12" fmla="*/ 86 h 86"/>
                </a:gdLst>
                <a:ahLst/>
                <a:cxnLst>
                  <a:cxn ang="T6">
                    <a:pos x="T0" y="T1"/>
                  </a:cxn>
                  <a:cxn ang="T7">
                    <a:pos x="T2" y="T3"/>
                  </a:cxn>
                  <a:cxn ang="T8">
                    <a:pos x="T4" y="T5"/>
                  </a:cxn>
                </a:cxnLst>
                <a:rect l="T9" t="T10" r="T11" b="T12"/>
                <a:pathLst>
                  <a:path w="305" h="86">
                    <a:moveTo>
                      <a:pt x="0" y="66"/>
                    </a:moveTo>
                    <a:lnTo>
                      <a:pt x="173" y="0"/>
                    </a:lnTo>
                    <a:lnTo>
                      <a:pt x="305" y="86"/>
                    </a:lnTo>
                  </a:path>
                </a:pathLst>
              </a:custGeom>
              <a:noFill/>
              <a:ln w="0">
                <a:solidFill>
                  <a:srgbClr val="000000"/>
                </a:solidFill>
                <a:prstDash val="sysDot"/>
                <a:round/>
                <a:headEnd/>
                <a:tailEnd/>
              </a:ln>
            </p:spPr>
            <p:txBody>
              <a:bodyPr/>
              <a:lstStyle/>
              <a:p>
                <a:endParaRPr lang="en-US"/>
              </a:p>
            </p:txBody>
          </p:sp>
          <p:sp>
            <p:nvSpPr>
              <p:cNvPr id="19817" name="Freeform 74"/>
              <p:cNvSpPr>
                <a:spLocks/>
              </p:cNvSpPr>
              <p:nvPr/>
            </p:nvSpPr>
            <p:spPr bwMode="auto">
              <a:xfrm>
                <a:off x="2511" y="2274"/>
                <a:ext cx="1824" cy="522"/>
              </a:xfrm>
              <a:custGeom>
                <a:avLst/>
                <a:gdLst>
                  <a:gd name="T0" fmla="*/ 0 w 305"/>
                  <a:gd name="T1" fmla="*/ 520992 h 87"/>
                  <a:gd name="T2" fmla="*/ 1323925 w 305"/>
                  <a:gd name="T3" fmla="*/ 0 h 87"/>
                  <a:gd name="T4" fmla="*/ 2333015 w 305"/>
                  <a:gd name="T5" fmla="*/ 676512 h 87"/>
                  <a:gd name="T6" fmla="*/ 0 60000 65536"/>
                  <a:gd name="T7" fmla="*/ 0 60000 65536"/>
                  <a:gd name="T8" fmla="*/ 0 60000 65536"/>
                  <a:gd name="T9" fmla="*/ 0 w 305"/>
                  <a:gd name="T10" fmla="*/ 0 h 87"/>
                  <a:gd name="T11" fmla="*/ 305 w 305"/>
                  <a:gd name="T12" fmla="*/ 87 h 87"/>
                </a:gdLst>
                <a:ahLst/>
                <a:cxnLst>
                  <a:cxn ang="T6">
                    <a:pos x="T0" y="T1"/>
                  </a:cxn>
                  <a:cxn ang="T7">
                    <a:pos x="T2" y="T3"/>
                  </a:cxn>
                  <a:cxn ang="T8">
                    <a:pos x="T4" y="T5"/>
                  </a:cxn>
                </a:cxnLst>
                <a:rect l="T9" t="T10" r="T11" b="T12"/>
                <a:pathLst>
                  <a:path w="305" h="87">
                    <a:moveTo>
                      <a:pt x="0" y="67"/>
                    </a:moveTo>
                    <a:lnTo>
                      <a:pt x="173" y="0"/>
                    </a:lnTo>
                    <a:lnTo>
                      <a:pt x="305" y="87"/>
                    </a:lnTo>
                  </a:path>
                </a:pathLst>
              </a:custGeom>
              <a:noFill/>
              <a:ln w="0">
                <a:solidFill>
                  <a:srgbClr val="000000"/>
                </a:solidFill>
                <a:prstDash val="sysDot"/>
                <a:round/>
                <a:headEnd/>
                <a:tailEnd/>
              </a:ln>
            </p:spPr>
            <p:txBody>
              <a:bodyPr/>
              <a:lstStyle/>
              <a:p>
                <a:endParaRPr lang="en-US"/>
              </a:p>
            </p:txBody>
          </p:sp>
          <p:sp>
            <p:nvSpPr>
              <p:cNvPr id="19818" name="Freeform 75"/>
              <p:cNvSpPr>
                <a:spLocks/>
              </p:cNvSpPr>
              <p:nvPr/>
            </p:nvSpPr>
            <p:spPr bwMode="auto">
              <a:xfrm>
                <a:off x="2511" y="2011"/>
                <a:ext cx="1824" cy="515"/>
              </a:xfrm>
              <a:custGeom>
                <a:avLst/>
                <a:gdLst>
                  <a:gd name="T0" fmla="*/ 0 w 305"/>
                  <a:gd name="T1" fmla="*/ 507892 h 86"/>
                  <a:gd name="T2" fmla="*/ 1323925 w 305"/>
                  <a:gd name="T3" fmla="*/ 0 h 86"/>
                  <a:gd name="T4" fmla="*/ 2333015 w 305"/>
                  <a:gd name="T5" fmla="*/ 662272 h 86"/>
                  <a:gd name="T6" fmla="*/ 0 60000 65536"/>
                  <a:gd name="T7" fmla="*/ 0 60000 65536"/>
                  <a:gd name="T8" fmla="*/ 0 60000 65536"/>
                  <a:gd name="T9" fmla="*/ 0 w 305"/>
                  <a:gd name="T10" fmla="*/ 0 h 86"/>
                  <a:gd name="T11" fmla="*/ 305 w 305"/>
                  <a:gd name="T12" fmla="*/ 86 h 86"/>
                </a:gdLst>
                <a:ahLst/>
                <a:cxnLst>
                  <a:cxn ang="T6">
                    <a:pos x="T0" y="T1"/>
                  </a:cxn>
                  <a:cxn ang="T7">
                    <a:pos x="T2" y="T3"/>
                  </a:cxn>
                  <a:cxn ang="T8">
                    <a:pos x="T4" y="T5"/>
                  </a:cxn>
                </a:cxnLst>
                <a:rect l="T9" t="T10" r="T11" b="T12"/>
                <a:pathLst>
                  <a:path w="305" h="86">
                    <a:moveTo>
                      <a:pt x="0" y="66"/>
                    </a:moveTo>
                    <a:lnTo>
                      <a:pt x="173" y="0"/>
                    </a:lnTo>
                    <a:lnTo>
                      <a:pt x="305" y="86"/>
                    </a:lnTo>
                  </a:path>
                </a:pathLst>
              </a:custGeom>
              <a:noFill/>
              <a:ln w="0">
                <a:solidFill>
                  <a:srgbClr val="000000"/>
                </a:solidFill>
                <a:prstDash val="sysDot"/>
                <a:round/>
                <a:headEnd/>
                <a:tailEnd/>
              </a:ln>
            </p:spPr>
            <p:txBody>
              <a:bodyPr/>
              <a:lstStyle/>
              <a:p>
                <a:endParaRPr lang="en-US"/>
              </a:p>
            </p:txBody>
          </p:sp>
          <p:sp>
            <p:nvSpPr>
              <p:cNvPr id="19819" name="Line 76"/>
              <p:cNvSpPr>
                <a:spLocks noChangeShapeType="1"/>
              </p:cNvSpPr>
              <p:nvPr/>
            </p:nvSpPr>
            <p:spPr bwMode="auto">
              <a:xfrm flipV="1">
                <a:off x="3301" y="3438"/>
                <a:ext cx="1034" cy="401"/>
              </a:xfrm>
              <a:prstGeom prst="line">
                <a:avLst/>
              </a:prstGeom>
              <a:noFill/>
              <a:ln w="0">
                <a:solidFill>
                  <a:srgbClr val="000000"/>
                </a:solidFill>
                <a:round/>
                <a:headEnd/>
                <a:tailEnd/>
              </a:ln>
            </p:spPr>
            <p:txBody>
              <a:bodyPr/>
              <a:lstStyle/>
              <a:p>
                <a:endParaRPr lang="en-US"/>
              </a:p>
            </p:txBody>
          </p:sp>
          <p:sp>
            <p:nvSpPr>
              <p:cNvPr id="19820" name="Freeform 77"/>
              <p:cNvSpPr>
                <a:spLocks/>
              </p:cNvSpPr>
              <p:nvPr/>
            </p:nvSpPr>
            <p:spPr bwMode="auto">
              <a:xfrm>
                <a:off x="2511" y="2185"/>
                <a:ext cx="790" cy="1654"/>
              </a:xfrm>
              <a:custGeom>
                <a:avLst/>
                <a:gdLst>
                  <a:gd name="T0" fmla="*/ 1013516 w 132"/>
                  <a:gd name="T1" fmla="*/ 2133240 h 276"/>
                  <a:gd name="T2" fmla="*/ 0 w 132"/>
                  <a:gd name="T3" fmla="*/ 1461339 h 276"/>
                  <a:gd name="T4" fmla="*/ 0 w 132"/>
                  <a:gd name="T5" fmla="*/ 0 h 276"/>
                  <a:gd name="T6" fmla="*/ 0 60000 65536"/>
                  <a:gd name="T7" fmla="*/ 0 60000 65536"/>
                  <a:gd name="T8" fmla="*/ 0 60000 65536"/>
                  <a:gd name="T9" fmla="*/ 0 w 132"/>
                  <a:gd name="T10" fmla="*/ 0 h 276"/>
                  <a:gd name="T11" fmla="*/ 132 w 132"/>
                  <a:gd name="T12" fmla="*/ 276 h 276"/>
                </a:gdLst>
                <a:ahLst/>
                <a:cxnLst>
                  <a:cxn ang="T6">
                    <a:pos x="T0" y="T1"/>
                  </a:cxn>
                  <a:cxn ang="T7">
                    <a:pos x="T2" y="T3"/>
                  </a:cxn>
                  <a:cxn ang="T8">
                    <a:pos x="T4" y="T5"/>
                  </a:cxn>
                </a:cxnLst>
                <a:rect l="T9" t="T10" r="T11" b="T12"/>
                <a:pathLst>
                  <a:path w="132" h="276">
                    <a:moveTo>
                      <a:pt x="132" y="276"/>
                    </a:moveTo>
                    <a:lnTo>
                      <a:pt x="0" y="189"/>
                    </a:lnTo>
                    <a:lnTo>
                      <a:pt x="0" y="0"/>
                    </a:lnTo>
                  </a:path>
                </a:pathLst>
              </a:custGeom>
              <a:noFill/>
              <a:ln w="0">
                <a:solidFill>
                  <a:srgbClr val="000000"/>
                </a:solidFill>
                <a:round/>
                <a:headEnd/>
                <a:tailEnd/>
              </a:ln>
            </p:spPr>
            <p:txBody>
              <a:bodyPr/>
              <a:lstStyle/>
              <a:p>
                <a:endParaRPr lang="en-US"/>
              </a:p>
            </p:txBody>
          </p:sp>
          <p:sp>
            <p:nvSpPr>
              <p:cNvPr id="19821" name="Line 78"/>
              <p:cNvSpPr>
                <a:spLocks noChangeShapeType="1"/>
              </p:cNvSpPr>
              <p:nvPr/>
            </p:nvSpPr>
            <p:spPr bwMode="auto">
              <a:xfrm>
                <a:off x="3319" y="3827"/>
                <a:ext cx="24" cy="18"/>
              </a:xfrm>
              <a:prstGeom prst="line">
                <a:avLst/>
              </a:prstGeom>
              <a:noFill/>
              <a:ln w="0">
                <a:solidFill>
                  <a:srgbClr val="000000"/>
                </a:solidFill>
                <a:round/>
                <a:headEnd/>
                <a:tailEnd/>
              </a:ln>
            </p:spPr>
            <p:txBody>
              <a:bodyPr/>
              <a:lstStyle/>
              <a:p>
                <a:endParaRPr lang="en-US"/>
              </a:p>
            </p:txBody>
          </p:sp>
          <p:sp>
            <p:nvSpPr>
              <p:cNvPr id="19822" name="Rectangle 79"/>
              <p:cNvSpPr>
                <a:spLocks noChangeArrowheads="1"/>
              </p:cNvSpPr>
              <p:nvPr/>
            </p:nvSpPr>
            <p:spPr bwMode="auto">
              <a:xfrm>
                <a:off x="3384" y="3857"/>
                <a:ext cx="44"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19823" name="Line 80"/>
              <p:cNvSpPr>
                <a:spLocks noChangeShapeType="1"/>
              </p:cNvSpPr>
              <p:nvPr/>
            </p:nvSpPr>
            <p:spPr bwMode="auto">
              <a:xfrm>
                <a:off x="3564" y="3737"/>
                <a:ext cx="24" cy="12"/>
              </a:xfrm>
              <a:prstGeom prst="line">
                <a:avLst/>
              </a:prstGeom>
              <a:noFill/>
              <a:ln w="0">
                <a:solidFill>
                  <a:srgbClr val="000000"/>
                </a:solidFill>
                <a:round/>
                <a:headEnd/>
                <a:tailEnd/>
              </a:ln>
            </p:spPr>
            <p:txBody>
              <a:bodyPr/>
              <a:lstStyle/>
              <a:p>
                <a:endParaRPr lang="en-US"/>
              </a:p>
            </p:txBody>
          </p:sp>
          <p:sp>
            <p:nvSpPr>
              <p:cNvPr id="19824" name="Rectangle 81"/>
              <p:cNvSpPr>
                <a:spLocks noChangeArrowheads="1"/>
              </p:cNvSpPr>
              <p:nvPr/>
            </p:nvSpPr>
            <p:spPr bwMode="auto">
              <a:xfrm>
                <a:off x="3622" y="3761"/>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10</a:t>
                </a:r>
                <a:endParaRPr lang="en-US" sz="2400">
                  <a:cs typeface="Arial" charset="0"/>
                </a:endParaRPr>
              </a:p>
            </p:txBody>
          </p:sp>
          <p:sp>
            <p:nvSpPr>
              <p:cNvPr id="19825" name="Line 82"/>
              <p:cNvSpPr>
                <a:spLocks noChangeShapeType="1"/>
              </p:cNvSpPr>
              <p:nvPr/>
            </p:nvSpPr>
            <p:spPr bwMode="auto">
              <a:xfrm>
                <a:off x="3809" y="3641"/>
                <a:ext cx="24" cy="18"/>
              </a:xfrm>
              <a:prstGeom prst="line">
                <a:avLst/>
              </a:prstGeom>
              <a:noFill/>
              <a:ln w="0">
                <a:solidFill>
                  <a:srgbClr val="000000"/>
                </a:solidFill>
                <a:round/>
                <a:headEnd/>
                <a:tailEnd/>
              </a:ln>
            </p:spPr>
            <p:txBody>
              <a:bodyPr/>
              <a:lstStyle/>
              <a:p>
                <a:endParaRPr lang="en-US"/>
              </a:p>
            </p:txBody>
          </p:sp>
          <p:sp>
            <p:nvSpPr>
              <p:cNvPr id="19826" name="Rectangle 83"/>
              <p:cNvSpPr>
                <a:spLocks noChangeArrowheads="1"/>
              </p:cNvSpPr>
              <p:nvPr/>
            </p:nvSpPr>
            <p:spPr bwMode="auto">
              <a:xfrm>
                <a:off x="3867" y="3671"/>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19827" name="Line 84"/>
              <p:cNvSpPr>
                <a:spLocks noChangeShapeType="1"/>
              </p:cNvSpPr>
              <p:nvPr/>
            </p:nvSpPr>
            <p:spPr bwMode="auto">
              <a:xfrm>
                <a:off x="4054" y="3545"/>
                <a:ext cx="24" cy="18"/>
              </a:xfrm>
              <a:prstGeom prst="line">
                <a:avLst/>
              </a:prstGeom>
              <a:noFill/>
              <a:ln w="0">
                <a:solidFill>
                  <a:srgbClr val="000000"/>
                </a:solidFill>
                <a:round/>
                <a:headEnd/>
                <a:tailEnd/>
              </a:ln>
            </p:spPr>
            <p:txBody>
              <a:bodyPr/>
              <a:lstStyle/>
              <a:p>
                <a:endParaRPr lang="en-US"/>
              </a:p>
            </p:txBody>
          </p:sp>
          <p:sp>
            <p:nvSpPr>
              <p:cNvPr id="19828" name="Rectangle 85"/>
              <p:cNvSpPr>
                <a:spLocks noChangeArrowheads="1"/>
              </p:cNvSpPr>
              <p:nvPr/>
            </p:nvSpPr>
            <p:spPr bwMode="auto">
              <a:xfrm>
                <a:off x="4112" y="3575"/>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30</a:t>
                </a:r>
                <a:endParaRPr lang="en-US" sz="2400">
                  <a:cs typeface="Arial" charset="0"/>
                </a:endParaRPr>
              </a:p>
            </p:txBody>
          </p:sp>
          <p:sp>
            <p:nvSpPr>
              <p:cNvPr id="19829" name="Line 86"/>
              <p:cNvSpPr>
                <a:spLocks noChangeShapeType="1"/>
              </p:cNvSpPr>
              <p:nvPr/>
            </p:nvSpPr>
            <p:spPr bwMode="auto">
              <a:xfrm>
                <a:off x="4293" y="3456"/>
                <a:ext cx="24" cy="12"/>
              </a:xfrm>
              <a:prstGeom prst="line">
                <a:avLst/>
              </a:prstGeom>
              <a:noFill/>
              <a:ln w="0">
                <a:solidFill>
                  <a:srgbClr val="000000"/>
                </a:solidFill>
                <a:round/>
                <a:headEnd/>
                <a:tailEnd/>
              </a:ln>
            </p:spPr>
            <p:txBody>
              <a:bodyPr/>
              <a:lstStyle/>
              <a:p>
                <a:endParaRPr lang="en-US"/>
              </a:p>
            </p:txBody>
          </p:sp>
          <p:sp>
            <p:nvSpPr>
              <p:cNvPr id="19830" name="Rectangle 87"/>
              <p:cNvSpPr>
                <a:spLocks noChangeArrowheads="1"/>
              </p:cNvSpPr>
              <p:nvPr/>
            </p:nvSpPr>
            <p:spPr bwMode="auto">
              <a:xfrm>
                <a:off x="4357" y="3480"/>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40</a:t>
                </a:r>
                <a:endParaRPr lang="en-US" sz="2400">
                  <a:cs typeface="Arial" charset="0"/>
                </a:endParaRPr>
              </a:p>
            </p:txBody>
          </p:sp>
          <p:sp>
            <p:nvSpPr>
              <p:cNvPr id="19831" name="Line 88"/>
              <p:cNvSpPr>
                <a:spLocks noChangeShapeType="1"/>
              </p:cNvSpPr>
              <p:nvPr/>
            </p:nvSpPr>
            <p:spPr bwMode="auto">
              <a:xfrm flipH="1">
                <a:off x="3253" y="3821"/>
                <a:ext cx="24" cy="12"/>
              </a:xfrm>
              <a:prstGeom prst="line">
                <a:avLst/>
              </a:prstGeom>
              <a:noFill/>
              <a:ln w="0">
                <a:solidFill>
                  <a:srgbClr val="000000"/>
                </a:solidFill>
                <a:round/>
                <a:headEnd/>
                <a:tailEnd/>
              </a:ln>
            </p:spPr>
            <p:txBody>
              <a:bodyPr/>
              <a:lstStyle/>
              <a:p>
                <a:endParaRPr lang="en-US"/>
              </a:p>
            </p:txBody>
          </p:sp>
          <p:sp>
            <p:nvSpPr>
              <p:cNvPr id="19832" name="Rectangle 89"/>
              <p:cNvSpPr>
                <a:spLocks noChangeArrowheads="1"/>
              </p:cNvSpPr>
              <p:nvPr/>
            </p:nvSpPr>
            <p:spPr bwMode="auto">
              <a:xfrm>
                <a:off x="3204" y="3839"/>
                <a:ext cx="44"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19833" name="Line 90"/>
              <p:cNvSpPr>
                <a:spLocks noChangeShapeType="1"/>
              </p:cNvSpPr>
              <p:nvPr/>
            </p:nvSpPr>
            <p:spPr bwMode="auto">
              <a:xfrm flipH="1">
                <a:off x="3020" y="3665"/>
                <a:ext cx="24" cy="12"/>
              </a:xfrm>
              <a:prstGeom prst="line">
                <a:avLst/>
              </a:prstGeom>
              <a:noFill/>
              <a:ln w="0">
                <a:solidFill>
                  <a:srgbClr val="000000"/>
                </a:solidFill>
                <a:round/>
                <a:headEnd/>
                <a:tailEnd/>
              </a:ln>
            </p:spPr>
            <p:txBody>
              <a:bodyPr/>
              <a:lstStyle/>
              <a:p>
                <a:endParaRPr lang="en-US"/>
              </a:p>
            </p:txBody>
          </p:sp>
          <p:sp>
            <p:nvSpPr>
              <p:cNvPr id="19834" name="Rectangle 91"/>
              <p:cNvSpPr>
                <a:spLocks noChangeArrowheads="1"/>
              </p:cNvSpPr>
              <p:nvPr/>
            </p:nvSpPr>
            <p:spPr bwMode="auto">
              <a:xfrm>
                <a:off x="2928" y="3689"/>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10</a:t>
                </a:r>
                <a:endParaRPr lang="en-US" sz="2400">
                  <a:cs typeface="Arial" charset="0"/>
                </a:endParaRPr>
              </a:p>
            </p:txBody>
          </p:sp>
          <p:sp>
            <p:nvSpPr>
              <p:cNvPr id="19835" name="Line 92"/>
              <p:cNvSpPr>
                <a:spLocks noChangeShapeType="1"/>
              </p:cNvSpPr>
              <p:nvPr/>
            </p:nvSpPr>
            <p:spPr bwMode="auto">
              <a:xfrm flipH="1">
                <a:off x="2786" y="3515"/>
                <a:ext cx="24" cy="12"/>
              </a:xfrm>
              <a:prstGeom prst="line">
                <a:avLst/>
              </a:prstGeom>
              <a:noFill/>
              <a:ln w="0">
                <a:solidFill>
                  <a:srgbClr val="000000"/>
                </a:solidFill>
                <a:round/>
                <a:headEnd/>
                <a:tailEnd/>
              </a:ln>
            </p:spPr>
            <p:txBody>
              <a:bodyPr/>
              <a:lstStyle/>
              <a:p>
                <a:endParaRPr lang="en-US"/>
              </a:p>
            </p:txBody>
          </p:sp>
          <p:sp>
            <p:nvSpPr>
              <p:cNvPr id="19836" name="Rectangle 93"/>
              <p:cNvSpPr>
                <a:spLocks noChangeArrowheads="1"/>
              </p:cNvSpPr>
              <p:nvPr/>
            </p:nvSpPr>
            <p:spPr bwMode="auto">
              <a:xfrm>
                <a:off x="2695" y="3533"/>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19837" name="Line 94"/>
              <p:cNvSpPr>
                <a:spLocks noChangeShapeType="1"/>
              </p:cNvSpPr>
              <p:nvPr/>
            </p:nvSpPr>
            <p:spPr bwMode="auto">
              <a:xfrm flipH="1">
                <a:off x="2553" y="3366"/>
                <a:ext cx="24" cy="6"/>
              </a:xfrm>
              <a:prstGeom prst="line">
                <a:avLst/>
              </a:prstGeom>
              <a:noFill/>
              <a:ln w="0">
                <a:solidFill>
                  <a:srgbClr val="000000"/>
                </a:solidFill>
                <a:round/>
                <a:headEnd/>
                <a:tailEnd/>
              </a:ln>
            </p:spPr>
            <p:txBody>
              <a:bodyPr/>
              <a:lstStyle/>
              <a:p>
                <a:endParaRPr lang="en-US"/>
              </a:p>
            </p:txBody>
          </p:sp>
          <p:sp>
            <p:nvSpPr>
              <p:cNvPr id="19838" name="Rectangle 95"/>
              <p:cNvSpPr>
                <a:spLocks noChangeArrowheads="1"/>
              </p:cNvSpPr>
              <p:nvPr/>
            </p:nvSpPr>
            <p:spPr bwMode="auto">
              <a:xfrm>
                <a:off x="2462" y="3384"/>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30</a:t>
                </a:r>
                <a:endParaRPr lang="en-US" sz="2400">
                  <a:cs typeface="Arial" charset="0"/>
                </a:endParaRPr>
              </a:p>
            </p:txBody>
          </p:sp>
          <p:sp>
            <p:nvSpPr>
              <p:cNvPr id="19839" name="Line 96"/>
              <p:cNvSpPr>
                <a:spLocks noChangeShapeType="1"/>
              </p:cNvSpPr>
              <p:nvPr/>
            </p:nvSpPr>
            <p:spPr bwMode="auto">
              <a:xfrm flipH="1" flipV="1">
                <a:off x="2487" y="3192"/>
                <a:ext cx="24" cy="18"/>
              </a:xfrm>
              <a:prstGeom prst="line">
                <a:avLst/>
              </a:prstGeom>
              <a:noFill/>
              <a:ln w="0">
                <a:solidFill>
                  <a:srgbClr val="000000"/>
                </a:solidFill>
                <a:round/>
                <a:headEnd/>
                <a:tailEnd/>
              </a:ln>
            </p:spPr>
            <p:txBody>
              <a:bodyPr/>
              <a:lstStyle/>
              <a:p>
                <a:endParaRPr lang="en-US"/>
              </a:p>
            </p:txBody>
          </p:sp>
          <p:sp>
            <p:nvSpPr>
              <p:cNvPr id="19840" name="Rectangle 97"/>
              <p:cNvSpPr>
                <a:spLocks noChangeArrowheads="1"/>
              </p:cNvSpPr>
              <p:nvPr/>
            </p:nvSpPr>
            <p:spPr bwMode="auto">
              <a:xfrm>
                <a:off x="2396" y="3132"/>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19841" name="Line 98"/>
              <p:cNvSpPr>
                <a:spLocks noChangeShapeType="1"/>
              </p:cNvSpPr>
              <p:nvPr/>
            </p:nvSpPr>
            <p:spPr bwMode="auto">
              <a:xfrm flipH="1" flipV="1">
                <a:off x="2487" y="2922"/>
                <a:ext cx="24" cy="18"/>
              </a:xfrm>
              <a:prstGeom prst="line">
                <a:avLst/>
              </a:prstGeom>
              <a:noFill/>
              <a:ln w="0">
                <a:solidFill>
                  <a:srgbClr val="000000"/>
                </a:solidFill>
                <a:round/>
                <a:headEnd/>
                <a:tailEnd/>
              </a:ln>
            </p:spPr>
            <p:txBody>
              <a:bodyPr/>
              <a:lstStyle/>
              <a:p>
                <a:endParaRPr lang="en-US"/>
              </a:p>
            </p:txBody>
          </p:sp>
          <p:sp>
            <p:nvSpPr>
              <p:cNvPr id="19842" name="Rectangle 99"/>
              <p:cNvSpPr>
                <a:spLocks noChangeArrowheads="1"/>
              </p:cNvSpPr>
              <p:nvPr/>
            </p:nvSpPr>
            <p:spPr bwMode="auto">
              <a:xfrm>
                <a:off x="2396" y="2862"/>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22</a:t>
                </a:r>
                <a:endParaRPr lang="en-US" sz="2400">
                  <a:cs typeface="Arial" charset="0"/>
                </a:endParaRPr>
              </a:p>
            </p:txBody>
          </p:sp>
          <p:sp>
            <p:nvSpPr>
              <p:cNvPr id="19843" name="Line 100"/>
              <p:cNvSpPr>
                <a:spLocks noChangeShapeType="1"/>
              </p:cNvSpPr>
              <p:nvPr/>
            </p:nvSpPr>
            <p:spPr bwMode="auto">
              <a:xfrm flipH="1" flipV="1">
                <a:off x="2487" y="2658"/>
                <a:ext cx="24" cy="18"/>
              </a:xfrm>
              <a:prstGeom prst="line">
                <a:avLst/>
              </a:prstGeom>
              <a:noFill/>
              <a:ln w="0">
                <a:solidFill>
                  <a:srgbClr val="000000"/>
                </a:solidFill>
                <a:round/>
                <a:headEnd/>
                <a:tailEnd/>
              </a:ln>
            </p:spPr>
            <p:txBody>
              <a:bodyPr/>
              <a:lstStyle/>
              <a:p>
                <a:endParaRPr lang="en-US"/>
              </a:p>
            </p:txBody>
          </p:sp>
          <p:sp>
            <p:nvSpPr>
              <p:cNvPr id="19844" name="Rectangle 101"/>
              <p:cNvSpPr>
                <a:spLocks noChangeArrowheads="1"/>
              </p:cNvSpPr>
              <p:nvPr/>
            </p:nvSpPr>
            <p:spPr bwMode="auto">
              <a:xfrm>
                <a:off x="2396" y="2598"/>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24</a:t>
                </a:r>
                <a:endParaRPr lang="en-US" sz="2400">
                  <a:cs typeface="Arial" charset="0"/>
                </a:endParaRPr>
              </a:p>
            </p:txBody>
          </p:sp>
          <p:sp>
            <p:nvSpPr>
              <p:cNvPr id="19845" name="Line 102"/>
              <p:cNvSpPr>
                <a:spLocks noChangeShapeType="1"/>
              </p:cNvSpPr>
              <p:nvPr/>
            </p:nvSpPr>
            <p:spPr bwMode="auto">
              <a:xfrm flipH="1" flipV="1">
                <a:off x="2487" y="2394"/>
                <a:ext cx="24" cy="12"/>
              </a:xfrm>
              <a:prstGeom prst="line">
                <a:avLst/>
              </a:prstGeom>
              <a:noFill/>
              <a:ln w="0">
                <a:solidFill>
                  <a:srgbClr val="000000"/>
                </a:solidFill>
                <a:round/>
                <a:headEnd/>
                <a:tailEnd/>
              </a:ln>
            </p:spPr>
            <p:txBody>
              <a:bodyPr/>
              <a:lstStyle/>
              <a:p>
                <a:endParaRPr lang="en-US"/>
              </a:p>
            </p:txBody>
          </p:sp>
          <p:sp>
            <p:nvSpPr>
              <p:cNvPr id="19846" name="Rectangle 103"/>
              <p:cNvSpPr>
                <a:spLocks noChangeArrowheads="1"/>
              </p:cNvSpPr>
              <p:nvPr/>
            </p:nvSpPr>
            <p:spPr bwMode="auto">
              <a:xfrm>
                <a:off x="2396" y="2328"/>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26</a:t>
                </a:r>
                <a:endParaRPr lang="en-US" sz="2400">
                  <a:cs typeface="Arial" charset="0"/>
                </a:endParaRPr>
              </a:p>
            </p:txBody>
          </p:sp>
          <p:sp>
            <p:nvSpPr>
              <p:cNvPr id="19847" name="Freeform 104"/>
              <p:cNvSpPr>
                <a:spLocks/>
              </p:cNvSpPr>
              <p:nvPr/>
            </p:nvSpPr>
            <p:spPr bwMode="auto">
              <a:xfrm>
                <a:off x="4156" y="3246"/>
                <a:ext cx="108" cy="162"/>
              </a:xfrm>
              <a:custGeom>
                <a:avLst/>
                <a:gdLst>
                  <a:gd name="T0" fmla="*/ 0 w 108"/>
                  <a:gd name="T1" fmla="*/ 162 h 162"/>
                  <a:gd name="T2" fmla="*/ 108 w 108"/>
                  <a:gd name="T3" fmla="*/ 144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00009F"/>
              </a:solidFill>
              <a:ln w="9525">
                <a:noFill/>
                <a:round/>
                <a:headEnd/>
                <a:tailEnd/>
              </a:ln>
            </p:spPr>
            <p:txBody>
              <a:bodyPr/>
              <a:lstStyle/>
              <a:p>
                <a:endParaRPr lang="en-US"/>
              </a:p>
            </p:txBody>
          </p:sp>
          <p:sp>
            <p:nvSpPr>
              <p:cNvPr id="19848" name="Freeform 105"/>
              <p:cNvSpPr>
                <a:spLocks/>
              </p:cNvSpPr>
              <p:nvPr/>
            </p:nvSpPr>
            <p:spPr bwMode="auto">
              <a:xfrm>
                <a:off x="4156" y="3246"/>
                <a:ext cx="108" cy="162"/>
              </a:xfrm>
              <a:custGeom>
                <a:avLst/>
                <a:gdLst>
                  <a:gd name="T0" fmla="*/ 0 w 18"/>
                  <a:gd name="T1" fmla="*/ 209952 h 27"/>
                  <a:gd name="T2" fmla="*/ 139968 w 18"/>
                  <a:gd name="T3" fmla="*/ 186624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849" name="Oval 106"/>
              <p:cNvSpPr>
                <a:spLocks noChangeArrowheads="1"/>
              </p:cNvSpPr>
              <p:nvPr/>
            </p:nvSpPr>
            <p:spPr bwMode="auto">
              <a:xfrm>
                <a:off x="4186" y="3078"/>
                <a:ext cx="54" cy="54"/>
              </a:xfrm>
              <a:prstGeom prst="ellipse">
                <a:avLst/>
              </a:prstGeom>
              <a:solidFill>
                <a:srgbClr val="FF0000"/>
              </a:solidFill>
              <a:ln w="9525">
                <a:noFill/>
                <a:round/>
                <a:headEnd/>
                <a:tailEnd/>
              </a:ln>
            </p:spPr>
            <p:txBody>
              <a:bodyPr/>
              <a:lstStyle/>
              <a:p>
                <a:endParaRPr lang="en-US"/>
              </a:p>
            </p:txBody>
          </p:sp>
          <p:sp>
            <p:nvSpPr>
              <p:cNvPr id="19850" name="Oval 107"/>
              <p:cNvSpPr>
                <a:spLocks noChangeArrowheads="1"/>
              </p:cNvSpPr>
              <p:nvPr/>
            </p:nvSpPr>
            <p:spPr bwMode="auto">
              <a:xfrm>
                <a:off x="4186" y="3078"/>
                <a:ext cx="54" cy="54"/>
              </a:xfrm>
              <a:prstGeom prst="ellipse">
                <a:avLst/>
              </a:prstGeom>
              <a:noFill/>
              <a:ln w="0">
                <a:solidFill>
                  <a:srgbClr val="FF0000"/>
                </a:solidFill>
                <a:round/>
                <a:headEnd/>
                <a:tailEnd/>
              </a:ln>
            </p:spPr>
            <p:txBody>
              <a:bodyPr/>
              <a:lstStyle/>
              <a:p>
                <a:endParaRPr lang="en-US"/>
              </a:p>
            </p:txBody>
          </p:sp>
          <p:sp>
            <p:nvSpPr>
              <p:cNvPr id="19851" name="Freeform 108"/>
              <p:cNvSpPr>
                <a:spLocks/>
              </p:cNvSpPr>
              <p:nvPr/>
            </p:nvSpPr>
            <p:spPr bwMode="auto">
              <a:xfrm>
                <a:off x="4078" y="3246"/>
                <a:ext cx="108" cy="162"/>
              </a:xfrm>
              <a:custGeom>
                <a:avLst/>
                <a:gdLst>
                  <a:gd name="T0" fmla="*/ 78 w 108"/>
                  <a:gd name="T1" fmla="*/ 162 h 162"/>
                  <a:gd name="T2" fmla="*/ 0 w 108"/>
                  <a:gd name="T3" fmla="*/ 24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00009F"/>
              </a:solidFill>
              <a:ln w="9525">
                <a:noFill/>
                <a:round/>
                <a:headEnd/>
                <a:tailEnd/>
              </a:ln>
            </p:spPr>
            <p:txBody>
              <a:bodyPr/>
              <a:lstStyle/>
              <a:p>
                <a:endParaRPr lang="en-US"/>
              </a:p>
            </p:txBody>
          </p:sp>
          <p:sp>
            <p:nvSpPr>
              <p:cNvPr id="19852" name="Freeform 109"/>
              <p:cNvSpPr>
                <a:spLocks/>
              </p:cNvSpPr>
              <p:nvPr/>
            </p:nvSpPr>
            <p:spPr bwMode="auto">
              <a:xfrm>
                <a:off x="4078" y="3246"/>
                <a:ext cx="108" cy="162"/>
              </a:xfrm>
              <a:custGeom>
                <a:avLst/>
                <a:gdLst>
                  <a:gd name="T0" fmla="*/ 101088 w 18"/>
                  <a:gd name="T1" fmla="*/ 209952 h 27"/>
                  <a:gd name="T2" fmla="*/ 0 w 18"/>
                  <a:gd name="T3" fmla="*/ 31104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853" name="Freeform 110"/>
              <p:cNvSpPr>
                <a:spLocks/>
              </p:cNvSpPr>
              <p:nvPr/>
            </p:nvSpPr>
            <p:spPr bwMode="auto">
              <a:xfrm>
                <a:off x="4078" y="3108"/>
                <a:ext cx="108" cy="162"/>
              </a:xfrm>
              <a:custGeom>
                <a:avLst/>
                <a:gdLst>
                  <a:gd name="T0" fmla="*/ 0 w 108"/>
                  <a:gd name="T1" fmla="*/ 162 h 162"/>
                  <a:gd name="T2" fmla="*/ 108 w 108"/>
                  <a:gd name="T3" fmla="*/ 138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0000FF"/>
              </a:solidFill>
              <a:ln w="9525">
                <a:noFill/>
                <a:round/>
                <a:headEnd/>
                <a:tailEnd/>
              </a:ln>
            </p:spPr>
            <p:txBody>
              <a:bodyPr/>
              <a:lstStyle/>
              <a:p>
                <a:endParaRPr lang="en-US"/>
              </a:p>
            </p:txBody>
          </p:sp>
          <p:sp>
            <p:nvSpPr>
              <p:cNvPr id="19854" name="Freeform 111"/>
              <p:cNvSpPr>
                <a:spLocks/>
              </p:cNvSpPr>
              <p:nvPr/>
            </p:nvSpPr>
            <p:spPr bwMode="auto">
              <a:xfrm>
                <a:off x="4078" y="3108"/>
                <a:ext cx="108" cy="162"/>
              </a:xfrm>
              <a:custGeom>
                <a:avLst/>
                <a:gdLst>
                  <a:gd name="T0" fmla="*/ 0 w 18"/>
                  <a:gd name="T1" fmla="*/ 209952 h 27"/>
                  <a:gd name="T2" fmla="*/ 139968 w 18"/>
                  <a:gd name="T3" fmla="*/ 178848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855" name="Freeform 112"/>
              <p:cNvSpPr>
                <a:spLocks/>
              </p:cNvSpPr>
              <p:nvPr/>
            </p:nvSpPr>
            <p:spPr bwMode="auto">
              <a:xfrm>
                <a:off x="4042" y="3270"/>
                <a:ext cx="114" cy="156"/>
              </a:xfrm>
              <a:custGeom>
                <a:avLst/>
                <a:gdLst>
                  <a:gd name="T0" fmla="*/ 0 w 114"/>
                  <a:gd name="T1" fmla="*/ 156 h 156"/>
                  <a:gd name="T2" fmla="*/ 114 w 114"/>
                  <a:gd name="T3" fmla="*/ 138 h 156"/>
                  <a:gd name="T4" fmla="*/ 36 w 114"/>
                  <a:gd name="T5" fmla="*/ 0 h 156"/>
                  <a:gd name="T6" fmla="*/ 0 w 114"/>
                  <a:gd name="T7" fmla="*/ 156 h 156"/>
                  <a:gd name="T8" fmla="*/ 0 60000 65536"/>
                  <a:gd name="T9" fmla="*/ 0 60000 65536"/>
                  <a:gd name="T10" fmla="*/ 0 60000 65536"/>
                  <a:gd name="T11" fmla="*/ 0 60000 65536"/>
                  <a:gd name="T12" fmla="*/ 0 w 114"/>
                  <a:gd name="T13" fmla="*/ 0 h 156"/>
                  <a:gd name="T14" fmla="*/ 114 w 114"/>
                  <a:gd name="T15" fmla="*/ 156 h 156"/>
                </a:gdLst>
                <a:ahLst/>
                <a:cxnLst>
                  <a:cxn ang="T8">
                    <a:pos x="T0" y="T1"/>
                  </a:cxn>
                  <a:cxn ang="T9">
                    <a:pos x="T2" y="T3"/>
                  </a:cxn>
                  <a:cxn ang="T10">
                    <a:pos x="T4" y="T5"/>
                  </a:cxn>
                  <a:cxn ang="T11">
                    <a:pos x="T6" y="T7"/>
                  </a:cxn>
                </a:cxnLst>
                <a:rect l="T12" t="T13" r="T14" b="T15"/>
                <a:pathLst>
                  <a:path w="114" h="156">
                    <a:moveTo>
                      <a:pt x="0" y="156"/>
                    </a:moveTo>
                    <a:lnTo>
                      <a:pt x="114" y="138"/>
                    </a:lnTo>
                    <a:lnTo>
                      <a:pt x="36" y="0"/>
                    </a:lnTo>
                    <a:lnTo>
                      <a:pt x="0" y="156"/>
                    </a:lnTo>
                    <a:close/>
                  </a:path>
                </a:pathLst>
              </a:custGeom>
              <a:solidFill>
                <a:srgbClr val="0000AF"/>
              </a:solidFill>
              <a:ln w="9525">
                <a:noFill/>
                <a:round/>
                <a:headEnd/>
                <a:tailEnd/>
              </a:ln>
            </p:spPr>
            <p:txBody>
              <a:bodyPr/>
              <a:lstStyle/>
              <a:p>
                <a:endParaRPr lang="en-US"/>
              </a:p>
            </p:txBody>
          </p:sp>
          <p:sp>
            <p:nvSpPr>
              <p:cNvPr id="19856" name="Freeform 113"/>
              <p:cNvSpPr>
                <a:spLocks/>
              </p:cNvSpPr>
              <p:nvPr/>
            </p:nvSpPr>
            <p:spPr bwMode="auto">
              <a:xfrm>
                <a:off x="4042" y="3270"/>
                <a:ext cx="114" cy="156"/>
              </a:xfrm>
              <a:custGeom>
                <a:avLst/>
                <a:gdLst>
                  <a:gd name="T0" fmla="*/ 0 w 19"/>
                  <a:gd name="T1" fmla="*/ 202176 h 26"/>
                  <a:gd name="T2" fmla="*/ 147744 w 19"/>
                  <a:gd name="T3" fmla="*/ 178848 h 26"/>
                  <a:gd name="T4" fmla="*/ 46656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0" y="26"/>
                    </a:moveTo>
                    <a:lnTo>
                      <a:pt x="19" y="23"/>
                    </a:lnTo>
                    <a:lnTo>
                      <a:pt x="6" y="0"/>
                    </a:lnTo>
                  </a:path>
                </a:pathLst>
              </a:custGeom>
              <a:noFill/>
              <a:ln w="0">
                <a:solidFill>
                  <a:srgbClr val="000000"/>
                </a:solidFill>
                <a:round/>
                <a:headEnd/>
                <a:tailEnd/>
              </a:ln>
            </p:spPr>
            <p:txBody>
              <a:bodyPr/>
              <a:lstStyle/>
              <a:p>
                <a:endParaRPr lang="en-US"/>
              </a:p>
            </p:txBody>
          </p:sp>
          <p:sp>
            <p:nvSpPr>
              <p:cNvPr id="19857" name="Oval 114"/>
              <p:cNvSpPr>
                <a:spLocks noChangeArrowheads="1"/>
              </p:cNvSpPr>
              <p:nvPr/>
            </p:nvSpPr>
            <p:spPr bwMode="auto">
              <a:xfrm>
                <a:off x="4096" y="2958"/>
                <a:ext cx="54" cy="54"/>
              </a:xfrm>
              <a:prstGeom prst="ellipse">
                <a:avLst/>
              </a:prstGeom>
              <a:solidFill>
                <a:srgbClr val="FF0000"/>
              </a:solidFill>
              <a:ln w="9525">
                <a:noFill/>
                <a:round/>
                <a:headEnd/>
                <a:tailEnd/>
              </a:ln>
            </p:spPr>
            <p:txBody>
              <a:bodyPr/>
              <a:lstStyle/>
              <a:p>
                <a:endParaRPr lang="en-US"/>
              </a:p>
            </p:txBody>
          </p:sp>
          <p:sp>
            <p:nvSpPr>
              <p:cNvPr id="19858" name="Oval 115"/>
              <p:cNvSpPr>
                <a:spLocks noChangeArrowheads="1"/>
              </p:cNvSpPr>
              <p:nvPr/>
            </p:nvSpPr>
            <p:spPr bwMode="auto">
              <a:xfrm>
                <a:off x="4096" y="2958"/>
                <a:ext cx="54" cy="54"/>
              </a:xfrm>
              <a:prstGeom prst="ellipse">
                <a:avLst/>
              </a:prstGeom>
              <a:noFill/>
              <a:ln w="0">
                <a:solidFill>
                  <a:srgbClr val="FF0000"/>
                </a:solidFill>
                <a:round/>
                <a:headEnd/>
                <a:tailEnd/>
              </a:ln>
            </p:spPr>
            <p:txBody>
              <a:bodyPr/>
              <a:lstStyle/>
              <a:p>
                <a:endParaRPr lang="en-US"/>
              </a:p>
            </p:txBody>
          </p:sp>
          <p:sp>
            <p:nvSpPr>
              <p:cNvPr id="19859" name="Freeform 116"/>
              <p:cNvSpPr>
                <a:spLocks/>
              </p:cNvSpPr>
              <p:nvPr/>
            </p:nvSpPr>
            <p:spPr bwMode="auto">
              <a:xfrm>
                <a:off x="3994" y="2970"/>
                <a:ext cx="114" cy="156"/>
              </a:xfrm>
              <a:custGeom>
                <a:avLst/>
                <a:gdLst>
                  <a:gd name="T0" fmla="*/ 0 w 114"/>
                  <a:gd name="T1" fmla="*/ 156 h 156"/>
                  <a:gd name="T2" fmla="*/ 114 w 114"/>
                  <a:gd name="T3" fmla="*/ 138 h 156"/>
                  <a:gd name="T4" fmla="*/ 36 w 114"/>
                  <a:gd name="T5" fmla="*/ 0 h 156"/>
                  <a:gd name="T6" fmla="*/ 0 w 114"/>
                  <a:gd name="T7" fmla="*/ 156 h 156"/>
                  <a:gd name="T8" fmla="*/ 0 60000 65536"/>
                  <a:gd name="T9" fmla="*/ 0 60000 65536"/>
                  <a:gd name="T10" fmla="*/ 0 60000 65536"/>
                  <a:gd name="T11" fmla="*/ 0 60000 65536"/>
                  <a:gd name="T12" fmla="*/ 0 w 114"/>
                  <a:gd name="T13" fmla="*/ 0 h 156"/>
                  <a:gd name="T14" fmla="*/ 114 w 114"/>
                  <a:gd name="T15" fmla="*/ 156 h 156"/>
                </a:gdLst>
                <a:ahLst/>
                <a:cxnLst>
                  <a:cxn ang="T8">
                    <a:pos x="T0" y="T1"/>
                  </a:cxn>
                  <a:cxn ang="T9">
                    <a:pos x="T2" y="T3"/>
                  </a:cxn>
                  <a:cxn ang="T10">
                    <a:pos x="T4" y="T5"/>
                  </a:cxn>
                  <a:cxn ang="T11">
                    <a:pos x="T6" y="T7"/>
                  </a:cxn>
                </a:cxnLst>
                <a:rect l="T12" t="T13" r="T14" b="T15"/>
                <a:pathLst>
                  <a:path w="114" h="156">
                    <a:moveTo>
                      <a:pt x="0" y="156"/>
                    </a:moveTo>
                    <a:lnTo>
                      <a:pt x="114" y="138"/>
                    </a:lnTo>
                    <a:lnTo>
                      <a:pt x="36" y="0"/>
                    </a:lnTo>
                    <a:lnTo>
                      <a:pt x="0" y="156"/>
                    </a:lnTo>
                    <a:close/>
                  </a:path>
                </a:pathLst>
              </a:custGeom>
              <a:solidFill>
                <a:srgbClr val="0050FF"/>
              </a:solidFill>
              <a:ln w="9525">
                <a:noFill/>
                <a:round/>
                <a:headEnd/>
                <a:tailEnd/>
              </a:ln>
            </p:spPr>
            <p:txBody>
              <a:bodyPr/>
              <a:lstStyle/>
              <a:p>
                <a:endParaRPr lang="en-US"/>
              </a:p>
            </p:txBody>
          </p:sp>
          <p:sp>
            <p:nvSpPr>
              <p:cNvPr id="19860" name="Freeform 117"/>
              <p:cNvSpPr>
                <a:spLocks/>
              </p:cNvSpPr>
              <p:nvPr/>
            </p:nvSpPr>
            <p:spPr bwMode="auto">
              <a:xfrm>
                <a:off x="3994" y="2970"/>
                <a:ext cx="114" cy="156"/>
              </a:xfrm>
              <a:custGeom>
                <a:avLst/>
                <a:gdLst>
                  <a:gd name="T0" fmla="*/ 0 w 19"/>
                  <a:gd name="T1" fmla="*/ 202176 h 26"/>
                  <a:gd name="T2" fmla="*/ 147744 w 19"/>
                  <a:gd name="T3" fmla="*/ 178848 h 26"/>
                  <a:gd name="T4" fmla="*/ 46656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0" y="26"/>
                    </a:moveTo>
                    <a:lnTo>
                      <a:pt x="19" y="23"/>
                    </a:lnTo>
                    <a:lnTo>
                      <a:pt x="6" y="0"/>
                    </a:lnTo>
                  </a:path>
                </a:pathLst>
              </a:custGeom>
              <a:noFill/>
              <a:ln w="0">
                <a:solidFill>
                  <a:srgbClr val="000000"/>
                </a:solidFill>
                <a:round/>
                <a:headEnd/>
                <a:tailEnd/>
              </a:ln>
            </p:spPr>
            <p:txBody>
              <a:bodyPr/>
              <a:lstStyle/>
              <a:p>
                <a:endParaRPr lang="en-US"/>
              </a:p>
            </p:txBody>
          </p:sp>
          <p:sp>
            <p:nvSpPr>
              <p:cNvPr id="19861" name="Freeform 118"/>
              <p:cNvSpPr>
                <a:spLocks/>
              </p:cNvSpPr>
              <p:nvPr/>
            </p:nvSpPr>
            <p:spPr bwMode="auto">
              <a:xfrm>
                <a:off x="3917" y="2970"/>
                <a:ext cx="113" cy="156"/>
              </a:xfrm>
              <a:custGeom>
                <a:avLst/>
                <a:gdLst>
                  <a:gd name="T0" fmla="*/ 77 w 113"/>
                  <a:gd name="T1" fmla="*/ 156 h 156"/>
                  <a:gd name="T2" fmla="*/ 0 w 113"/>
                  <a:gd name="T3" fmla="*/ 18 h 156"/>
                  <a:gd name="T4" fmla="*/ 113 w 113"/>
                  <a:gd name="T5" fmla="*/ 0 h 156"/>
                  <a:gd name="T6" fmla="*/ 77 w 113"/>
                  <a:gd name="T7" fmla="*/ 156 h 156"/>
                  <a:gd name="T8" fmla="*/ 0 60000 65536"/>
                  <a:gd name="T9" fmla="*/ 0 60000 65536"/>
                  <a:gd name="T10" fmla="*/ 0 60000 65536"/>
                  <a:gd name="T11" fmla="*/ 0 60000 65536"/>
                  <a:gd name="T12" fmla="*/ 0 w 113"/>
                  <a:gd name="T13" fmla="*/ 0 h 156"/>
                  <a:gd name="T14" fmla="*/ 113 w 113"/>
                  <a:gd name="T15" fmla="*/ 156 h 156"/>
                </a:gdLst>
                <a:ahLst/>
                <a:cxnLst>
                  <a:cxn ang="T8">
                    <a:pos x="T0" y="T1"/>
                  </a:cxn>
                  <a:cxn ang="T9">
                    <a:pos x="T2" y="T3"/>
                  </a:cxn>
                  <a:cxn ang="T10">
                    <a:pos x="T4" y="T5"/>
                  </a:cxn>
                  <a:cxn ang="T11">
                    <a:pos x="T6" y="T7"/>
                  </a:cxn>
                </a:cxnLst>
                <a:rect l="T12" t="T13" r="T14" b="T15"/>
                <a:pathLst>
                  <a:path w="113" h="156">
                    <a:moveTo>
                      <a:pt x="77" y="156"/>
                    </a:moveTo>
                    <a:lnTo>
                      <a:pt x="0" y="18"/>
                    </a:lnTo>
                    <a:lnTo>
                      <a:pt x="113" y="0"/>
                    </a:lnTo>
                    <a:lnTo>
                      <a:pt x="77" y="156"/>
                    </a:lnTo>
                    <a:close/>
                  </a:path>
                </a:pathLst>
              </a:custGeom>
              <a:solidFill>
                <a:srgbClr val="0050FF"/>
              </a:solidFill>
              <a:ln w="9525">
                <a:noFill/>
                <a:round/>
                <a:headEnd/>
                <a:tailEnd/>
              </a:ln>
            </p:spPr>
            <p:txBody>
              <a:bodyPr/>
              <a:lstStyle/>
              <a:p>
                <a:endParaRPr lang="en-US"/>
              </a:p>
            </p:txBody>
          </p:sp>
          <p:sp>
            <p:nvSpPr>
              <p:cNvPr id="19862" name="Freeform 119"/>
              <p:cNvSpPr>
                <a:spLocks/>
              </p:cNvSpPr>
              <p:nvPr/>
            </p:nvSpPr>
            <p:spPr bwMode="auto">
              <a:xfrm>
                <a:off x="3917" y="2970"/>
                <a:ext cx="113" cy="156"/>
              </a:xfrm>
              <a:custGeom>
                <a:avLst/>
                <a:gdLst>
                  <a:gd name="T0" fmla="*/ 96353 w 19"/>
                  <a:gd name="T1" fmla="*/ 202176 h 26"/>
                  <a:gd name="T2" fmla="*/ 0 w 19"/>
                  <a:gd name="T3" fmla="*/ 23328 h 26"/>
                  <a:gd name="T4" fmla="*/ 141381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13" y="26"/>
                    </a:moveTo>
                    <a:lnTo>
                      <a:pt x="0" y="3"/>
                    </a:lnTo>
                    <a:lnTo>
                      <a:pt x="19" y="0"/>
                    </a:lnTo>
                  </a:path>
                </a:pathLst>
              </a:custGeom>
              <a:noFill/>
              <a:ln w="0">
                <a:solidFill>
                  <a:srgbClr val="000000"/>
                </a:solidFill>
                <a:round/>
                <a:headEnd/>
                <a:tailEnd/>
              </a:ln>
            </p:spPr>
            <p:txBody>
              <a:bodyPr/>
              <a:lstStyle/>
              <a:p>
                <a:endParaRPr lang="en-US"/>
              </a:p>
            </p:txBody>
          </p:sp>
          <p:sp>
            <p:nvSpPr>
              <p:cNvPr id="19863" name="Freeform 120"/>
              <p:cNvSpPr>
                <a:spLocks/>
              </p:cNvSpPr>
              <p:nvPr/>
            </p:nvSpPr>
            <p:spPr bwMode="auto">
              <a:xfrm>
                <a:off x="3994" y="3108"/>
                <a:ext cx="114" cy="162"/>
              </a:xfrm>
              <a:custGeom>
                <a:avLst/>
                <a:gdLst>
                  <a:gd name="T0" fmla="*/ 84 w 114"/>
                  <a:gd name="T1" fmla="*/ 162 h 162"/>
                  <a:gd name="T2" fmla="*/ 0 w 114"/>
                  <a:gd name="T3" fmla="*/ 18 h 162"/>
                  <a:gd name="T4" fmla="*/ 114 w 114"/>
                  <a:gd name="T5" fmla="*/ 0 h 162"/>
                  <a:gd name="T6" fmla="*/ 84 w 114"/>
                  <a:gd name="T7" fmla="*/ 162 h 162"/>
                  <a:gd name="T8" fmla="*/ 0 60000 65536"/>
                  <a:gd name="T9" fmla="*/ 0 60000 65536"/>
                  <a:gd name="T10" fmla="*/ 0 60000 65536"/>
                  <a:gd name="T11" fmla="*/ 0 60000 65536"/>
                  <a:gd name="T12" fmla="*/ 0 w 114"/>
                  <a:gd name="T13" fmla="*/ 0 h 162"/>
                  <a:gd name="T14" fmla="*/ 114 w 114"/>
                  <a:gd name="T15" fmla="*/ 162 h 162"/>
                </a:gdLst>
                <a:ahLst/>
                <a:cxnLst>
                  <a:cxn ang="T8">
                    <a:pos x="T0" y="T1"/>
                  </a:cxn>
                  <a:cxn ang="T9">
                    <a:pos x="T2" y="T3"/>
                  </a:cxn>
                  <a:cxn ang="T10">
                    <a:pos x="T4" y="T5"/>
                  </a:cxn>
                  <a:cxn ang="T11">
                    <a:pos x="T6" y="T7"/>
                  </a:cxn>
                </a:cxnLst>
                <a:rect l="T12" t="T13" r="T14" b="T15"/>
                <a:pathLst>
                  <a:path w="114" h="162">
                    <a:moveTo>
                      <a:pt x="84" y="162"/>
                    </a:moveTo>
                    <a:lnTo>
                      <a:pt x="0" y="18"/>
                    </a:lnTo>
                    <a:lnTo>
                      <a:pt x="114" y="0"/>
                    </a:lnTo>
                    <a:lnTo>
                      <a:pt x="84" y="162"/>
                    </a:lnTo>
                    <a:close/>
                  </a:path>
                </a:pathLst>
              </a:custGeom>
              <a:solidFill>
                <a:srgbClr val="0000FF"/>
              </a:solidFill>
              <a:ln w="9525">
                <a:noFill/>
                <a:round/>
                <a:headEnd/>
                <a:tailEnd/>
              </a:ln>
            </p:spPr>
            <p:txBody>
              <a:bodyPr/>
              <a:lstStyle/>
              <a:p>
                <a:endParaRPr lang="en-US"/>
              </a:p>
            </p:txBody>
          </p:sp>
          <p:sp>
            <p:nvSpPr>
              <p:cNvPr id="19864" name="Freeform 121"/>
              <p:cNvSpPr>
                <a:spLocks/>
              </p:cNvSpPr>
              <p:nvPr/>
            </p:nvSpPr>
            <p:spPr bwMode="auto">
              <a:xfrm>
                <a:off x="3994" y="3108"/>
                <a:ext cx="114" cy="162"/>
              </a:xfrm>
              <a:custGeom>
                <a:avLst/>
                <a:gdLst>
                  <a:gd name="T0" fmla="*/ 108864 w 19"/>
                  <a:gd name="T1" fmla="*/ 209952 h 27"/>
                  <a:gd name="T2" fmla="*/ 0 w 19"/>
                  <a:gd name="T3" fmla="*/ 23328 h 27"/>
                  <a:gd name="T4" fmla="*/ 147744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14" y="27"/>
                    </a:moveTo>
                    <a:lnTo>
                      <a:pt x="0" y="3"/>
                    </a:lnTo>
                    <a:lnTo>
                      <a:pt x="19" y="0"/>
                    </a:lnTo>
                  </a:path>
                </a:pathLst>
              </a:custGeom>
              <a:noFill/>
              <a:ln w="0">
                <a:solidFill>
                  <a:srgbClr val="000000"/>
                </a:solidFill>
                <a:round/>
                <a:headEnd/>
                <a:tailEnd/>
              </a:ln>
            </p:spPr>
            <p:txBody>
              <a:bodyPr/>
              <a:lstStyle/>
              <a:p>
                <a:endParaRPr lang="en-US"/>
              </a:p>
            </p:txBody>
          </p:sp>
          <p:sp>
            <p:nvSpPr>
              <p:cNvPr id="19865" name="Freeform 122"/>
              <p:cNvSpPr>
                <a:spLocks/>
              </p:cNvSpPr>
              <p:nvPr/>
            </p:nvSpPr>
            <p:spPr bwMode="auto">
              <a:xfrm>
                <a:off x="3887" y="2988"/>
                <a:ext cx="107" cy="162"/>
              </a:xfrm>
              <a:custGeom>
                <a:avLst/>
                <a:gdLst>
                  <a:gd name="T0" fmla="*/ 0 w 107"/>
                  <a:gd name="T1" fmla="*/ 162 h 162"/>
                  <a:gd name="T2" fmla="*/ 107 w 107"/>
                  <a:gd name="T3" fmla="*/ 138 h 162"/>
                  <a:gd name="T4" fmla="*/ 30 w 107"/>
                  <a:gd name="T5" fmla="*/ 0 h 162"/>
                  <a:gd name="T6" fmla="*/ 0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38"/>
                    </a:lnTo>
                    <a:lnTo>
                      <a:pt x="30" y="0"/>
                    </a:lnTo>
                    <a:lnTo>
                      <a:pt x="0" y="162"/>
                    </a:lnTo>
                    <a:close/>
                  </a:path>
                </a:pathLst>
              </a:custGeom>
              <a:solidFill>
                <a:srgbClr val="0070FF"/>
              </a:solidFill>
              <a:ln w="9525">
                <a:noFill/>
                <a:round/>
                <a:headEnd/>
                <a:tailEnd/>
              </a:ln>
            </p:spPr>
            <p:txBody>
              <a:bodyPr/>
              <a:lstStyle/>
              <a:p>
                <a:endParaRPr lang="en-US"/>
              </a:p>
            </p:txBody>
          </p:sp>
          <p:sp>
            <p:nvSpPr>
              <p:cNvPr id="19866" name="Freeform 123"/>
              <p:cNvSpPr>
                <a:spLocks/>
              </p:cNvSpPr>
              <p:nvPr/>
            </p:nvSpPr>
            <p:spPr bwMode="auto">
              <a:xfrm>
                <a:off x="3887" y="2988"/>
                <a:ext cx="107" cy="162"/>
              </a:xfrm>
              <a:custGeom>
                <a:avLst/>
                <a:gdLst>
                  <a:gd name="T0" fmla="*/ 0 w 18"/>
                  <a:gd name="T1" fmla="*/ 209952 h 27"/>
                  <a:gd name="T2" fmla="*/ 133607 w 18"/>
                  <a:gd name="T3" fmla="*/ 178848 h 27"/>
                  <a:gd name="T4" fmla="*/ 37385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867" name="Freeform 124"/>
              <p:cNvSpPr>
                <a:spLocks/>
              </p:cNvSpPr>
              <p:nvPr/>
            </p:nvSpPr>
            <p:spPr bwMode="auto">
              <a:xfrm>
                <a:off x="3965" y="3126"/>
                <a:ext cx="113" cy="162"/>
              </a:xfrm>
              <a:custGeom>
                <a:avLst/>
                <a:gdLst>
                  <a:gd name="T0" fmla="*/ 0 w 113"/>
                  <a:gd name="T1" fmla="*/ 162 h 162"/>
                  <a:gd name="T2" fmla="*/ 113 w 113"/>
                  <a:gd name="T3" fmla="*/ 144 h 162"/>
                  <a:gd name="T4" fmla="*/ 29 w 113"/>
                  <a:gd name="T5" fmla="*/ 0 h 162"/>
                  <a:gd name="T6" fmla="*/ 0 w 113"/>
                  <a:gd name="T7" fmla="*/ 162 h 162"/>
                  <a:gd name="T8" fmla="*/ 0 60000 65536"/>
                  <a:gd name="T9" fmla="*/ 0 60000 65536"/>
                  <a:gd name="T10" fmla="*/ 0 60000 65536"/>
                  <a:gd name="T11" fmla="*/ 0 60000 65536"/>
                  <a:gd name="T12" fmla="*/ 0 w 113"/>
                  <a:gd name="T13" fmla="*/ 0 h 162"/>
                  <a:gd name="T14" fmla="*/ 113 w 113"/>
                  <a:gd name="T15" fmla="*/ 162 h 162"/>
                </a:gdLst>
                <a:ahLst/>
                <a:cxnLst>
                  <a:cxn ang="T8">
                    <a:pos x="T0" y="T1"/>
                  </a:cxn>
                  <a:cxn ang="T9">
                    <a:pos x="T2" y="T3"/>
                  </a:cxn>
                  <a:cxn ang="T10">
                    <a:pos x="T4" y="T5"/>
                  </a:cxn>
                  <a:cxn ang="T11">
                    <a:pos x="T6" y="T7"/>
                  </a:cxn>
                </a:cxnLst>
                <a:rect l="T12" t="T13" r="T14" b="T15"/>
                <a:pathLst>
                  <a:path w="113" h="162">
                    <a:moveTo>
                      <a:pt x="0" y="162"/>
                    </a:moveTo>
                    <a:lnTo>
                      <a:pt x="113" y="144"/>
                    </a:lnTo>
                    <a:lnTo>
                      <a:pt x="29" y="0"/>
                    </a:lnTo>
                    <a:lnTo>
                      <a:pt x="0" y="162"/>
                    </a:lnTo>
                    <a:close/>
                  </a:path>
                </a:pathLst>
              </a:custGeom>
              <a:solidFill>
                <a:srgbClr val="0010FF"/>
              </a:solidFill>
              <a:ln w="9525">
                <a:noFill/>
                <a:round/>
                <a:headEnd/>
                <a:tailEnd/>
              </a:ln>
            </p:spPr>
            <p:txBody>
              <a:bodyPr/>
              <a:lstStyle/>
              <a:p>
                <a:endParaRPr lang="en-US"/>
              </a:p>
            </p:txBody>
          </p:sp>
          <p:sp>
            <p:nvSpPr>
              <p:cNvPr id="19868" name="Freeform 125"/>
              <p:cNvSpPr>
                <a:spLocks/>
              </p:cNvSpPr>
              <p:nvPr/>
            </p:nvSpPr>
            <p:spPr bwMode="auto">
              <a:xfrm>
                <a:off x="3965" y="3126"/>
                <a:ext cx="113" cy="162"/>
              </a:xfrm>
              <a:custGeom>
                <a:avLst/>
                <a:gdLst>
                  <a:gd name="T0" fmla="*/ 0 w 19"/>
                  <a:gd name="T1" fmla="*/ 209952 h 27"/>
                  <a:gd name="T2" fmla="*/ 141381 w 19"/>
                  <a:gd name="T3" fmla="*/ 186624 h 27"/>
                  <a:gd name="T4" fmla="*/ 37457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0" y="27"/>
                    </a:moveTo>
                    <a:lnTo>
                      <a:pt x="19" y="24"/>
                    </a:lnTo>
                    <a:lnTo>
                      <a:pt x="5" y="0"/>
                    </a:lnTo>
                  </a:path>
                </a:pathLst>
              </a:custGeom>
              <a:noFill/>
              <a:ln w="0">
                <a:solidFill>
                  <a:srgbClr val="000000"/>
                </a:solidFill>
                <a:round/>
                <a:headEnd/>
                <a:tailEnd/>
              </a:ln>
            </p:spPr>
            <p:txBody>
              <a:bodyPr/>
              <a:lstStyle/>
              <a:p>
                <a:endParaRPr lang="en-US"/>
              </a:p>
            </p:txBody>
          </p:sp>
          <p:sp>
            <p:nvSpPr>
              <p:cNvPr id="19869" name="Freeform 126"/>
              <p:cNvSpPr>
                <a:spLocks/>
              </p:cNvSpPr>
              <p:nvPr/>
            </p:nvSpPr>
            <p:spPr bwMode="auto">
              <a:xfrm>
                <a:off x="3965" y="3270"/>
                <a:ext cx="113" cy="156"/>
              </a:xfrm>
              <a:custGeom>
                <a:avLst/>
                <a:gdLst>
                  <a:gd name="T0" fmla="*/ 77 w 113"/>
                  <a:gd name="T1" fmla="*/ 156 h 156"/>
                  <a:gd name="T2" fmla="*/ 0 w 113"/>
                  <a:gd name="T3" fmla="*/ 18 h 156"/>
                  <a:gd name="T4" fmla="*/ 113 w 113"/>
                  <a:gd name="T5" fmla="*/ 0 h 156"/>
                  <a:gd name="T6" fmla="*/ 77 w 113"/>
                  <a:gd name="T7" fmla="*/ 156 h 156"/>
                  <a:gd name="T8" fmla="*/ 0 60000 65536"/>
                  <a:gd name="T9" fmla="*/ 0 60000 65536"/>
                  <a:gd name="T10" fmla="*/ 0 60000 65536"/>
                  <a:gd name="T11" fmla="*/ 0 60000 65536"/>
                  <a:gd name="T12" fmla="*/ 0 w 113"/>
                  <a:gd name="T13" fmla="*/ 0 h 156"/>
                  <a:gd name="T14" fmla="*/ 113 w 113"/>
                  <a:gd name="T15" fmla="*/ 156 h 156"/>
                </a:gdLst>
                <a:ahLst/>
                <a:cxnLst>
                  <a:cxn ang="T8">
                    <a:pos x="T0" y="T1"/>
                  </a:cxn>
                  <a:cxn ang="T9">
                    <a:pos x="T2" y="T3"/>
                  </a:cxn>
                  <a:cxn ang="T10">
                    <a:pos x="T4" y="T5"/>
                  </a:cxn>
                  <a:cxn ang="T11">
                    <a:pos x="T6" y="T7"/>
                  </a:cxn>
                </a:cxnLst>
                <a:rect l="T12" t="T13" r="T14" b="T15"/>
                <a:pathLst>
                  <a:path w="113" h="156">
                    <a:moveTo>
                      <a:pt x="77" y="156"/>
                    </a:moveTo>
                    <a:lnTo>
                      <a:pt x="0" y="18"/>
                    </a:lnTo>
                    <a:lnTo>
                      <a:pt x="113" y="0"/>
                    </a:lnTo>
                    <a:lnTo>
                      <a:pt x="77" y="156"/>
                    </a:lnTo>
                    <a:close/>
                  </a:path>
                </a:pathLst>
              </a:custGeom>
              <a:solidFill>
                <a:srgbClr val="0000AF"/>
              </a:solidFill>
              <a:ln w="9525">
                <a:noFill/>
                <a:round/>
                <a:headEnd/>
                <a:tailEnd/>
              </a:ln>
            </p:spPr>
            <p:txBody>
              <a:bodyPr/>
              <a:lstStyle/>
              <a:p>
                <a:endParaRPr lang="en-US"/>
              </a:p>
            </p:txBody>
          </p:sp>
          <p:sp>
            <p:nvSpPr>
              <p:cNvPr id="19870" name="Freeform 127"/>
              <p:cNvSpPr>
                <a:spLocks/>
              </p:cNvSpPr>
              <p:nvPr/>
            </p:nvSpPr>
            <p:spPr bwMode="auto">
              <a:xfrm>
                <a:off x="3965" y="3270"/>
                <a:ext cx="113" cy="156"/>
              </a:xfrm>
              <a:custGeom>
                <a:avLst/>
                <a:gdLst>
                  <a:gd name="T0" fmla="*/ 96353 w 19"/>
                  <a:gd name="T1" fmla="*/ 202176 h 26"/>
                  <a:gd name="T2" fmla="*/ 0 w 19"/>
                  <a:gd name="T3" fmla="*/ 23328 h 26"/>
                  <a:gd name="T4" fmla="*/ 141381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13" y="26"/>
                    </a:moveTo>
                    <a:lnTo>
                      <a:pt x="0" y="3"/>
                    </a:lnTo>
                    <a:lnTo>
                      <a:pt x="19" y="0"/>
                    </a:lnTo>
                  </a:path>
                </a:pathLst>
              </a:custGeom>
              <a:noFill/>
              <a:ln w="0">
                <a:solidFill>
                  <a:srgbClr val="000000"/>
                </a:solidFill>
                <a:round/>
                <a:headEnd/>
                <a:tailEnd/>
              </a:ln>
            </p:spPr>
            <p:txBody>
              <a:bodyPr/>
              <a:lstStyle/>
              <a:p>
                <a:endParaRPr lang="en-US"/>
              </a:p>
            </p:txBody>
          </p:sp>
          <p:sp>
            <p:nvSpPr>
              <p:cNvPr id="19871" name="Oval 128"/>
              <p:cNvSpPr>
                <a:spLocks noChangeArrowheads="1"/>
              </p:cNvSpPr>
              <p:nvPr/>
            </p:nvSpPr>
            <p:spPr bwMode="auto">
              <a:xfrm>
                <a:off x="4048" y="3078"/>
                <a:ext cx="54" cy="54"/>
              </a:xfrm>
              <a:prstGeom prst="ellipse">
                <a:avLst/>
              </a:prstGeom>
              <a:solidFill>
                <a:srgbClr val="FF0000"/>
              </a:solidFill>
              <a:ln w="9525">
                <a:noFill/>
                <a:round/>
                <a:headEnd/>
                <a:tailEnd/>
              </a:ln>
            </p:spPr>
            <p:txBody>
              <a:bodyPr/>
              <a:lstStyle/>
              <a:p>
                <a:endParaRPr lang="en-US"/>
              </a:p>
            </p:txBody>
          </p:sp>
          <p:sp>
            <p:nvSpPr>
              <p:cNvPr id="19872" name="Oval 129"/>
              <p:cNvSpPr>
                <a:spLocks noChangeArrowheads="1"/>
              </p:cNvSpPr>
              <p:nvPr/>
            </p:nvSpPr>
            <p:spPr bwMode="auto">
              <a:xfrm>
                <a:off x="4048" y="3078"/>
                <a:ext cx="54" cy="54"/>
              </a:xfrm>
              <a:prstGeom prst="ellipse">
                <a:avLst/>
              </a:prstGeom>
              <a:noFill/>
              <a:ln w="0">
                <a:solidFill>
                  <a:srgbClr val="FF0000"/>
                </a:solidFill>
                <a:round/>
                <a:headEnd/>
                <a:tailEnd/>
              </a:ln>
            </p:spPr>
            <p:txBody>
              <a:bodyPr/>
              <a:lstStyle/>
              <a:p>
                <a:endParaRPr lang="en-US"/>
              </a:p>
            </p:txBody>
          </p:sp>
          <p:sp>
            <p:nvSpPr>
              <p:cNvPr id="19873" name="Freeform 130"/>
              <p:cNvSpPr>
                <a:spLocks/>
              </p:cNvSpPr>
              <p:nvPr/>
            </p:nvSpPr>
            <p:spPr bwMode="auto">
              <a:xfrm>
                <a:off x="3935" y="3288"/>
                <a:ext cx="107" cy="156"/>
              </a:xfrm>
              <a:custGeom>
                <a:avLst/>
                <a:gdLst>
                  <a:gd name="T0" fmla="*/ 0 w 107"/>
                  <a:gd name="T1" fmla="*/ 156 h 156"/>
                  <a:gd name="T2" fmla="*/ 107 w 107"/>
                  <a:gd name="T3" fmla="*/ 138 h 156"/>
                  <a:gd name="T4" fmla="*/ 30 w 107"/>
                  <a:gd name="T5" fmla="*/ 0 h 156"/>
                  <a:gd name="T6" fmla="*/ 0 w 107"/>
                  <a:gd name="T7" fmla="*/ 156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0000CF"/>
              </a:solidFill>
              <a:ln w="9525">
                <a:noFill/>
                <a:round/>
                <a:headEnd/>
                <a:tailEnd/>
              </a:ln>
            </p:spPr>
            <p:txBody>
              <a:bodyPr/>
              <a:lstStyle/>
              <a:p>
                <a:endParaRPr lang="en-US"/>
              </a:p>
            </p:txBody>
          </p:sp>
          <p:sp>
            <p:nvSpPr>
              <p:cNvPr id="19874" name="Freeform 131"/>
              <p:cNvSpPr>
                <a:spLocks/>
              </p:cNvSpPr>
              <p:nvPr/>
            </p:nvSpPr>
            <p:spPr bwMode="auto">
              <a:xfrm>
                <a:off x="3935" y="3288"/>
                <a:ext cx="107" cy="156"/>
              </a:xfrm>
              <a:custGeom>
                <a:avLst/>
                <a:gdLst>
                  <a:gd name="T0" fmla="*/ 0 w 18"/>
                  <a:gd name="T1" fmla="*/ 202176 h 26"/>
                  <a:gd name="T2" fmla="*/ 133607 w 18"/>
                  <a:gd name="T3" fmla="*/ 178848 h 26"/>
                  <a:gd name="T4" fmla="*/ 37385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875" name="Freeform 132"/>
              <p:cNvSpPr>
                <a:spLocks/>
              </p:cNvSpPr>
              <p:nvPr/>
            </p:nvSpPr>
            <p:spPr bwMode="auto">
              <a:xfrm>
                <a:off x="3917" y="2826"/>
                <a:ext cx="113" cy="162"/>
              </a:xfrm>
              <a:custGeom>
                <a:avLst/>
                <a:gdLst>
                  <a:gd name="T0" fmla="*/ 0 w 113"/>
                  <a:gd name="T1" fmla="*/ 162 h 162"/>
                  <a:gd name="T2" fmla="*/ 113 w 113"/>
                  <a:gd name="T3" fmla="*/ 144 h 162"/>
                  <a:gd name="T4" fmla="*/ 36 w 113"/>
                  <a:gd name="T5" fmla="*/ 0 h 162"/>
                  <a:gd name="T6" fmla="*/ 0 w 113"/>
                  <a:gd name="T7" fmla="*/ 162 h 162"/>
                  <a:gd name="T8" fmla="*/ 0 60000 65536"/>
                  <a:gd name="T9" fmla="*/ 0 60000 65536"/>
                  <a:gd name="T10" fmla="*/ 0 60000 65536"/>
                  <a:gd name="T11" fmla="*/ 0 60000 65536"/>
                  <a:gd name="T12" fmla="*/ 0 w 113"/>
                  <a:gd name="T13" fmla="*/ 0 h 162"/>
                  <a:gd name="T14" fmla="*/ 113 w 113"/>
                  <a:gd name="T15" fmla="*/ 162 h 162"/>
                </a:gdLst>
                <a:ahLst/>
                <a:cxnLst>
                  <a:cxn ang="T8">
                    <a:pos x="T0" y="T1"/>
                  </a:cxn>
                  <a:cxn ang="T9">
                    <a:pos x="T2" y="T3"/>
                  </a:cxn>
                  <a:cxn ang="T10">
                    <a:pos x="T4" y="T5"/>
                  </a:cxn>
                  <a:cxn ang="T11">
                    <a:pos x="T6" y="T7"/>
                  </a:cxn>
                </a:cxnLst>
                <a:rect l="T12" t="T13" r="T14" b="T15"/>
                <a:pathLst>
                  <a:path w="113" h="162">
                    <a:moveTo>
                      <a:pt x="0" y="162"/>
                    </a:moveTo>
                    <a:lnTo>
                      <a:pt x="113" y="144"/>
                    </a:lnTo>
                    <a:lnTo>
                      <a:pt x="36" y="0"/>
                    </a:lnTo>
                    <a:lnTo>
                      <a:pt x="0" y="162"/>
                    </a:lnTo>
                    <a:close/>
                  </a:path>
                </a:pathLst>
              </a:custGeom>
              <a:solidFill>
                <a:srgbClr val="00AFFF"/>
              </a:solidFill>
              <a:ln w="9525">
                <a:noFill/>
                <a:round/>
                <a:headEnd/>
                <a:tailEnd/>
              </a:ln>
            </p:spPr>
            <p:txBody>
              <a:bodyPr/>
              <a:lstStyle/>
              <a:p>
                <a:endParaRPr lang="en-US"/>
              </a:p>
            </p:txBody>
          </p:sp>
          <p:sp>
            <p:nvSpPr>
              <p:cNvPr id="19876" name="Freeform 133"/>
              <p:cNvSpPr>
                <a:spLocks/>
              </p:cNvSpPr>
              <p:nvPr/>
            </p:nvSpPr>
            <p:spPr bwMode="auto">
              <a:xfrm>
                <a:off x="3917" y="2826"/>
                <a:ext cx="113" cy="162"/>
              </a:xfrm>
              <a:custGeom>
                <a:avLst/>
                <a:gdLst>
                  <a:gd name="T0" fmla="*/ 0 w 19"/>
                  <a:gd name="T1" fmla="*/ 209952 h 27"/>
                  <a:gd name="T2" fmla="*/ 141381 w 19"/>
                  <a:gd name="T3" fmla="*/ 186624 h 27"/>
                  <a:gd name="T4" fmla="*/ 45028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0" y="27"/>
                    </a:moveTo>
                    <a:lnTo>
                      <a:pt x="19" y="24"/>
                    </a:lnTo>
                    <a:lnTo>
                      <a:pt x="6" y="0"/>
                    </a:lnTo>
                  </a:path>
                </a:pathLst>
              </a:custGeom>
              <a:noFill/>
              <a:ln w="0">
                <a:solidFill>
                  <a:srgbClr val="000000"/>
                </a:solidFill>
                <a:round/>
                <a:headEnd/>
                <a:tailEnd/>
              </a:ln>
            </p:spPr>
            <p:txBody>
              <a:bodyPr/>
              <a:lstStyle/>
              <a:p>
                <a:endParaRPr lang="en-US"/>
              </a:p>
            </p:txBody>
          </p:sp>
          <p:sp>
            <p:nvSpPr>
              <p:cNvPr id="19877" name="Freeform 134"/>
              <p:cNvSpPr>
                <a:spLocks/>
              </p:cNvSpPr>
              <p:nvPr/>
            </p:nvSpPr>
            <p:spPr bwMode="auto">
              <a:xfrm>
                <a:off x="3887" y="3126"/>
                <a:ext cx="107" cy="162"/>
              </a:xfrm>
              <a:custGeom>
                <a:avLst/>
                <a:gdLst>
                  <a:gd name="T0" fmla="*/ 78 w 107"/>
                  <a:gd name="T1" fmla="*/ 162 h 162"/>
                  <a:gd name="T2" fmla="*/ 0 w 107"/>
                  <a:gd name="T3" fmla="*/ 24 h 162"/>
                  <a:gd name="T4" fmla="*/ 107 w 107"/>
                  <a:gd name="T5" fmla="*/ 0 h 162"/>
                  <a:gd name="T6" fmla="*/ 78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8" y="162"/>
                    </a:moveTo>
                    <a:lnTo>
                      <a:pt x="0" y="24"/>
                    </a:lnTo>
                    <a:lnTo>
                      <a:pt x="107" y="0"/>
                    </a:lnTo>
                    <a:lnTo>
                      <a:pt x="78" y="162"/>
                    </a:lnTo>
                    <a:close/>
                  </a:path>
                </a:pathLst>
              </a:custGeom>
              <a:solidFill>
                <a:srgbClr val="0010FF"/>
              </a:solidFill>
              <a:ln w="9525">
                <a:noFill/>
                <a:round/>
                <a:headEnd/>
                <a:tailEnd/>
              </a:ln>
            </p:spPr>
            <p:txBody>
              <a:bodyPr/>
              <a:lstStyle/>
              <a:p>
                <a:endParaRPr lang="en-US"/>
              </a:p>
            </p:txBody>
          </p:sp>
          <p:sp>
            <p:nvSpPr>
              <p:cNvPr id="19878" name="Freeform 135"/>
              <p:cNvSpPr>
                <a:spLocks/>
              </p:cNvSpPr>
              <p:nvPr/>
            </p:nvSpPr>
            <p:spPr bwMode="auto">
              <a:xfrm>
                <a:off x="3887" y="3126"/>
                <a:ext cx="107" cy="162"/>
              </a:xfrm>
              <a:custGeom>
                <a:avLst/>
                <a:gdLst>
                  <a:gd name="T0" fmla="*/ 96223 w 18"/>
                  <a:gd name="T1" fmla="*/ 209952 h 27"/>
                  <a:gd name="T2" fmla="*/ 0 w 18"/>
                  <a:gd name="T3" fmla="*/ 31104 h 27"/>
                  <a:gd name="T4" fmla="*/ 13360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879" name="Freeform 136"/>
              <p:cNvSpPr>
                <a:spLocks/>
              </p:cNvSpPr>
              <p:nvPr/>
            </p:nvSpPr>
            <p:spPr bwMode="auto">
              <a:xfrm>
                <a:off x="3857" y="3288"/>
                <a:ext cx="108" cy="156"/>
              </a:xfrm>
              <a:custGeom>
                <a:avLst/>
                <a:gdLst>
                  <a:gd name="T0" fmla="*/ 78 w 108"/>
                  <a:gd name="T1" fmla="*/ 156 h 156"/>
                  <a:gd name="T2" fmla="*/ 0 w 108"/>
                  <a:gd name="T3" fmla="*/ 18 h 156"/>
                  <a:gd name="T4" fmla="*/ 108 w 108"/>
                  <a:gd name="T5" fmla="*/ 0 h 156"/>
                  <a:gd name="T6" fmla="*/ 78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0000CF"/>
              </a:solidFill>
              <a:ln w="9525">
                <a:noFill/>
                <a:round/>
                <a:headEnd/>
                <a:tailEnd/>
              </a:ln>
            </p:spPr>
            <p:txBody>
              <a:bodyPr/>
              <a:lstStyle/>
              <a:p>
                <a:endParaRPr lang="en-US"/>
              </a:p>
            </p:txBody>
          </p:sp>
          <p:sp>
            <p:nvSpPr>
              <p:cNvPr id="19880" name="Freeform 137"/>
              <p:cNvSpPr>
                <a:spLocks/>
              </p:cNvSpPr>
              <p:nvPr/>
            </p:nvSpPr>
            <p:spPr bwMode="auto">
              <a:xfrm>
                <a:off x="3857" y="3288"/>
                <a:ext cx="108" cy="156"/>
              </a:xfrm>
              <a:custGeom>
                <a:avLst/>
                <a:gdLst>
                  <a:gd name="T0" fmla="*/ 101088 w 18"/>
                  <a:gd name="T1" fmla="*/ 202176 h 26"/>
                  <a:gd name="T2" fmla="*/ 0 w 18"/>
                  <a:gd name="T3" fmla="*/ 23328 h 26"/>
                  <a:gd name="T4" fmla="*/ 139968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881" name="Freeform 138"/>
              <p:cNvSpPr>
                <a:spLocks/>
              </p:cNvSpPr>
              <p:nvPr/>
            </p:nvSpPr>
            <p:spPr bwMode="auto">
              <a:xfrm>
                <a:off x="3857" y="3150"/>
                <a:ext cx="108" cy="156"/>
              </a:xfrm>
              <a:custGeom>
                <a:avLst/>
                <a:gdLst>
                  <a:gd name="T0" fmla="*/ 0 w 108"/>
                  <a:gd name="T1" fmla="*/ 156 h 156"/>
                  <a:gd name="T2" fmla="*/ 108 w 108"/>
                  <a:gd name="T3" fmla="*/ 138 h 156"/>
                  <a:gd name="T4" fmla="*/ 30 w 108"/>
                  <a:gd name="T5" fmla="*/ 0 h 156"/>
                  <a:gd name="T6" fmla="*/ 0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0020FF"/>
              </a:solidFill>
              <a:ln w="9525">
                <a:noFill/>
                <a:round/>
                <a:headEnd/>
                <a:tailEnd/>
              </a:ln>
            </p:spPr>
            <p:txBody>
              <a:bodyPr/>
              <a:lstStyle/>
              <a:p>
                <a:endParaRPr lang="en-US"/>
              </a:p>
            </p:txBody>
          </p:sp>
          <p:sp>
            <p:nvSpPr>
              <p:cNvPr id="19882" name="Freeform 139"/>
              <p:cNvSpPr>
                <a:spLocks/>
              </p:cNvSpPr>
              <p:nvPr/>
            </p:nvSpPr>
            <p:spPr bwMode="auto">
              <a:xfrm>
                <a:off x="3857" y="3150"/>
                <a:ext cx="108" cy="156"/>
              </a:xfrm>
              <a:custGeom>
                <a:avLst/>
                <a:gdLst>
                  <a:gd name="T0" fmla="*/ 0 w 18"/>
                  <a:gd name="T1" fmla="*/ 202176 h 26"/>
                  <a:gd name="T2" fmla="*/ 139968 w 18"/>
                  <a:gd name="T3" fmla="*/ 178848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883" name="Freeform 140"/>
              <p:cNvSpPr>
                <a:spLocks/>
              </p:cNvSpPr>
              <p:nvPr/>
            </p:nvSpPr>
            <p:spPr bwMode="auto">
              <a:xfrm>
                <a:off x="3839" y="2826"/>
                <a:ext cx="114" cy="162"/>
              </a:xfrm>
              <a:custGeom>
                <a:avLst/>
                <a:gdLst>
                  <a:gd name="T0" fmla="*/ 78 w 114"/>
                  <a:gd name="T1" fmla="*/ 162 h 162"/>
                  <a:gd name="T2" fmla="*/ 0 w 114"/>
                  <a:gd name="T3" fmla="*/ 24 h 162"/>
                  <a:gd name="T4" fmla="*/ 114 w 114"/>
                  <a:gd name="T5" fmla="*/ 0 h 162"/>
                  <a:gd name="T6" fmla="*/ 78 w 114"/>
                  <a:gd name="T7" fmla="*/ 162 h 162"/>
                  <a:gd name="T8" fmla="*/ 0 60000 65536"/>
                  <a:gd name="T9" fmla="*/ 0 60000 65536"/>
                  <a:gd name="T10" fmla="*/ 0 60000 65536"/>
                  <a:gd name="T11" fmla="*/ 0 60000 65536"/>
                  <a:gd name="T12" fmla="*/ 0 w 114"/>
                  <a:gd name="T13" fmla="*/ 0 h 162"/>
                  <a:gd name="T14" fmla="*/ 114 w 114"/>
                  <a:gd name="T15" fmla="*/ 162 h 162"/>
                </a:gdLst>
                <a:ahLst/>
                <a:cxnLst>
                  <a:cxn ang="T8">
                    <a:pos x="T0" y="T1"/>
                  </a:cxn>
                  <a:cxn ang="T9">
                    <a:pos x="T2" y="T3"/>
                  </a:cxn>
                  <a:cxn ang="T10">
                    <a:pos x="T4" y="T5"/>
                  </a:cxn>
                  <a:cxn ang="T11">
                    <a:pos x="T6" y="T7"/>
                  </a:cxn>
                </a:cxnLst>
                <a:rect l="T12" t="T13" r="T14" b="T15"/>
                <a:pathLst>
                  <a:path w="114" h="162">
                    <a:moveTo>
                      <a:pt x="78" y="162"/>
                    </a:moveTo>
                    <a:lnTo>
                      <a:pt x="0" y="24"/>
                    </a:lnTo>
                    <a:lnTo>
                      <a:pt x="114" y="0"/>
                    </a:lnTo>
                    <a:lnTo>
                      <a:pt x="78" y="162"/>
                    </a:lnTo>
                    <a:close/>
                  </a:path>
                </a:pathLst>
              </a:custGeom>
              <a:solidFill>
                <a:srgbClr val="00AFFF"/>
              </a:solidFill>
              <a:ln w="9525">
                <a:noFill/>
                <a:round/>
                <a:headEnd/>
                <a:tailEnd/>
              </a:ln>
            </p:spPr>
            <p:txBody>
              <a:bodyPr/>
              <a:lstStyle/>
              <a:p>
                <a:endParaRPr lang="en-US"/>
              </a:p>
            </p:txBody>
          </p:sp>
          <p:sp>
            <p:nvSpPr>
              <p:cNvPr id="19884" name="Freeform 141"/>
              <p:cNvSpPr>
                <a:spLocks/>
              </p:cNvSpPr>
              <p:nvPr/>
            </p:nvSpPr>
            <p:spPr bwMode="auto">
              <a:xfrm>
                <a:off x="3839" y="2826"/>
                <a:ext cx="114" cy="162"/>
              </a:xfrm>
              <a:custGeom>
                <a:avLst/>
                <a:gdLst>
                  <a:gd name="T0" fmla="*/ 101088 w 19"/>
                  <a:gd name="T1" fmla="*/ 209952 h 27"/>
                  <a:gd name="T2" fmla="*/ 0 w 19"/>
                  <a:gd name="T3" fmla="*/ 31104 h 27"/>
                  <a:gd name="T4" fmla="*/ 147744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13" y="27"/>
                    </a:moveTo>
                    <a:lnTo>
                      <a:pt x="0" y="4"/>
                    </a:lnTo>
                    <a:lnTo>
                      <a:pt x="19" y="0"/>
                    </a:lnTo>
                  </a:path>
                </a:pathLst>
              </a:custGeom>
              <a:noFill/>
              <a:ln w="0">
                <a:solidFill>
                  <a:srgbClr val="000000"/>
                </a:solidFill>
                <a:round/>
                <a:headEnd/>
                <a:tailEnd/>
              </a:ln>
            </p:spPr>
            <p:txBody>
              <a:bodyPr/>
              <a:lstStyle/>
              <a:p>
                <a:endParaRPr lang="en-US"/>
              </a:p>
            </p:txBody>
          </p:sp>
          <p:sp>
            <p:nvSpPr>
              <p:cNvPr id="19885" name="Freeform 142"/>
              <p:cNvSpPr>
                <a:spLocks/>
              </p:cNvSpPr>
              <p:nvPr/>
            </p:nvSpPr>
            <p:spPr bwMode="auto">
              <a:xfrm>
                <a:off x="3839" y="2688"/>
                <a:ext cx="114" cy="162"/>
              </a:xfrm>
              <a:custGeom>
                <a:avLst/>
                <a:gdLst>
                  <a:gd name="T0" fmla="*/ 0 w 114"/>
                  <a:gd name="T1" fmla="*/ 162 h 162"/>
                  <a:gd name="T2" fmla="*/ 114 w 114"/>
                  <a:gd name="T3" fmla="*/ 138 h 162"/>
                  <a:gd name="T4" fmla="*/ 30 w 114"/>
                  <a:gd name="T5" fmla="*/ 0 h 162"/>
                  <a:gd name="T6" fmla="*/ 0 w 114"/>
                  <a:gd name="T7" fmla="*/ 162 h 162"/>
                  <a:gd name="T8" fmla="*/ 0 60000 65536"/>
                  <a:gd name="T9" fmla="*/ 0 60000 65536"/>
                  <a:gd name="T10" fmla="*/ 0 60000 65536"/>
                  <a:gd name="T11" fmla="*/ 0 60000 65536"/>
                  <a:gd name="T12" fmla="*/ 0 w 114"/>
                  <a:gd name="T13" fmla="*/ 0 h 162"/>
                  <a:gd name="T14" fmla="*/ 114 w 114"/>
                  <a:gd name="T15" fmla="*/ 162 h 162"/>
                </a:gdLst>
                <a:ahLst/>
                <a:cxnLst>
                  <a:cxn ang="T8">
                    <a:pos x="T0" y="T1"/>
                  </a:cxn>
                  <a:cxn ang="T9">
                    <a:pos x="T2" y="T3"/>
                  </a:cxn>
                  <a:cxn ang="T10">
                    <a:pos x="T4" y="T5"/>
                  </a:cxn>
                  <a:cxn ang="T11">
                    <a:pos x="T6" y="T7"/>
                  </a:cxn>
                </a:cxnLst>
                <a:rect l="T12" t="T13" r="T14" b="T15"/>
                <a:pathLst>
                  <a:path w="114" h="162">
                    <a:moveTo>
                      <a:pt x="0" y="162"/>
                    </a:moveTo>
                    <a:lnTo>
                      <a:pt x="114" y="138"/>
                    </a:lnTo>
                    <a:lnTo>
                      <a:pt x="30" y="0"/>
                    </a:lnTo>
                    <a:lnTo>
                      <a:pt x="0" y="162"/>
                    </a:lnTo>
                    <a:close/>
                  </a:path>
                </a:pathLst>
              </a:custGeom>
              <a:solidFill>
                <a:srgbClr val="10FFEF"/>
              </a:solidFill>
              <a:ln w="9525">
                <a:noFill/>
                <a:round/>
                <a:headEnd/>
                <a:tailEnd/>
              </a:ln>
            </p:spPr>
            <p:txBody>
              <a:bodyPr/>
              <a:lstStyle/>
              <a:p>
                <a:endParaRPr lang="en-US"/>
              </a:p>
            </p:txBody>
          </p:sp>
          <p:sp>
            <p:nvSpPr>
              <p:cNvPr id="19886" name="Freeform 143"/>
              <p:cNvSpPr>
                <a:spLocks/>
              </p:cNvSpPr>
              <p:nvPr/>
            </p:nvSpPr>
            <p:spPr bwMode="auto">
              <a:xfrm>
                <a:off x="3839" y="2688"/>
                <a:ext cx="114" cy="162"/>
              </a:xfrm>
              <a:custGeom>
                <a:avLst/>
                <a:gdLst>
                  <a:gd name="T0" fmla="*/ 0 w 19"/>
                  <a:gd name="T1" fmla="*/ 209952 h 27"/>
                  <a:gd name="T2" fmla="*/ 147744 w 19"/>
                  <a:gd name="T3" fmla="*/ 178848 h 27"/>
                  <a:gd name="T4" fmla="*/ 38880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0" y="27"/>
                    </a:moveTo>
                    <a:lnTo>
                      <a:pt x="19" y="23"/>
                    </a:lnTo>
                    <a:lnTo>
                      <a:pt x="5" y="0"/>
                    </a:lnTo>
                  </a:path>
                </a:pathLst>
              </a:custGeom>
              <a:noFill/>
              <a:ln w="0">
                <a:solidFill>
                  <a:srgbClr val="000000"/>
                </a:solidFill>
                <a:round/>
                <a:headEnd/>
                <a:tailEnd/>
              </a:ln>
            </p:spPr>
            <p:txBody>
              <a:bodyPr/>
              <a:lstStyle/>
              <a:p>
                <a:endParaRPr lang="en-US"/>
              </a:p>
            </p:txBody>
          </p:sp>
          <p:sp>
            <p:nvSpPr>
              <p:cNvPr id="19887" name="Oval 144"/>
              <p:cNvSpPr>
                <a:spLocks noChangeArrowheads="1"/>
              </p:cNvSpPr>
              <p:nvPr/>
            </p:nvSpPr>
            <p:spPr bwMode="auto">
              <a:xfrm>
                <a:off x="3851" y="3372"/>
                <a:ext cx="54" cy="54"/>
              </a:xfrm>
              <a:prstGeom prst="ellipse">
                <a:avLst/>
              </a:prstGeom>
              <a:solidFill>
                <a:srgbClr val="FF0000"/>
              </a:solidFill>
              <a:ln w="9525">
                <a:noFill/>
                <a:round/>
                <a:headEnd/>
                <a:tailEnd/>
              </a:ln>
            </p:spPr>
            <p:txBody>
              <a:bodyPr/>
              <a:lstStyle/>
              <a:p>
                <a:endParaRPr lang="en-US"/>
              </a:p>
            </p:txBody>
          </p:sp>
          <p:sp>
            <p:nvSpPr>
              <p:cNvPr id="19888" name="Oval 145"/>
              <p:cNvSpPr>
                <a:spLocks noChangeArrowheads="1"/>
              </p:cNvSpPr>
              <p:nvPr/>
            </p:nvSpPr>
            <p:spPr bwMode="auto">
              <a:xfrm>
                <a:off x="3851" y="3372"/>
                <a:ext cx="54" cy="54"/>
              </a:xfrm>
              <a:prstGeom prst="ellipse">
                <a:avLst/>
              </a:prstGeom>
              <a:noFill/>
              <a:ln w="0">
                <a:solidFill>
                  <a:srgbClr val="FF0000"/>
                </a:solidFill>
                <a:round/>
                <a:headEnd/>
                <a:tailEnd/>
              </a:ln>
            </p:spPr>
            <p:txBody>
              <a:bodyPr/>
              <a:lstStyle/>
              <a:p>
                <a:endParaRPr lang="en-US"/>
              </a:p>
            </p:txBody>
          </p:sp>
          <p:sp>
            <p:nvSpPr>
              <p:cNvPr id="19889" name="Freeform 146"/>
              <p:cNvSpPr>
                <a:spLocks/>
              </p:cNvSpPr>
              <p:nvPr/>
            </p:nvSpPr>
            <p:spPr bwMode="auto">
              <a:xfrm>
                <a:off x="3827" y="3306"/>
                <a:ext cx="108" cy="162"/>
              </a:xfrm>
              <a:custGeom>
                <a:avLst/>
                <a:gdLst>
                  <a:gd name="T0" fmla="*/ 0 w 108"/>
                  <a:gd name="T1" fmla="*/ 162 h 162"/>
                  <a:gd name="T2" fmla="*/ 108 w 108"/>
                  <a:gd name="T3" fmla="*/ 138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0000DF"/>
              </a:solidFill>
              <a:ln w="9525">
                <a:noFill/>
                <a:round/>
                <a:headEnd/>
                <a:tailEnd/>
              </a:ln>
            </p:spPr>
            <p:txBody>
              <a:bodyPr/>
              <a:lstStyle/>
              <a:p>
                <a:endParaRPr lang="en-US"/>
              </a:p>
            </p:txBody>
          </p:sp>
          <p:sp>
            <p:nvSpPr>
              <p:cNvPr id="19890" name="Freeform 147"/>
              <p:cNvSpPr>
                <a:spLocks/>
              </p:cNvSpPr>
              <p:nvPr/>
            </p:nvSpPr>
            <p:spPr bwMode="auto">
              <a:xfrm>
                <a:off x="3827" y="3306"/>
                <a:ext cx="108" cy="162"/>
              </a:xfrm>
              <a:custGeom>
                <a:avLst/>
                <a:gdLst>
                  <a:gd name="T0" fmla="*/ 0 w 18"/>
                  <a:gd name="T1" fmla="*/ 209952 h 27"/>
                  <a:gd name="T2" fmla="*/ 139968 w 18"/>
                  <a:gd name="T3" fmla="*/ 178848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891" name="Oval 148"/>
              <p:cNvSpPr>
                <a:spLocks noChangeArrowheads="1"/>
              </p:cNvSpPr>
              <p:nvPr/>
            </p:nvSpPr>
            <p:spPr bwMode="auto">
              <a:xfrm>
                <a:off x="3911" y="2706"/>
                <a:ext cx="54" cy="54"/>
              </a:xfrm>
              <a:prstGeom prst="ellipse">
                <a:avLst/>
              </a:prstGeom>
              <a:solidFill>
                <a:srgbClr val="FF0000"/>
              </a:solidFill>
              <a:ln w="9525">
                <a:noFill/>
                <a:round/>
                <a:headEnd/>
                <a:tailEnd/>
              </a:ln>
            </p:spPr>
            <p:txBody>
              <a:bodyPr/>
              <a:lstStyle/>
              <a:p>
                <a:endParaRPr lang="en-US"/>
              </a:p>
            </p:txBody>
          </p:sp>
          <p:sp>
            <p:nvSpPr>
              <p:cNvPr id="19892" name="Oval 149"/>
              <p:cNvSpPr>
                <a:spLocks noChangeArrowheads="1"/>
              </p:cNvSpPr>
              <p:nvPr/>
            </p:nvSpPr>
            <p:spPr bwMode="auto">
              <a:xfrm>
                <a:off x="3911" y="2706"/>
                <a:ext cx="54" cy="54"/>
              </a:xfrm>
              <a:prstGeom prst="ellipse">
                <a:avLst/>
              </a:prstGeom>
              <a:noFill/>
              <a:ln w="0">
                <a:solidFill>
                  <a:srgbClr val="FF0000"/>
                </a:solidFill>
                <a:round/>
                <a:headEnd/>
                <a:tailEnd/>
              </a:ln>
            </p:spPr>
            <p:txBody>
              <a:bodyPr/>
              <a:lstStyle/>
              <a:p>
                <a:endParaRPr lang="en-US"/>
              </a:p>
            </p:txBody>
          </p:sp>
          <p:sp>
            <p:nvSpPr>
              <p:cNvPr id="19893" name="Oval 150"/>
              <p:cNvSpPr>
                <a:spLocks noChangeArrowheads="1"/>
              </p:cNvSpPr>
              <p:nvPr/>
            </p:nvSpPr>
            <p:spPr bwMode="auto">
              <a:xfrm>
                <a:off x="3905" y="2958"/>
                <a:ext cx="54" cy="54"/>
              </a:xfrm>
              <a:prstGeom prst="ellipse">
                <a:avLst/>
              </a:prstGeom>
              <a:solidFill>
                <a:srgbClr val="FF0000"/>
              </a:solidFill>
              <a:ln w="9525">
                <a:noFill/>
                <a:round/>
                <a:headEnd/>
                <a:tailEnd/>
              </a:ln>
            </p:spPr>
            <p:txBody>
              <a:bodyPr/>
              <a:lstStyle/>
              <a:p>
                <a:endParaRPr lang="en-US"/>
              </a:p>
            </p:txBody>
          </p:sp>
          <p:sp>
            <p:nvSpPr>
              <p:cNvPr id="19894" name="Oval 151"/>
              <p:cNvSpPr>
                <a:spLocks noChangeArrowheads="1"/>
              </p:cNvSpPr>
              <p:nvPr/>
            </p:nvSpPr>
            <p:spPr bwMode="auto">
              <a:xfrm>
                <a:off x="3905" y="2958"/>
                <a:ext cx="54" cy="54"/>
              </a:xfrm>
              <a:prstGeom prst="ellipse">
                <a:avLst/>
              </a:prstGeom>
              <a:noFill/>
              <a:ln w="0">
                <a:solidFill>
                  <a:srgbClr val="FF0000"/>
                </a:solidFill>
                <a:round/>
                <a:headEnd/>
                <a:tailEnd/>
              </a:ln>
            </p:spPr>
            <p:txBody>
              <a:bodyPr/>
              <a:lstStyle/>
              <a:p>
                <a:endParaRPr lang="en-US"/>
              </a:p>
            </p:txBody>
          </p:sp>
          <p:sp>
            <p:nvSpPr>
              <p:cNvPr id="19895" name="Oval 152"/>
              <p:cNvSpPr>
                <a:spLocks noChangeArrowheads="1"/>
              </p:cNvSpPr>
              <p:nvPr/>
            </p:nvSpPr>
            <p:spPr bwMode="auto">
              <a:xfrm>
                <a:off x="3899" y="3126"/>
                <a:ext cx="54" cy="54"/>
              </a:xfrm>
              <a:prstGeom prst="ellipse">
                <a:avLst/>
              </a:prstGeom>
              <a:solidFill>
                <a:srgbClr val="FF0000"/>
              </a:solidFill>
              <a:ln w="9525">
                <a:noFill/>
                <a:round/>
                <a:headEnd/>
                <a:tailEnd/>
              </a:ln>
            </p:spPr>
            <p:txBody>
              <a:bodyPr/>
              <a:lstStyle/>
              <a:p>
                <a:endParaRPr lang="en-US"/>
              </a:p>
            </p:txBody>
          </p:sp>
          <p:sp>
            <p:nvSpPr>
              <p:cNvPr id="19896" name="Oval 153"/>
              <p:cNvSpPr>
                <a:spLocks noChangeArrowheads="1"/>
              </p:cNvSpPr>
              <p:nvPr/>
            </p:nvSpPr>
            <p:spPr bwMode="auto">
              <a:xfrm>
                <a:off x="3899" y="3126"/>
                <a:ext cx="54" cy="54"/>
              </a:xfrm>
              <a:prstGeom prst="ellipse">
                <a:avLst/>
              </a:prstGeom>
              <a:noFill/>
              <a:ln w="0">
                <a:solidFill>
                  <a:srgbClr val="FF0000"/>
                </a:solidFill>
                <a:round/>
                <a:headEnd/>
                <a:tailEnd/>
              </a:ln>
            </p:spPr>
            <p:txBody>
              <a:bodyPr/>
              <a:lstStyle/>
              <a:p>
                <a:endParaRPr lang="en-US"/>
              </a:p>
            </p:txBody>
          </p:sp>
          <p:sp>
            <p:nvSpPr>
              <p:cNvPr id="19897" name="Freeform 154"/>
              <p:cNvSpPr>
                <a:spLocks/>
              </p:cNvSpPr>
              <p:nvPr/>
            </p:nvSpPr>
            <p:spPr bwMode="auto">
              <a:xfrm>
                <a:off x="3809" y="2850"/>
                <a:ext cx="108" cy="156"/>
              </a:xfrm>
              <a:custGeom>
                <a:avLst/>
                <a:gdLst>
                  <a:gd name="T0" fmla="*/ 0 w 108"/>
                  <a:gd name="T1" fmla="*/ 156 h 156"/>
                  <a:gd name="T2" fmla="*/ 108 w 108"/>
                  <a:gd name="T3" fmla="*/ 138 h 156"/>
                  <a:gd name="T4" fmla="*/ 30 w 108"/>
                  <a:gd name="T5" fmla="*/ 0 h 156"/>
                  <a:gd name="T6" fmla="*/ 0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00BFFF"/>
              </a:solidFill>
              <a:ln w="9525">
                <a:noFill/>
                <a:round/>
                <a:headEnd/>
                <a:tailEnd/>
              </a:ln>
            </p:spPr>
            <p:txBody>
              <a:bodyPr/>
              <a:lstStyle/>
              <a:p>
                <a:endParaRPr lang="en-US"/>
              </a:p>
            </p:txBody>
          </p:sp>
          <p:sp>
            <p:nvSpPr>
              <p:cNvPr id="19898" name="Freeform 155"/>
              <p:cNvSpPr>
                <a:spLocks/>
              </p:cNvSpPr>
              <p:nvPr/>
            </p:nvSpPr>
            <p:spPr bwMode="auto">
              <a:xfrm>
                <a:off x="3809" y="2850"/>
                <a:ext cx="108" cy="156"/>
              </a:xfrm>
              <a:custGeom>
                <a:avLst/>
                <a:gdLst>
                  <a:gd name="T0" fmla="*/ 0 w 18"/>
                  <a:gd name="T1" fmla="*/ 202176 h 26"/>
                  <a:gd name="T2" fmla="*/ 139968 w 18"/>
                  <a:gd name="T3" fmla="*/ 178848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899" name="Freeform 156"/>
              <p:cNvSpPr>
                <a:spLocks/>
              </p:cNvSpPr>
              <p:nvPr/>
            </p:nvSpPr>
            <p:spPr bwMode="auto">
              <a:xfrm>
                <a:off x="3809" y="2988"/>
                <a:ext cx="108" cy="162"/>
              </a:xfrm>
              <a:custGeom>
                <a:avLst/>
                <a:gdLst>
                  <a:gd name="T0" fmla="*/ 78 w 108"/>
                  <a:gd name="T1" fmla="*/ 162 h 162"/>
                  <a:gd name="T2" fmla="*/ 0 w 108"/>
                  <a:gd name="T3" fmla="*/ 18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0070FF"/>
              </a:solidFill>
              <a:ln w="9525">
                <a:noFill/>
                <a:round/>
                <a:headEnd/>
                <a:tailEnd/>
              </a:ln>
            </p:spPr>
            <p:txBody>
              <a:bodyPr/>
              <a:lstStyle/>
              <a:p>
                <a:endParaRPr lang="en-US"/>
              </a:p>
            </p:txBody>
          </p:sp>
          <p:sp>
            <p:nvSpPr>
              <p:cNvPr id="19900" name="Freeform 157"/>
              <p:cNvSpPr>
                <a:spLocks/>
              </p:cNvSpPr>
              <p:nvPr/>
            </p:nvSpPr>
            <p:spPr bwMode="auto">
              <a:xfrm>
                <a:off x="3809" y="2988"/>
                <a:ext cx="108" cy="162"/>
              </a:xfrm>
              <a:custGeom>
                <a:avLst/>
                <a:gdLst>
                  <a:gd name="T0" fmla="*/ 101088 w 18"/>
                  <a:gd name="T1" fmla="*/ 209952 h 27"/>
                  <a:gd name="T2" fmla="*/ 0 w 18"/>
                  <a:gd name="T3" fmla="*/ 23328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01" name="Oval 158"/>
              <p:cNvSpPr>
                <a:spLocks noChangeArrowheads="1"/>
              </p:cNvSpPr>
              <p:nvPr/>
            </p:nvSpPr>
            <p:spPr bwMode="auto">
              <a:xfrm>
                <a:off x="3875" y="3509"/>
                <a:ext cx="54" cy="54"/>
              </a:xfrm>
              <a:prstGeom prst="ellipse">
                <a:avLst/>
              </a:prstGeom>
              <a:solidFill>
                <a:srgbClr val="FF0000"/>
              </a:solidFill>
              <a:ln w="9525">
                <a:noFill/>
                <a:round/>
                <a:headEnd/>
                <a:tailEnd/>
              </a:ln>
            </p:spPr>
            <p:txBody>
              <a:bodyPr/>
              <a:lstStyle/>
              <a:p>
                <a:endParaRPr lang="en-US"/>
              </a:p>
            </p:txBody>
          </p:sp>
          <p:sp>
            <p:nvSpPr>
              <p:cNvPr id="19902" name="Oval 159"/>
              <p:cNvSpPr>
                <a:spLocks noChangeArrowheads="1"/>
              </p:cNvSpPr>
              <p:nvPr/>
            </p:nvSpPr>
            <p:spPr bwMode="auto">
              <a:xfrm>
                <a:off x="3875" y="3509"/>
                <a:ext cx="54" cy="54"/>
              </a:xfrm>
              <a:prstGeom prst="ellipse">
                <a:avLst/>
              </a:prstGeom>
              <a:noFill/>
              <a:ln w="0">
                <a:solidFill>
                  <a:srgbClr val="FF0000"/>
                </a:solidFill>
                <a:round/>
                <a:headEnd/>
                <a:tailEnd/>
              </a:ln>
            </p:spPr>
            <p:txBody>
              <a:bodyPr/>
              <a:lstStyle/>
              <a:p>
                <a:endParaRPr lang="en-US"/>
              </a:p>
            </p:txBody>
          </p:sp>
          <p:sp>
            <p:nvSpPr>
              <p:cNvPr id="19903" name="Freeform 160"/>
              <p:cNvSpPr>
                <a:spLocks/>
              </p:cNvSpPr>
              <p:nvPr/>
            </p:nvSpPr>
            <p:spPr bwMode="auto">
              <a:xfrm>
                <a:off x="3779" y="3006"/>
                <a:ext cx="108" cy="162"/>
              </a:xfrm>
              <a:custGeom>
                <a:avLst/>
                <a:gdLst>
                  <a:gd name="T0" fmla="*/ 0 w 108"/>
                  <a:gd name="T1" fmla="*/ 162 h 162"/>
                  <a:gd name="T2" fmla="*/ 108 w 108"/>
                  <a:gd name="T3" fmla="*/ 144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0080FF"/>
              </a:solidFill>
              <a:ln w="9525">
                <a:noFill/>
                <a:round/>
                <a:headEnd/>
                <a:tailEnd/>
              </a:ln>
            </p:spPr>
            <p:txBody>
              <a:bodyPr/>
              <a:lstStyle/>
              <a:p>
                <a:endParaRPr lang="en-US"/>
              </a:p>
            </p:txBody>
          </p:sp>
          <p:sp>
            <p:nvSpPr>
              <p:cNvPr id="19904" name="Freeform 161"/>
              <p:cNvSpPr>
                <a:spLocks/>
              </p:cNvSpPr>
              <p:nvPr/>
            </p:nvSpPr>
            <p:spPr bwMode="auto">
              <a:xfrm>
                <a:off x="3779" y="3006"/>
                <a:ext cx="108" cy="162"/>
              </a:xfrm>
              <a:custGeom>
                <a:avLst/>
                <a:gdLst>
                  <a:gd name="T0" fmla="*/ 0 w 18"/>
                  <a:gd name="T1" fmla="*/ 209952 h 27"/>
                  <a:gd name="T2" fmla="*/ 139968 w 18"/>
                  <a:gd name="T3" fmla="*/ 186624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905" name="Freeform 162"/>
              <p:cNvSpPr>
                <a:spLocks/>
              </p:cNvSpPr>
              <p:nvPr/>
            </p:nvSpPr>
            <p:spPr bwMode="auto">
              <a:xfrm>
                <a:off x="3779" y="3150"/>
                <a:ext cx="108" cy="156"/>
              </a:xfrm>
              <a:custGeom>
                <a:avLst/>
                <a:gdLst>
                  <a:gd name="T0" fmla="*/ 78 w 108"/>
                  <a:gd name="T1" fmla="*/ 156 h 156"/>
                  <a:gd name="T2" fmla="*/ 0 w 108"/>
                  <a:gd name="T3" fmla="*/ 18 h 156"/>
                  <a:gd name="T4" fmla="*/ 108 w 108"/>
                  <a:gd name="T5" fmla="*/ 0 h 156"/>
                  <a:gd name="T6" fmla="*/ 78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0020FF"/>
              </a:solidFill>
              <a:ln w="9525">
                <a:noFill/>
                <a:round/>
                <a:headEnd/>
                <a:tailEnd/>
              </a:ln>
            </p:spPr>
            <p:txBody>
              <a:bodyPr/>
              <a:lstStyle/>
              <a:p>
                <a:endParaRPr lang="en-US"/>
              </a:p>
            </p:txBody>
          </p:sp>
          <p:sp>
            <p:nvSpPr>
              <p:cNvPr id="19906" name="Freeform 163"/>
              <p:cNvSpPr>
                <a:spLocks/>
              </p:cNvSpPr>
              <p:nvPr/>
            </p:nvSpPr>
            <p:spPr bwMode="auto">
              <a:xfrm>
                <a:off x="3779" y="3150"/>
                <a:ext cx="108" cy="156"/>
              </a:xfrm>
              <a:custGeom>
                <a:avLst/>
                <a:gdLst>
                  <a:gd name="T0" fmla="*/ 101088 w 18"/>
                  <a:gd name="T1" fmla="*/ 202176 h 26"/>
                  <a:gd name="T2" fmla="*/ 0 w 18"/>
                  <a:gd name="T3" fmla="*/ 23328 h 26"/>
                  <a:gd name="T4" fmla="*/ 139968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07" name="Oval 164"/>
              <p:cNvSpPr>
                <a:spLocks noChangeArrowheads="1"/>
              </p:cNvSpPr>
              <p:nvPr/>
            </p:nvSpPr>
            <p:spPr bwMode="auto">
              <a:xfrm>
                <a:off x="3749" y="2544"/>
                <a:ext cx="54" cy="54"/>
              </a:xfrm>
              <a:prstGeom prst="ellipse">
                <a:avLst/>
              </a:prstGeom>
              <a:solidFill>
                <a:srgbClr val="FF0000"/>
              </a:solidFill>
              <a:ln w="9525">
                <a:noFill/>
                <a:round/>
                <a:headEnd/>
                <a:tailEnd/>
              </a:ln>
            </p:spPr>
            <p:txBody>
              <a:bodyPr/>
              <a:lstStyle/>
              <a:p>
                <a:endParaRPr lang="en-US"/>
              </a:p>
            </p:txBody>
          </p:sp>
          <p:sp>
            <p:nvSpPr>
              <p:cNvPr id="19908" name="Oval 165"/>
              <p:cNvSpPr>
                <a:spLocks noChangeArrowheads="1"/>
              </p:cNvSpPr>
              <p:nvPr/>
            </p:nvSpPr>
            <p:spPr bwMode="auto">
              <a:xfrm>
                <a:off x="3749" y="2544"/>
                <a:ext cx="54" cy="54"/>
              </a:xfrm>
              <a:prstGeom prst="ellipse">
                <a:avLst/>
              </a:prstGeom>
              <a:noFill/>
              <a:ln w="0">
                <a:solidFill>
                  <a:srgbClr val="FF0000"/>
                </a:solidFill>
                <a:round/>
                <a:headEnd/>
                <a:tailEnd/>
              </a:ln>
            </p:spPr>
            <p:txBody>
              <a:bodyPr/>
              <a:lstStyle/>
              <a:p>
                <a:endParaRPr lang="en-US"/>
              </a:p>
            </p:txBody>
          </p:sp>
          <p:sp>
            <p:nvSpPr>
              <p:cNvPr id="19909" name="Freeform 166"/>
              <p:cNvSpPr>
                <a:spLocks/>
              </p:cNvSpPr>
              <p:nvPr/>
            </p:nvSpPr>
            <p:spPr bwMode="auto">
              <a:xfrm>
                <a:off x="3683" y="2550"/>
                <a:ext cx="108" cy="156"/>
              </a:xfrm>
              <a:custGeom>
                <a:avLst/>
                <a:gdLst>
                  <a:gd name="T0" fmla="*/ 78 w 108"/>
                  <a:gd name="T1" fmla="*/ 156 h 156"/>
                  <a:gd name="T2" fmla="*/ 0 w 108"/>
                  <a:gd name="T3" fmla="*/ 18 h 156"/>
                  <a:gd name="T4" fmla="*/ 108 w 108"/>
                  <a:gd name="T5" fmla="*/ 0 h 156"/>
                  <a:gd name="T6" fmla="*/ 78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60FF9F"/>
              </a:solidFill>
              <a:ln w="9525">
                <a:noFill/>
                <a:round/>
                <a:headEnd/>
                <a:tailEnd/>
              </a:ln>
            </p:spPr>
            <p:txBody>
              <a:bodyPr/>
              <a:lstStyle/>
              <a:p>
                <a:endParaRPr lang="en-US"/>
              </a:p>
            </p:txBody>
          </p:sp>
          <p:sp>
            <p:nvSpPr>
              <p:cNvPr id="19910" name="Freeform 167"/>
              <p:cNvSpPr>
                <a:spLocks/>
              </p:cNvSpPr>
              <p:nvPr/>
            </p:nvSpPr>
            <p:spPr bwMode="auto">
              <a:xfrm>
                <a:off x="3683" y="2550"/>
                <a:ext cx="108" cy="156"/>
              </a:xfrm>
              <a:custGeom>
                <a:avLst/>
                <a:gdLst>
                  <a:gd name="T0" fmla="*/ 101088 w 18"/>
                  <a:gd name="T1" fmla="*/ 202176 h 26"/>
                  <a:gd name="T2" fmla="*/ 0 w 18"/>
                  <a:gd name="T3" fmla="*/ 23328 h 26"/>
                  <a:gd name="T4" fmla="*/ 139968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11" name="Freeform 168"/>
              <p:cNvSpPr>
                <a:spLocks/>
              </p:cNvSpPr>
              <p:nvPr/>
            </p:nvSpPr>
            <p:spPr bwMode="auto">
              <a:xfrm>
                <a:off x="3761" y="2688"/>
                <a:ext cx="108" cy="162"/>
              </a:xfrm>
              <a:custGeom>
                <a:avLst/>
                <a:gdLst>
                  <a:gd name="T0" fmla="*/ 78 w 108"/>
                  <a:gd name="T1" fmla="*/ 162 h 162"/>
                  <a:gd name="T2" fmla="*/ 0 w 108"/>
                  <a:gd name="T3" fmla="*/ 18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10FFEF"/>
              </a:solidFill>
              <a:ln w="9525">
                <a:noFill/>
                <a:round/>
                <a:headEnd/>
                <a:tailEnd/>
              </a:ln>
            </p:spPr>
            <p:txBody>
              <a:bodyPr/>
              <a:lstStyle/>
              <a:p>
                <a:endParaRPr lang="en-US"/>
              </a:p>
            </p:txBody>
          </p:sp>
          <p:sp>
            <p:nvSpPr>
              <p:cNvPr id="19912" name="Freeform 169"/>
              <p:cNvSpPr>
                <a:spLocks/>
              </p:cNvSpPr>
              <p:nvPr/>
            </p:nvSpPr>
            <p:spPr bwMode="auto">
              <a:xfrm>
                <a:off x="3761" y="2688"/>
                <a:ext cx="108" cy="162"/>
              </a:xfrm>
              <a:custGeom>
                <a:avLst/>
                <a:gdLst>
                  <a:gd name="T0" fmla="*/ 101088 w 18"/>
                  <a:gd name="T1" fmla="*/ 209952 h 27"/>
                  <a:gd name="T2" fmla="*/ 0 w 18"/>
                  <a:gd name="T3" fmla="*/ 23328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13" name="Freeform 170"/>
              <p:cNvSpPr>
                <a:spLocks/>
              </p:cNvSpPr>
              <p:nvPr/>
            </p:nvSpPr>
            <p:spPr bwMode="auto">
              <a:xfrm>
                <a:off x="3761" y="2550"/>
                <a:ext cx="108" cy="156"/>
              </a:xfrm>
              <a:custGeom>
                <a:avLst/>
                <a:gdLst>
                  <a:gd name="T0" fmla="*/ 0 w 108"/>
                  <a:gd name="T1" fmla="*/ 156 h 156"/>
                  <a:gd name="T2" fmla="*/ 108 w 108"/>
                  <a:gd name="T3" fmla="*/ 138 h 156"/>
                  <a:gd name="T4" fmla="*/ 30 w 108"/>
                  <a:gd name="T5" fmla="*/ 0 h 156"/>
                  <a:gd name="T6" fmla="*/ 0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60FF9F"/>
              </a:solidFill>
              <a:ln w="9525">
                <a:noFill/>
                <a:round/>
                <a:headEnd/>
                <a:tailEnd/>
              </a:ln>
            </p:spPr>
            <p:txBody>
              <a:bodyPr/>
              <a:lstStyle/>
              <a:p>
                <a:endParaRPr lang="en-US"/>
              </a:p>
            </p:txBody>
          </p:sp>
          <p:sp>
            <p:nvSpPr>
              <p:cNvPr id="19914" name="Freeform 171"/>
              <p:cNvSpPr>
                <a:spLocks/>
              </p:cNvSpPr>
              <p:nvPr/>
            </p:nvSpPr>
            <p:spPr bwMode="auto">
              <a:xfrm>
                <a:off x="3761" y="2550"/>
                <a:ext cx="108" cy="156"/>
              </a:xfrm>
              <a:custGeom>
                <a:avLst/>
                <a:gdLst>
                  <a:gd name="T0" fmla="*/ 0 w 18"/>
                  <a:gd name="T1" fmla="*/ 202176 h 26"/>
                  <a:gd name="T2" fmla="*/ 139968 w 18"/>
                  <a:gd name="T3" fmla="*/ 178848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15" name="Freeform 172"/>
              <p:cNvSpPr>
                <a:spLocks/>
              </p:cNvSpPr>
              <p:nvPr/>
            </p:nvSpPr>
            <p:spPr bwMode="auto">
              <a:xfrm>
                <a:off x="3749" y="3168"/>
                <a:ext cx="108" cy="156"/>
              </a:xfrm>
              <a:custGeom>
                <a:avLst/>
                <a:gdLst>
                  <a:gd name="T0" fmla="*/ 0 w 108"/>
                  <a:gd name="T1" fmla="*/ 156 h 156"/>
                  <a:gd name="T2" fmla="*/ 108 w 108"/>
                  <a:gd name="T3" fmla="*/ 138 h 156"/>
                  <a:gd name="T4" fmla="*/ 30 w 108"/>
                  <a:gd name="T5" fmla="*/ 0 h 156"/>
                  <a:gd name="T6" fmla="*/ 0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0040FF"/>
              </a:solidFill>
              <a:ln w="9525">
                <a:noFill/>
                <a:round/>
                <a:headEnd/>
                <a:tailEnd/>
              </a:ln>
            </p:spPr>
            <p:txBody>
              <a:bodyPr/>
              <a:lstStyle/>
              <a:p>
                <a:endParaRPr lang="en-US"/>
              </a:p>
            </p:txBody>
          </p:sp>
          <p:sp>
            <p:nvSpPr>
              <p:cNvPr id="19916" name="Freeform 173"/>
              <p:cNvSpPr>
                <a:spLocks/>
              </p:cNvSpPr>
              <p:nvPr/>
            </p:nvSpPr>
            <p:spPr bwMode="auto">
              <a:xfrm>
                <a:off x="3749" y="3168"/>
                <a:ext cx="108" cy="156"/>
              </a:xfrm>
              <a:custGeom>
                <a:avLst/>
                <a:gdLst>
                  <a:gd name="T0" fmla="*/ 0 w 18"/>
                  <a:gd name="T1" fmla="*/ 202176 h 26"/>
                  <a:gd name="T2" fmla="*/ 139968 w 18"/>
                  <a:gd name="T3" fmla="*/ 178848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17" name="Freeform 174"/>
              <p:cNvSpPr>
                <a:spLocks/>
              </p:cNvSpPr>
              <p:nvPr/>
            </p:nvSpPr>
            <p:spPr bwMode="auto">
              <a:xfrm>
                <a:off x="3749" y="3306"/>
                <a:ext cx="108" cy="162"/>
              </a:xfrm>
              <a:custGeom>
                <a:avLst/>
                <a:gdLst>
                  <a:gd name="T0" fmla="*/ 78 w 108"/>
                  <a:gd name="T1" fmla="*/ 162 h 162"/>
                  <a:gd name="T2" fmla="*/ 0 w 108"/>
                  <a:gd name="T3" fmla="*/ 18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0000DF"/>
              </a:solidFill>
              <a:ln w="9525">
                <a:noFill/>
                <a:round/>
                <a:headEnd/>
                <a:tailEnd/>
              </a:ln>
            </p:spPr>
            <p:txBody>
              <a:bodyPr/>
              <a:lstStyle/>
              <a:p>
                <a:endParaRPr lang="en-US"/>
              </a:p>
            </p:txBody>
          </p:sp>
          <p:sp>
            <p:nvSpPr>
              <p:cNvPr id="19918" name="Freeform 175"/>
              <p:cNvSpPr>
                <a:spLocks/>
              </p:cNvSpPr>
              <p:nvPr/>
            </p:nvSpPr>
            <p:spPr bwMode="auto">
              <a:xfrm>
                <a:off x="3749" y="3306"/>
                <a:ext cx="108" cy="162"/>
              </a:xfrm>
              <a:custGeom>
                <a:avLst/>
                <a:gdLst>
                  <a:gd name="T0" fmla="*/ 101088 w 18"/>
                  <a:gd name="T1" fmla="*/ 209952 h 27"/>
                  <a:gd name="T2" fmla="*/ 0 w 18"/>
                  <a:gd name="T3" fmla="*/ 23328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19" name="Rectangle 176"/>
              <p:cNvSpPr>
                <a:spLocks noChangeArrowheads="1"/>
              </p:cNvSpPr>
              <p:nvPr/>
            </p:nvSpPr>
            <p:spPr bwMode="auto">
              <a:xfrm>
                <a:off x="3923" y="3917"/>
                <a:ext cx="1" cy="230"/>
              </a:xfrm>
              <a:prstGeom prst="rect">
                <a:avLst/>
              </a:prstGeom>
              <a:noFill/>
              <a:ln w="9525">
                <a:noFill/>
                <a:miter lim="800000"/>
                <a:headEnd/>
                <a:tailEnd/>
              </a:ln>
            </p:spPr>
            <p:txBody>
              <a:bodyPr wrap="none" lIns="0" tIns="0" rIns="0" bIns="0">
                <a:spAutoFit/>
              </a:bodyPr>
              <a:lstStyle/>
              <a:p>
                <a:pPr algn="ctr"/>
                <a:endParaRPr lang="en-US" sz="2400">
                  <a:cs typeface="Arial" charset="0"/>
                </a:endParaRPr>
              </a:p>
            </p:txBody>
          </p:sp>
          <p:sp>
            <p:nvSpPr>
              <p:cNvPr id="19920" name="Freeform 177"/>
              <p:cNvSpPr>
                <a:spLocks/>
              </p:cNvSpPr>
              <p:nvPr/>
            </p:nvSpPr>
            <p:spPr bwMode="auto">
              <a:xfrm>
                <a:off x="3731" y="2850"/>
                <a:ext cx="108" cy="156"/>
              </a:xfrm>
              <a:custGeom>
                <a:avLst/>
                <a:gdLst>
                  <a:gd name="T0" fmla="*/ 78 w 108"/>
                  <a:gd name="T1" fmla="*/ 156 h 156"/>
                  <a:gd name="T2" fmla="*/ 0 w 108"/>
                  <a:gd name="T3" fmla="*/ 18 h 156"/>
                  <a:gd name="T4" fmla="*/ 108 w 108"/>
                  <a:gd name="T5" fmla="*/ 0 h 156"/>
                  <a:gd name="T6" fmla="*/ 78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00BFFF"/>
              </a:solidFill>
              <a:ln w="9525">
                <a:noFill/>
                <a:round/>
                <a:headEnd/>
                <a:tailEnd/>
              </a:ln>
            </p:spPr>
            <p:txBody>
              <a:bodyPr/>
              <a:lstStyle/>
              <a:p>
                <a:endParaRPr lang="en-US"/>
              </a:p>
            </p:txBody>
          </p:sp>
          <p:sp>
            <p:nvSpPr>
              <p:cNvPr id="19921" name="Freeform 178"/>
              <p:cNvSpPr>
                <a:spLocks/>
              </p:cNvSpPr>
              <p:nvPr/>
            </p:nvSpPr>
            <p:spPr bwMode="auto">
              <a:xfrm>
                <a:off x="3731" y="2850"/>
                <a:ext cx="108" cy="156"/>
              </a:xfrm>
              <a:custGeom>
                <a:avLst/>
                <a:gdLst>
                  <a:gd name="T0" fmla="*/ 101088 w 18"/>
                  <a:gd name="T1" fmla="*/ 202176 h 26"/>
                  <a:gd name="T2" fmla="*/ 0 w 18"/>
                  <a:gd name="T3" fmla="*/ 23328 h 26"/>
                  <a:gd name="T4" fmla="*/ 139968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22" name="Freeform 179"/>
              <p:cNvSpPr>
                <a:spLocks/>
              </p:cNvSpPr>
              <p:nvPr/>
            </p:nvSpPr>
            <p:spPr bwMode="auto">
              <a:xfrm>
                <a:off x="3654" y="2568"/>
                <a:ext cx="107" cy="162"/>
              </a:xfrm>
              <a:custGeom>
                <a:avLst/>
                <a:gdLst>
                  <a:gd name="T0" fmla="*/ 0 w 107"/>
                  <a:gd name="T1" fmla="*/ 162 h 162"/>
                  <a:gd name="T2" fmla="*/ 107 w 107"/>
                  <a:gd name="T3" fmla="*/ 138 h 162"/>
                  <a:gd name="T4" fmla="*/ 29 w 107"/>
                  <a:gd name="T5" fmla="*/ 0 h 162"/>
                  <a:gd name="T6" fmla="*/ 0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38"/>
                    </a:lnTo>
                    <a:lnTo>
                      <a:pt x="29" y="0"/>
                    </a:lnTo>
                    <a:lnTo>
                      <a:pt x="0" y="162"/>
                    </a:lnTo>
                    <a:close/>
                  </a:path>
                </a:pathLst>
              </a:custGeom>
              <a:solidFill>
                <a:srgbClr val="80FF80"/>
              </a:solidFill>
              <a:ln w="9525">
                <a:noFill/>
                <a:round/>
                <a:headEnd/>
                <a:tailEnd/>
              </a:ln>
            </p:spPr>
            <p:txBody>
              <a:bodyPr/>
              <a:lstStyle/>
              <a:p>
                <a:endParaRPr lang="en-US"/>
              </a:p>
            </p:txBody>
          </p:sp>
          <p:sp>
            <p:nvSpPr>
              <p:cNvPr id="19923" name="Freeform 180"/>
              <p:cNvSpPr>
                <a:spLocks/>
              </p:cNvSpPr>
              <p:nvPr/>
            </p:nvSpPr>
            <p:spPr bwMode="auto">
              <a:xfrm>
                <a:off x="3654" y="2568"/>
                <a:ext cx="107" cy="162"/>
              </a:xfrm>
              <a:custGeom>
                <a:avLst/>
                <a:gdLst>
                  <a:gd name="T0" fmla="*/ 0 w 18"/>
                  <a:gd name="T1" fmla="*/ 209952 h 27"/>
                  <a:gd name="T2" fmla="*/ 133607 w 18"/>
                  <a:gd name="T3" fmla="*/ 178848 h 27"/>
                  <a:gd name="T4" fmla="*/ 37385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924" name="Oval 181"/>
              <p:cNvSpPr>
                <a:spLocks noChangeArrowheads="1"/>
              </p:cNvSpPr>
              <p:nvPr/>
            </p:nvSpPr>
            <p:spPr bwMode="auto">
              <a:xfrm>
                <a:off x="3743" y="2796"/>
                <a:ext cx="54" cy="54"/>
              </a:xfrm>
              <a:prstGeom prst="ellipse">
                <a:avLst/>
              </a:prstGeom>
              <a:solidFill>
                <a:srgbClr val="FF0000"/>
              </a:solidFill>
              <a:ln w="9525">
                <a:noFill/>
                <a:round/>
                <a:headEnd/>
                <a:tailEnd/>
              </a:ln>
            </p:spPr>
            <p:txBody>
              <a:bodyPr/>
              <a:lstStyle/>
              <a:p>
                <a:endParaRPr lang="en-US"/>
              </a:p>
            </p:txBody>
          </p:sp>
          <p:sp>
            <p:nvSpPr>
              <p:cNvPr id="19925" name="Oval 182"/>
              <p:cNvSpPr>
                <a:spLocks noChangeArrowheads="1"/>
              </p:cNvSpPr>
              <p:nvPr/>
            </p:nvSpPr>
            <p:spPr bwMode="auto">
              <a:xfrm>
                <a:off x="3743" y="2796"/>
                <a:ext cx="54" cy="54"/>
              </a:xfrm>
              <a:prstGeom prst="ellipse">
                <a:avLst/>
              </a:prstGeom>
              <a:noFill/>
              <a:ln w="0">
                <a:solidFill>
                  <a:srgbClr val="FF0000"/>
                </a:solidFill>
                <a:round/>
                <a:headEnd/>
                <a:tailEnd/>
              </a:ln>
            </p:spPr>
            <p:txBody>
              <a:bodyPr/>
              <a:lstStyle/>
              <a:p>
                <a:endParaRPr lang="en-US"/>
              </a:p>
            </p:txBody>
          </p:sp>
          <p:sp>
            <p:nvSpPr>
              <p:cNvPr id="19926" name="Freeform 183"/>
              <p:cNvSpPr>
                <a:spLocks/>
              </p:cNvSpPr>
              <p:nvPr/>
            </p:nvSpPr>
            <p:spPr bwMode="auto">
              <a:xfrm>
                <a:off x="3731" y="2706"/>
                <a:ext cx="108" cy="162"/>
              </a:xfrm>
              <a:custGeom>
                <a:avLst/>
                <a:gdLst>
                  <a:gd name="T0" fmla="*/ 0 w 108"/>
                  <a:gd name="T1" fmla="*/ 162 h 162"/>
                  <a:gd name="T2" fmla="*/ 108 w 108"/>
                  <a:gd name="T3" fmla="*/ 144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20FFDF"/>
              </a:solidFill>
              <a:ln w="9525">
                <a:noFill/>
                <a:round/>
                <a:headEnd/>
                <a:tailEnd/>
              </a:ln>
            </p:spPr>
            <p:txBody>
              <a:bodyPr/>
              <a:lstStyle/>
              <a:p>
                <a:endParaRPr lang="en-US"/>
              </a:p>
            </p:txBody>
          </p:sp>
          <p:sp>
            <p:nvSpPr>
              <p:cNvPr id="19927" name="Freeform 184"/>
              <p:cNvSpPr>
                <a:spLocks/>
              </p:cNvSpPr>
              <p:nvPr/>
            </p:nvSpPr>
            <p:spPr bwMode="auto">
              <a:xfrm>
                <a:off x="3731" y="2706"/>
                <a:ext cx="108" cy="162"/>
              </a:xfrm>
              <a:custGeom>
                <a:avLst/>
                <a:gdLst>
                  <a:gd name="T0" fmla="*/ 0 w 18"/>
                  <a:gd name="T1" fmla="*/ 209952 h 27"/>
                  <a:gd name="T2" fmla="*/ 139968 w 18"/>
                  <a:gd name="T3" fmla="*/ 186624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928" name="Freeform 185"/>
              <p:cNvSpPr>
                <a:spLocks/>
              </p:cNvSpPr>
              <p:nvPr/>
            </p:nvSpPr>
            <p:spPr bwMode="auto">
              <a:xfrm>
                <a:off x="3719" y="3324"/>
                <a:ext cx="108" cy="162"/>
              </a:xfrm>
              <a:custGeom>
                <a:avLst/>
                <a:gdLst>
                  <a:gd name="T0" fmla="*/ 0 w 108"/>
                  <a:gd name="T1" fmla="*/ 162 h 162"/>
                  <a:gd name="T2" fmla="*/ 108 w 108"/>
                  <a:gd name="T3" fmla="*/ 144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0000FF"/>
              </a:solidFill>
              <a:ln w="9525">
                <a:noFill/>
                <a:round/>
                <a:headEnd/>
                <a:tailEnd/>
              </a:ln>
            </p:spPr>
            <p:txBody>
              <a:bodyPr/>
              <a:lstStyle/>
              <a:p>
                <a:endParaRPr lang="en-US"/>
              </a:p>
            </p:txBody>
          </p:sp>
          <p:sp>
            <p:nvSpPr>
              <p:cNvPr id="19929" name="Freeform 186"/>
              <p:cNvSpPr>
                <a:spLocks/>
              </p:cNvSpPr>
              <p:nvPr/>
            </p:nvSpPr>
            <p:spPr bwMode="auto">
              <a:xfrm>
                <a:off x="3719" y="3324"/>
                <a:ext cx="108" cy="162"/>
              </a:xfrm>
              <a:custGeom>
                <a:avLst/>
                <a:gdLst>
                  <a:gd name="T0" fmla="*/ 0 w 18"/>
                  <a:gd name="T1" fmla="*/ 209952 h 27"/>
                  <a:gd name="T2" fmla="*/ 139968 w 18"/>
                  <a:gd name="T3" fmla="*/ 186624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930" name="Freeform 187"/>
              <p:cNvSpPr>
                <a:spLocks/>
              </p:cNvSpPr>
              <p:nvPr/>
            </p:nvSpPr>
            <p:spPr bwMode="auto">
              <a:xfrm>
                <a:off x="3701" y="3006"/>
                <a:ext cx="108" cy="162"/>
              </a:xfrm>
              <a:custGeom>
                <a:avLst/>
                <a:gdLst>
                  <a:gd name="T0" fmla="*/ 78 w 108"/>
                  <a:gd name="T1" fmla="*/ 162 h 162"/>
                  <a:gd name="T2" fmla="*/ 0 w 108"/>
                  <a:gd name="T3" fmla="*/ 18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0080FF"/>
              </a:solidFill>
              <a:ln w="9525">
                <a:noFill/>
                <a:round/>
                <a:headEnd/>
                <a:tailEnd/>
              </a:ln>
            </p:spPr>
            <p:txBody>
              <a:bodyPr/>
              <a:lstStyle/>
              <a:p>
                <a:endParaRPr lang="en-US"/>
              </a:p>
            </p:txBody>
          </p:sp>
          <p:sp>
            <p:nvSpPr>
              <p:cNvPr id="19931" name="Freeform 188"/>
              <p:cNvSpPr>
                <a:spLocks/>
              </p:cNvSpPr>
              <p:nvPr/>
            </p:nvSpPr>
            <p:spPr bwMode="auto">
              <a:xfrm>
                <a:off x="3701" y="3006"/>
                <a:ext cx="108" cy="162"/>
              </a:xfrm>
              <a:custGeom>
                <a:avLst/>
                <a:gdLst>
                  <a:gd name="T0" fmla="*/ 101088 w 18"/>
                  <a:gd name="T1" fmla="*/ 209952 h 27"/>
                  <a:gd name="T2" fmla="*/ 0 w 18"/>
                  <a:gd name="T3" fmla="*/ 23328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32" name="Freeform 189"/>
              <p:cNvSpPr>
                <a:spLocks/>
              </p:cNvSpPr>
              <p:nvPr/>
            </p:nvSpPr>
            <p:spPr bwMode="auto">
              <a:xfrm>
                <a:off x="3701" y="2868"/>
                <a:ext cx="108" cy="156"/>
              </a:xfrm>
              <a:custGeom>
                <a:avLst/>
                <a:gdLst>
                  <a:gd name="T0" fmla="*/ 0 w 108"/>
                  <a:gd name="T1" fmla="*/ 156 h 156"/>
                  <a:gd name="T2" fmla="*/ 108 w 108"/>
                  <a:gd name="T3" fmla="*/ 138 h 156"/>
                  <a:gd name="T4" fmla="*/ 30 w 108"/>
                  <a:gd name="T5" fmla="*/ 0 h 156"/>
                  <a:gd name="T6" fmla="*/ 0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00DFFF"/>
              </a:solidFill>
              <a:ln w="9525">
                <a:noFill/>
                <a:round/>
                <a:headEnd/>
                <a:tailEnd/>
              </a:ln>
            </p:spPr>
            <p:txBody>
              <a:bodyPr/>
              <a:lstStyle/>
              <a:p>
                <a:endParaRPr lang="en-US"/>
              </a:p>
            </p:txBody>
          </p:sp>
          <p:sp>
            <p:nvSpPr>
              <p:cNvPr id="19933" name="Freeform 190"/>
              <p:cNvSpPr>
                <a:spLocks/>
              </p:cNvSpPr>
              <p:nvPr/>
            </p:nvSpPr>
            <p:spPr bwMode="auto">
              <a:xfrm>
                <a:off x="3701" y="2868"/>
                <a:ext cx="108" cy="156"/>
              </a:xfrm>
              <a:custGeom>
                <a:avLst/>
                <a:gdLst>
                  <a:gd name="T0" fmla="*/ 0 w 18"/>
                  <a:gd name="T1" fmla="*/ 202176 h 26"/>
                  <a:gd name="T2" fmla="*/ 139968 w 18"/>
                  <a:gd name="T3" fmla="*/ 178848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34" name="Oval 191"/>
              <p:cNvSpPr>
                <a:spLocks noChangeArrowheads="1"/>
              </p:cNvSpPr>
              <p:nvPr/>
            </p:nvSpPr>
            <p:spPr bwMode="auto">
              <a:xfrm>
                <a:off x="3779" y="3114"/>
                <a:ext cx="54" cy="54"/>
              </a:xfrm>
              <a:prstGeom prst="ellipse">
                <a:avLst/>
              </a:prstGeom>
              <a:solidFill>
                <a:srgbClr val="FF0000"/>
              </a:solidFill>
              <a:ln w="9525">
                <a:noFill/>
                <a:round/>
                <a:headEnd/>
                <a:tailEnd/>
              </a:ln>
            </p:spPr>
            <p:txBody>
              <a:bodyPr/>
              <a:lstStyle/>
              <a:p>
                <a:endParaRPr lang="en-US"/>
              </a:p>
            </p:txBody>
          </p:sp>
          <p:sp>
            <p:nvSpPr>
              <p:cNvPr id="19935" name="Oval 192"/>
              <p:cNvSpPr>
                <a:spLocks noChangeArrowheads="1"/>
              </p:cNvSpPr>
              <p:nvPr/>
            </p:nvSpPr>
            <p:spPr bwMode="auto">
              <a:xfrm>
                <a:off x="3779" y="3114"/>
                <a:ext cx="54" cy="54"/>
              </a:xfrm>
              <a:prstGeom prst="ellipse">
                <a:avLst/>
              </a:prstGeom>
              <a:noFill/>
              <a:ln w="0">
                <a:solidFill>
                  <a:srgbClr val="FF0000"/>
                </a:solidFill>
                <a:round/>
                <a:headEnd/>
                <a:tailEnd/>
              </a:ln>
            </p:spPr>
            <p:txBody>
              <a:bodyPr/>
              <a:lstStyle/>
              <a:p>
                <a:endParaRPr lang="en-US"/>
              </a:p>
            </p:txBody>
          </p:sp>
          <p:sp>
            <p:nvSpPr>
              <p:cNvPr id="19936" name="Freeform 193"/>
              <p:cNvSpPr>
                <a:spLocks/>
              </p:cNvSpPr>
              <p:nvPr/>
            </p:nvSpPr>
            <p:spPr bwMode="auto">
              <a:xfrm>
                <a:off x="3683" y="2412"/>
                <a:ext cx="108" cy="156"/>
              </a:xfrm>
              <a:custGeom>
                <a:avLst/>
                <a:gdLst>
                  <a:gd name="T0" fmla="*/ 0 w 108"/>
                  <a:gd name="T1" fmla="*/ 156 h 156"/>
                  <a:gd name="T2" fmla="*/ 108 w 108"/>
                  <a:gd name="T3" fmla="*/ 138 h 156"/>
                  <a:gd name="T4" fmla="*/ 30 w 108"/>
                  <a:gd name="T5" fmla="*/ 0 h 156"/>
                  <a:gd name="T6" fmla="*/ 0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BFFF40"/>
              </a:solidFill>
              <a:ln w="9525">
                <a:noFill/>
                <a:round/>
                <a:headEnd/>
                <a:tailEnd/>
              </a:ln>
            </p:spPr>
            <p:txBody>
              <a:bodyPr/>
              <a:lstStyle/>
              <a:p>
                <a:endParaRPr lang="en-US"/>
              </a:p>
            </p:txBody>
          </p:sp>
          <p:sp>
            <p:nvSpPr>
              <p:cNvPr id="19937" name="Freeform 194"/>
              <p:cNvSpPr>
                <a:spLocks/>
              </p:cNvSpPr>
              <p:nvPr/>
            </p:nvSpPr>
            <p:spPr bwMode="auto">
              <a:xfrm>
                <a:off x="3683" y="2412"/>
                <a:ext cx="108" cy="156"/>
              </a:xfrm>
              <a:custGeom>
                <a:avLst/>
                <a:gdLst>
                  <a:gd name="T0" fmla="*/ 0 w 18"/>
                  <a:gd name="T1" fmla="*/ 202176 h 26"/>
                  <a:gd name="T2" fmla="*/ 139968 w 18"/>
                  <a:gd name="T3" fmla="*/ 178848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38" name="Freeform 195"/>
              <p:cNvSpPr>
                <a:spLocks/>
              </p:cNvSpPr>
              <p:nvPr/>
            </p:nvSpPr>
            <p:spPr bwMode="auto">
              <a:xfrm>
                <a:off x="3594" y="3024"/>
                <a:ext cx="107" cy="162"/>
              </a:xfrm>
              <a:custGeom>
                <a:avLst/>
                <a:gdLst>
                  <a:gd name="T0" fmla="*/ 77 w 107"/>
                  <a:gd name="T1" fmla="*/ 162 h 162"/>
                  <a:gd name="T2" fmla="*/ 0 w 107"/>
                  <a:gd name="T3" fmla="*/ 24 h 162"/>
                  <a:gd name="T4" fmla="*/ 107 w 107"/>
                  <a:gd name="T5" fmla="*/ 0 h 162"/>
                  <a:gd name="T6" fmla="*/ 77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7" y="162"/>
                    </a:moveTo>
                    <a:lnTo>
                      <a:pt x="0" y="24"/>
                    </a:lnTo>
                    <a:lnTo>
                      <a:pt x="107" y="0"/>
                    </a:lnTo>
                    <a:lnTo>
                      <a:pt x="77" y="162"/>
                    </a:lnTo>
                    <a:close/>
                  </a:path>
                </a:pathLst>
              </a:custGeom>
              <a:solidFill>
                <a:srgbClr val="009FFF"/>
              </a:solidFill>
              <a:ln w="9525">
                <a:noFill/>
                <a:round/>
                <a:headEnd/>
                <a:tailEnd/>
              </a:ln>
            </p:spPr>
            <p:txBody>
              <a:bodyPr/>
              <a:lstStyle/>
              <a:p>
                <a:endParaRPr lang="en-US"/>
              </a:p>
            </p:txBody>
          </p:sp>
          <p:sp>
            <p:nvSpPr>
              <p:cNvPr id="19939" name="Freeform 196"/>
              <p:cNvSpPr>
                <a:spLocks/>
              </p:cNvSpPr>
              <p:nvPr/>
            </p:nvSpPr>
            <p:spPr bwMode="auto">
              <a:xfrm>
                <a:off x="3594" y="3024"/>
                <a:ext cx="107" cy="162"/>
              </a:xfrm>
              <a:custGeom>
                <a:avLst/>
                <a:gdLst>
                  <a:gd name="T0" fmla="*/ 96223 w 18"/>
                  <a:gd name="T1" fmla="*/ 209952 h 27"/>
                  <a:gd name="T2" fmla="*/ 0 w 18"/>
                  <a:gd name="T3" fmla="*/ 31104 h 27"/>
                  <a:gd name="T4" fmla="*/ 13360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940" name="Freeform 197"/>
              <p:cNvSpPr>
                <a:spLocks/>
              </p:cNvSpPr>
              <p:nvPr/>
            </p:nvSpPr>
            <p:spPr bwMode="auto">
              <a:xfrm>
                <a:off x="3671" y="3168"/>
                <a:ext cx="108" cy="156"/>
              </a:xfrm>
              <a:custGeom>
                <a:avLst/>
                <a:gdLst>
                  <a:gd name="T0" fmla="*/ 78 w 108"/>
                  <a:gd name="T1" fmla="*/ 156 h 156"/>
                  <a:gd name="T2" fmla="*/ 0 w 108"/>
                  <a:gd name="T3" fmla="*/ 18 h 156"/>
                  <a:gd name="T4" fmla="*/ 108 w 108"/>
                  <a:gd name="T5" fmla="*/ 0 h 156"/>
                  <a:gd name="T6" fmla="*/ 78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0040FF"/>
              </a:solidFill>
              <a:ln w="9525">
                <a:noFill/>
                <a:round/>
                <a:headEnd/>
                <a:tailEnd/>
              </a:ln>
            </p:spPr>
            <p:txBody>
              <a:bodyPr/>
              <a:lstStyle/>
              <a:p>
                <a:endParaRPr lang="en-US"/>
              </a:p>
            </p:txBody>
          </p:sp>
          <p:sp>
            <p:nvSpPr>
              <p:cNvPr id="19941" name="Freeform 198"/>
              <p:cNvSpPr>
                <a:spLocks/>
              </p:cNvSpPr>
              <p:nvPr/>
            </p:nvSpPr>
            <p:spPr bwMode="auto">
              <a:xfrm>
                <a:off x="3671" y="3168"/>
                <a:ext cx="108" cy="156"/>
              </a:xfrm>
              <a:custGeom>
                <a:avLst/>
                <a:gdLst>
                  <a:gd name="T0" fmla="*/ 101088 w 18"/>
                  <a:gd name="T1" fmla="*/ 202176 h 26"/>
                  <a:gd name="T2" fmla="*/ 0 w 18"/>
                  <a:gd name="T3" fmla="*/ 23328 h 26"/>
                  <a:gd name="T4" fmla="*/ 139968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42" name="Freeform 199"/>
              <p:cNvSpPr>
                <a:spLocks/>
              </p:cNvSpPr>
              <p:nvPr/>
            </p:nvSpPr>
            <p:spPr bwMode="auto">
              <a:xfrm>
                <a:off x="3671" y="3024"/>
                <a:ext cx="108" cy="162"/>
              </a:xfrm>
              <a:custGeom>
                <a:avLst/>
                <a:gdLst>
                  <a:gd name="T0" fmla="*/ 0 w 108"/>
                  <a:gd name="T1" fmla="*/ 162 h 162"/>
                  <a:gd name="T2" fmla="*/ 108 w 108"/>
                  <a:gd name="T3" fmla="*/ 144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009FFF"/>
              </a:solidFill>
              <a:ln w="9525">
                <a:noFill/>
                <a:round/>
                <a:headEnd/>
                <a:tailEnd/>
              </a:ln>
            </p:spPr>
            <p:txBody>
              <a:bodyPr/>
              <a:lstStyle/>
              <a:p>
                <a:endParaRPr lang="en-US"/>
              </a:p>
            </p:txBody>
          </p:sp>
          <p:sp>
            <p:nvSpPr>
              <p:cNvPr id="19943" name="Freeform 200"/>
              <p:cNvSpPr>
                <a:spLocks/>
              </p:cNvSpPr>
              <p:nvPr/>
            </p:nvSpPr>
            <p:spPr bwMode="auto">
              <a:xfrm>
                <a:off x="3671" y="3024"/>
                <a:ext cx="108" cy="162"/>
              </a:xfrm>
              <a:custGeom>
                <a:avLst/>
                <a:gdLst>
                  <a:gd name="T0" fmla="*/ 0 w 18"/>
                  <a:gd name="T1" fmla="*/ 209952 h 27"/>
                  <a:gd name="T2" fmla="*/ 139968 w 18"/>
                  <a:gd name="T3" fmla="*/ 186624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944" name="Oval 201"/>
              <p:cNvSpPr>
                <a:spLocks noChangeArrowheads="1"/>
              </p:cNvSpPr>
              <p:nvPr/>
            </p:nvSpPr>
            <p:spPr bwMode="auto">
              <a:xfrm>
                <a:off x="3749" y="3156"/>
                <a:ext cx="54" cy="54"/>
              </a:xfrm>
              <a:prstGeom prst="ellipse">
                <a:avLst/>
              </a:prstGeom>
              <a:solidFill>
                <a:srgbClr val="FF0000"/>
              </a:solidFill>
              <a:ln w="9525">
                <a:noFill/>
                <a:round/>
                <a:headEnd/>
                <a:tailEnd/>
              </a:ln>
            </p:spPr>
            <p:txBody>
              <a:bodyPr/>
              <a:lstStyle/>
              <a:p>
                <a:endParaRPr lang="en-US"/>
              </a:p>
            </p:txBody>
          </p:sp>
          <p:sp>
            <p:nvSpPr>
              <p:cNvPr id="19945" name="Oval 202"/>
              <p:cNvSpPr>
                <a:spLocks noChangeArrowheads="1"/>
              </p:cNvSpPr>
              <p:nvPr/>
            </p:nvSpPr>
            <p:spPr bwMode="auto">
              <a:xfrm>
                <a:off x="3749" y="3156"/>
                <a:ext cx="54" cy="54"/>
              </a:xfrm>
              <a:prstGeom prst="ellipse">
                <a:avLst/>
              </a:prstGeom>
              <a:noFill/>
              <a:ln w="0">
                <a:solidFill>
                  <a:srgbClr val="FF0000"/>
                </a:solidFill>
                <a:round/>
                <a:headEnd/>
                <a:tailEnd/>
              </a:ln>
            </p:spPr>
            <p:txBody>
              <a:bodyPr/>
              <a:lstStyle/>
              <a:p>
                <a:endParaRPr lang="en-US"/>
              </a:p>
            </p:txBody>
          </p:sp>
          <p:sp>
            <p:nvSpPr>
              <p:cNvPr id="19946" name="Oval 203"/>
              <p:cNvSpPr>
                <a:spLocks noChangeArrowheads="1"/>
              </p:cNvSpPr>
              <p:nvPr/>
            </p:nvSpPr>
            <p:spPr bwMode="auto">
              <a:xfrm>
                <a:off x="3743" y="2604"/>
                <a:ext cx="54" cy="54"/>
              </a:xfrm>
              <a:prstGeom prst="ellipse">
                <a:avLst/>
              </a:prstGeom>
              <a:solidFill>
                <a:srgbClr val="FF0000"/>
              </a:solidFill>
              <a:ln w="9525">
                <a:noFill/>
                <a:round/>
                <a:headEnd/>
                <a:tailEnd/>
              </a:ln>
            </p:spPr>
            <p:txBody>
              <a:bodyPr/>
              <a:lstStyle/>
              <a:p>
                <a:endParaRPr lang="en-US"/>
              </a:p>
            </p:txBody>
          </p:sp>
          <p:sp>
            <p:nvSpPr>
              <p:cNvPr id="19947" name="Oval 204"/>
              <p:cNvSpPr>
                <a:spLocks noChangeArrowheads="1"/>
              </p:cNvSpPr>
              <p:nvPr/>
            </p:nvSpPr>
            <p:spPr bwMode="auto">
              <a:xfrm>
                <a:off x="3743" y="2604"/>
                <a:ext cx="54" cy="54"/>
              </a:xfrm>
              <a:prstGeom prst="ellipse">
                <a:avLst/>
              </a:prstGeom>
              <a:noFill/>
              <a:ln w="0">
                <a:solidFill>
                  <a:srgbClr val="FF0000"/>
                </a:solidFill>
                <a:round/>
                <a:headEnd/>
                <a:tailEnd/>
              </a:ln>
            </p:spPr>
            <p:txBody>
              <a:bodyPr/>
              <a:lstStyle/>
              <a:p>
                <a:endParaRPr lang="en-US"/>
              </a:p>
            </p:txBody>
          </p:sp>
          <p:sp>
            <p:nvSpPr>
              <p:cNvPr id="19948" name="Freeform 205"/>
              <p:cNvSpPr>
                <a:spLocks/>
              </p:cNvSpPr>
              <p:nvPr/>
            </p:nvSpPr>
            <p:spPr bwMode="auto">
              <a:xfrm>
                <a:off x="3654" y="2706"/>
                <a:ext cx="107" cy="162"/>
              </a:xfrm>
              <a:custGeom>
                <a:avLst/>
                <a:gdLst>
                  <a:gd name="T0" fmla="*/ 77 w 107"/>
                  <a:gd name="T1" fmla="*/ 162 h 162"/>
                  <a:gd name="T2" fmla="*/ 0 w 107"/>
                  <a:gd name="T3" fmla="*/ 24 h 162"/>
                  <a:gd name="T4" fmla="*/ 107 w 107"/>
                  <a:gd name="T5" fmla="*/ 0 h 162"/>
                  <a:gd name="T6" fmla="*/ 77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7" y="162"/>
                    </a:moveTo>
                    <a:lnTo>
                      <a:pt x="0" y="24"/>
                    </a:lnTo>
                    <a:lnTo>
                      <a:pt x="107" y="0"/>
                    </a:lnTo>
                    <a:lnTo>
                      <a:pt x="77" y="162"/>
                    </a:lnTo>
                    <a:close/>
                  </a:path>
                </a:pathLst>
              </a:custGeom>
              <a:solidFill>
                <a:srgbClr val="20FFDF"/>
              </a:solidFill>
              <a:ln w="9525">
                <a:noFill/>
                <a:round/>
                <a:headEnd/>
                <a:tailEnd/>
              </a:ln>
            </p:spPr>
            <p:txBody>
              <a:bodyPr/>
              <a:lstStyle/>
              <a:p>
                <a:endParaRPr lang="en-US"/>
              </a:p>
            </p:txBody>
          </p:sp>
          <p:sp>
            <p:nvSpPr>
              <p:cNvPr id="19949" name="Freeform 206"/>
              <p:cNvSpPr>
                <a:spLocks/>
              </p:cNvSpPr>
              <p:nvPr/>
            </p:nvSpPr>
            <p:spPr bwMode="auto">
              <a:xfrm>
                <a:off x="3654" y="2706"/>
                <a:ext cx="107" cy="162"/>
              </a:xfrm>
              <a:custGeom>
                <a:avLst/>
                <a:gdLst>
                  <a:gd name="T0" fmla="*/ 96223 w 18"/>
                  <a:gd name="T1" fmla="*/ 209952 h 27"/>
                  <a:gd name="T2" fmla="*/ 0 w 18"/>
                  <a:gd name="T3" fmla="*/ 31104 h 27"/>
                  <a:gd name="T4" fmla="*/ 13360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950" name="Freeform 207"/>
              <p:cNvSpPr>
                <a:spLocks/>
              </p:cNvSpPr>
              <p:nvPr/>
            </p:nvSpPr>
            <p:spPr bwMode="auto">
              <a:xfrm>
                <a:off x="3642" y="3324"/>
                <a:ext cx="107" cy="162"/>
              </a:xfrm>
              <a:custGeom>
                <a:avLst/>
                <a:gdLst>
                  <a:gd name="T0" fmla="*/ 77 w 107"/>
                  <a:gd name="T1" fmla="*/ 162 h 162"/>
                  <a:gd name="T2" fmla="*/ 0 w 107"/>
                  <a:gd name="T3" fmla="*/ 24 h 162"/>
                  <a:gd name="T4" fmla="*/ 107 w 107"/>
                  <a:gd name="T5" fmla="*/ 0 h 162"/>
                  <a:gd name="T6" fmla="*/ 77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7" y="162"/>
                    </a:moveTo>
                    <a:lnTo>
                      <a:pt x="0" y="24"/>
                    </a:lnTo>
                    <a:lnTo>
                      <a:pt x="107" y="0"/>
                    </a:lnTo>
                    <a:lnTo>
                      <a:pt x="77" y="162"/>
                    </a:lnTo>
                    <a:close/>
                  </a:path>
                </a:pathLst>
              </a:custGeom>
              <a:solidFill>
                <a:srgbClr val="0000FF"/>
              </a:solidFill>
              <a:ln w="9525">
                <a:noFill/>
                <a:round/>
                <a:headEnd/>
                <a:tailEnd/>
              </a:ln>
            </p:spPr>
            <p:txBody>
              <a:bodyPr/>
              <a:lstStyle/>
              <a:p>
                <a:endParaRPr lang="en-US"/>
              </a:p>
            </p:txBody>
          </p:sp>
          <p:sp>
            <p:nvSpPr>
              <p:cNvPr id="19951" name="Freeform 208"/>
              <p:cNvSpPr>
                <a:spLocks/>
              </p:cNvSpPr>
              <p:nvPr/>
            </p:nvSpPr>
            <p:spPr bwMode="auto">
              <a:xfrm>
                <a:off x="3642" y="3324"/>
                <a:ext cx="107" cy="162"/>
              </a:xfrm>
              <a:custGeom>
                <a:avLst/>
                <a:gdLst>
                  <a:gd name="T0" fmla="*/ 96223 w 18"/>
                  <a:gd name="T1" fmla="*/ 209952 h 27"/>
                  <a:gd name="T2" fmla="*/ 0 w 18"/>
                  <a:gd name="T3" fmla="*/ 31104 h 27"/>
                  <a:gd name="T4" fmla="*/ 13360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952" name="Freeform 209"/>
              <p:cNvSpPr>
                <a:spLocks/>
              </p:cNvSpPr>
              <p:nvPr/>
            </p:nvSpPr>
            <p:spPr bwMode="auto">
              <a:xfrm>
                <a:off x="3564" y="3048"/>
                <a:ext cx="107" cy="156"/>
              </a:xfrm>
              <a:custGeom>
                <a:avLst/>
                <a:gdLst>
                  <a:gd name="T0" fmla="*/ 0 w 107"/>
                  <a:gd name="T1" fmla="*/ 156 h 156"/>
                  <a:gd name="T2" fmla="*/ 107 w 107"/>
                  <a:gd name="T3" fmla="*/ 138 h 156"/>
                  <a:gd name="T4" fmla="*/ 30 w 107"/>
                  <a:gd name="T5" fmla="*/ 0 h 156"/>
                  <a:gd name="T6" fmla="*/ 0 w 107"/>
                  <a:gd name="T7" fmla="*/ 156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00AFFF"/>
              </a:solidFill>
              <a:ln w="9525">
                <a:noFill/>
                <a:round/>
                <a:headEnd/>
                <a:tailEnd/>
              </a:ln>
            </p:spPr>
            <p:txBody>
              <a:bodyPr/>
              <a:lstStyle/>
              <a:p>
                <a:endParaRPr lang="en-US"/>
              </a:p>
            </p:txBody>
          </p:sp>
          <p:sp>
            <p:nvSpPr>
              <p:cNvPr id="19953" name="Freeform 210"/>
              <p:cNvSpPr>
                <a:spLocks/>
              </p:cNvSpPr>
              <p:nvPr/>
            </p:nvSpPr>
            <p:spPr bwMode="auto">
              <a:xfrm>
                <a:off x="3564" y="3048"/>
                <a:ext cx="107" cy="156"/>
              </a:xfrm>
              <a:custGeom>
                <a:avLst/>
                <a:gdLst>
                  <a:gd name="T0" fmla="*/ 0 w 18"/>
                  <a:gd name="T1" fmla="*/ 202176 h 26"/>
                  <a:gd name="T2" fmla="*/ 133607 w 18"/>
                  <a:gd name="T3" fmla="*/ 178848 h 26"/>
                  <a:gd name="T4" fmla="*/ 37385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54" name="Freeform 211"/>
              <p:cNvSpPr>
                <a:spLocks/>
              </p:cNvSpPr>
              <p:nvPr/>
            </p:nvSpPr>
            <p:spPr bwMode="auto">
              <a:xfrm>
                <a:off x="3642" y="3186"/>
                <a:ext cx="107" cy="162"/>
              </a:xfrm>
              <a:custGeom>
                <a:avLst/>
                <a:gdLst>
                  <a:gd name="T0" fmla="*/ 0 w 107"/>
                  <a:gd name="T1" fmla="*/ 162 h 162"/>
                  <a:gd name="T2" fmla="*/ 107 w 107"/>
                  <a:gd name="T3" fmla="*/ 138 h 162"/>
                  <a:gd name="T4" fmla="*/ 29 w 107"/>
                  <a:gd name="T5" fmla="*/ 0 h 162"/>
                  <a:gd name="T6" fmla="*/ 0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38"/>
                    </a:lnTo>
                    <a:lnTo>
                      <a:pt x="29" y="0"/>
                    </a:lnTo>
                    <a:lnTo>
                      <a:pt x="0" y="162"/>
                    </a:lnTo>
                    <a:close/>
                  </a:path>
                </a:pathLst>
              </a:custGeom>
              <a:solidFill>
                <a:srgbClr val="0050FF"/>
              </a:solidFill>
              <a:ln w="9525">
                <a:noFill/>
                <a:round/>
                <a:headEnd/>
                <a:tailEnd/>
              </a:ln>
            </p:spPr>
            <p:txBody>
              <a:bodyPr/>
              <a:lstStyle/>
              <a:p>
                <a:endParaRPr lang="en-US"/>
              </a:p>
            </p:txBody>
          </p:sp>
          <p:sp>
            <p:nvSpPr>
              <p:cNvPr id="19955" name="Freeform 212"/>
              <p:cNvSpPr>
                <a:spLocks/>
              </p:cNvSpPr>
              <p:nvPr/>
            </p:nvSpPr>
            <p:spPr bwMode="auto">
              <a:xfrm>
                <a:off x="3642" y="3186"/>
                <a:ext cx="107" cy="162"/>
              </a:xfrm>
              <a:custGeom>
                <a:avLst/>
                <a:gdLst>
                  <a:gd name="T0" fmla="*/ 0 w 18"/>
                  <a:gd name="T1" fmla="*/ 209952 h 27"/>
                  <a:gd name="T2" fmla="*/ 133607 w 18"/>
                  <a:gd name="T3" fmla="*/ 178848 h 27"/>
                  <a:gd name="T4" fmla="*/ 37385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956" name="Freeform 213"/>
              <p:cNvSpPr>
                <a:spLocks/>
              </p:cNvSpPr>
              <p:nvPr/>
            </p:nvSpPr>
            <p:spPr bwMode="auto">
              <a:xfrm>
                <a:off x="3624" y="2868"/>
                <a:ext cx="107" cy="156"/>
              </a:xfrm>
              <a:custGeom>
                <a:avLst/>
                <a:gdLst>
                  <a:gd name="T0" fmla="*/ 77 w 107"/>
                  <a:gd name="T1" fmla="*/ 156 h 156"/>
                  <a:gd name="T2" fmla="*/ 0 w 107"/>
                  <a:gd name="T3" fmla="*/ 18 h 156"/>
                  <a:gd name="T4" fmla="*/ 107 w 107"/>
                  <a:gd name="T5" fmla="*/ 0 h 156"/>
                  <a:gd name="T6" fmla="*/ 77 w 107"/>
                  <a:gd name="T7" fmla="*/ 156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00DFFF"/>
              </a:solidFill>
              <a:ln w="9525">
                <a:noFill/>
                <a:round/>
                <a:headEnd/>
                <a:tailEnd/>
              </a:ln>
            </p:spPr>
            <p:txBody>
              <a:bodyPr/>
              <a:lstStyle/>
              <a:p>
                <a:endParaRPr lang="en-US"/>
              </a:p>
            </p:txBody>
          </p:sp>
          <p:sp>
            <p:nvSpPr>
              <p:cNvPr id="19957" name="Freeform 214"/>
              <p:cNvSpPr>
                <a:spLocks/>
              </p:cNvSpPr>
              <p:nvPr/>
            </p:nvSpPr>
            <p:spPr bwMode="auto">
              <a:xfrm>
                <a:off x="3624" y="2868"/>
                <a:ext cx="107" cy="156"/>
              </a:xfrm>
              <a:custGeom>
                <a:avLst/>
                <a:gdLst>
                  <a:gd name="T0" fmla="*/ 96223 w 18"/>
                  <a:gd name="T1" fmla="*/ 202176 h 26"/>
                  <a:gd name="T2" fmla="*/ 0 w 18"/>
                  <a:gd name="T3" fmla="*/ 23328 h 26"/>
                  <a:gd name="T4" fmla="*/ 13360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58" name="Freeform 215"/>
              <p:cNvSpPr>
                <a:spLocks/>
              </p:cNvSpPr>
              <p:nvPr/>
            </p:nvSpPr>
            <p:spPr bwMode="auto">
              <a:xfrm>
                <a:off x="3624" y="2730"/>
                <a:ext cx="107" cy="156"/>
              </a:xfrm>
              <a:custGeom>
                <a:avLst/>
                <a:gdLst>
                  <a:gd name="T0" fmla="*/ 0 w 107"/>
                  <a:gd name="T1" fmla="*/ 156 h 156"/>
                  <a:gd name="T2" fmla="*/ 107 w 107"/>
                  <a:gd name="T3" fmla="*/ 138 h 156"/>
                  <a:gd name="T4" fmla="*/ 30 w 107"/>
                  <a:gd name="T5" fmla="*/ 0 h 156"/>
                  <a:gd name="T6" fmla="*/ 0 w 107"/>
                  <a:gd name="T7" fmla="*/ 156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40FFBF"/>
              </a:solidFill>
              <a:ln w="9525">
                <a:noFill/>
                <a:round/>
                <a:headEnd/>
                <a:tailEnd/>
              </a:ln>
            </p:spPr>
            <p:txBody>
              <a:bodyPr/>
              <a:lstStyle/>
              <a:p>
                <a:endParaRPr lang="en-US"/>
              </a:p>
            </p:txBody>
          </p:sp>
          <p:sp>
            <p:nvSpPr>
              <p:cNvPr id="19959" name="Freeform 216"/>
              <p:cNvSpPr>
                <a:spLocks/>
              </p:cNvSpPr>
              <p:nvPr/>
            </p:nvSpPr>
            <p:spPr bwMode="auto">
              <a:xfrm>
                <a:off x="3624" y="2730"/>
                <a:ext cx="107" cy="156"/>
              </a:xfrm>
              <a:custGeom>
                <a:avLst/>
                <a:gdLst>
                  <a:gd name="T0" fmla="*/ 0 w 18"/>
                  <a:gd name="T1" fmla="*/ 202176 h 26"/>
                  <a:gd name="T2" fmla="*/ 133607 w 18"/>
                  <a:gd name="T3" fmla="*/ 178848 h 26"/>
                  <a:gd name="T4" fmla="*/ 37385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60" name="Oval 217"/>
              <p:cNvSpPr>
                <a:spLocks noChangeArrowheads="1"/>
              </p:cNvSpPr>
              <p:nvPr/>
            </p:nvSpPr>
            <p:spPr bwMode="auto">
              <a:xfrm>
                <a:off x="3606" y="3402"/>
                <a:ext cx="54" cy="54"/>
              </a:xfrm>
              <a:prstGeom prst="ellipse">
                <a:avLst/>
              </a:prstGeom>
              <a:solidFill>
                <a:srgbClr val="FF0000"/>
              </a:solidFill>
              <a:ln w="9525">
                <a:noFill/>
                <a:round/>
                <a:headEnd/>
                <a:tailEnd/>
              </a:ln>
            </p:spPr>
            <p:txBody>
              <a:bodyPr/>
              <a:lstStyle/>
              <a:p>
                <a:endParaRPr lang="en-US"/>
              </a:p>
            </p:txBody>
          </p:sp>
          <p:sp>
            <p:nvSpPr>
              <p:cNvPr id="19961" name="Oval 218"/>
              <p:cNvSpPr>
                <a:spLocks noChangeArrowheads="1"/>
              </p:cNvSpPr>
              <p:nvPr/>
            </p:nvSpPr>
            <p:spPr bwMode="auto">
              <a:xfrm>
                <a:off x="3606" y="3402"/>
                <a:ext cx="54" cy="54"/>
              </a:xfrm>
              <a:prstGeom prst="ellipse">
                <a:avLst/>
              </a:prstGeom>
              <a:noFill/>
              <a:ln w="0">
                <a:solidFill>
                  <a:srgbClr val="FF0000"/>
                </a:solidFill>
                <a:round/>
                <a:headEnd/>
                <a:tailEnd/>
              </a:ln>
            </p:spPr>
            <p:txBody>
              <a:bodyPr/>
              <a:lstStyle/>
              <a:p>
                <a:endParaRPr lang="en-US"/>
              </a:p>
            </p:txBody>
          </p:sp>
          <p:sp>
            <p:nvSpPr>
              <p:cNvPr id="19962" name="Freeform 219"/>
              <p:cNvSpPr>
                <a:spLocks/>
              </p:cNvSpPr>
              <p:nvPr/>
            </p:nvSpPr>
            <p:spPr bwMode="auto">
              <a:xfrm>
                <a:off x="3612" y="3348"/>
                <a:ext cx="107" cy="155"/>
              </a:xfrm>
              <a:custGeom>
                <a:avLst/>
                <a:gdLst>
                  <a:gd name="T0" fmla="*/ 0 w 107"/>
                  <a:gd name="T1" fmla="*/ 155 h 155"/>
                  <a:gd name="T2" fmla="*/ 107 w 107"/>
                  <a:gd name="T3" fmla="*/ 138 h 155"/>
                  <a:gd name="T4" fmla="*/ 30 w 107"/>
                  <a:gd name="T5" fmla="*/ 0 h 155"/>
                  <a:gd name="T6" fmla="*/ 0 w 107"/>
                  <a:gd name="T7" fmla="*/ 155 h 155"/>
                  <a:gd name="T8" fmla="*/ 0 60000 65536"/>
                  <a:gd name="T9" fmla="*/ 0 60000 65536"/>
                  <a:gd name="T10" fmla="*/ 0 60000 65536"/>
                  <a:gd name="T11" fmla="*/ 0 60000 65536"/>
                  <a:gd name="T12" fmla="*/ 0 w 107"/>
                  <a:gd name="T13" fmla="*/ 0 h 155"/>
                  <a:gd name="T14" fmla="*/ 107 w 107"/>
                  <a:gd name="T15" fmla="*/ 155 h 155"/>
                </a:gdLst>
                <a:ahLst/>
                <a:cxnLst>
                  <a:cxn ang="T8">
                    <a:pos x="T0" y="T1"/>
                  </a:cxn>
                  <a:cxn ang="T9">
                    <a:pos x="T2" y="T3"/>
                  </a:cxn>
                  <a:cxn ang="T10">
                    <a:pos x="T4" y="T5"/>
                  </a:cxn>
                  <a:cxn ang="T11">
                    <a:pos x="T6" y="T7"/>
                  </a:cxn>
                </a:cxnLst>
                <a:rect l="T12" t="T13" r="T14" b="T15"/>
                <a:pathLst>
                  <a:path w="107" h="155">
                    <a:moveTo>
                      <a:pt x="0" y="155"/>
                    </a:moveTo>
                    <a:lnTo>
                      <a:pt x="107" y="138"/>
                    </a:lnTo>
                    <a:lnTo>
                      <a:pt x="30" y="0"/>
                    </a:lnTo>
                    <a:lnTo>
                      <a:pt x="0" y="155"/>
                    </a:lnTo>
                    <a:close/>
                  </a:path>
                </a:pathLst>
              </a:custGeom>
              <a:solidFill>
                <a:srgbClr val="0010FF"/>
              </a:solidFill>
              <a:ln w="9525">
                <a:noFill/>
                <a:round/>
                <a:headEnd/>
                <a:tailEnd/>
              </a:ln>
            </p:spPr>
            <p:txBody>
              <a:bodyPr/>
              <a:lstStyle/>
              <a:p>
                <a:endParaRPr lang="en-US"/>
              </a:p>
            </p:txBody>
          </p:sp>
          <p:sp>
            <p:nvSpPr>
              <p:cNvPr id="19963" name="Freeform 220"/>
              <p:cNvSpPr>
                <a:spLocks/>
              </p:cNvSpPr>
              <p:nvPr/>
            </p:nvSpPr>
            <p:spPr bwMode="auto">
              <a:xfrm>
                <a:off x="3612" y="3348"/>
                <a:ext cx="107" cy="155"/>
              </a:xfrm>
              <a:custGeom>
                <a:avLst/>
                <a:gdLst>
                  <a:gd name="T0" fmla="*/ 0 w 18"/>
                  <a:gd name="T1" fmla="*/ 195753 h 26"/>
                  <a:gd name="T2" fmla="*/ 133607 w 18"/>
                  <a:gd name="T3" fmla="*/ 173117 h 26"/>
                  <a:gd name="T4" fmla="*/ 37385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64" name="Freeform 221"/>
              <p:cNvSpPr>
                <a:spLocks/>
              </p:cNvSpPr>
              <p:nvPr/>
            </p:nvSpPr>
            <p:spPr bwMode="auto">
              <a:xfrm>
                <a:off x="3606" y="2412"/>
                <a:ext cx="107" cy="156"/>
              </a:xfrm>
              <a:custGeom>
                <a:avLst/>
                <a:gdLst>
                  <a:gd name="T0" fmla="*/ 77 w 107"/>
                  <a:gd name="T1" fmla="*/ 156 h 156"/>
                  <a:gd name="T2" fmla="*/ 0 w 107"/>
                  <a:gd name="T3" fmla="*/ 18 h 156"/>
                  <a:gd name="T4" fmla="*/ 107 w 107"/>
                  <a:gd name="T5" fmla="*/ 0 h 156"/>
                  <a:gd name="T6" fmla="*/ 77 w 107"/>
                  <a:gd name="T7" fmla="*/ 156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BFFF40"/>
              </a:solidFill>
              <a:ln w="9525">
                <a:noFill/>
                <a:round/>
                <a:headEnd/>
                <a:tailEnd/>
              </a:ln>
            </p:spPr>
            <p:txBody>
              <a:bodyPr/>
              <a:lstStyle/>
              <a:p>
                <a:endParaRPr lang="en-US"/>
              </a:p>
            </p:txBody>
          </p:sp>
          <p:sp>
            <p:nvSpPr>
              <p:cNvPr id="19965" name="Freeform 222"/>
              <p:cNvSpPr>
                <a:spLocks/>
              </p:cNvSpPr>
              <p:nvPr/>
            </p:nvSpPr>
            <p:spPr bwMode="auto">
              <a:xfrm>
                <a:off x="3606" y="2412"/>
                <a:ext cx="107" cy="156"/>
              </a:xfrm>
              <a:custGeom>
                <a:avLst/>
                <a:gdLst>
                  <a:gd name="T0" fmla="*/ 96223 w 18"/>
                  <a:gd name="T1" fmla="*/ 202176 h 26"/>
                  <a:gd name="T2" fmla="*/ 0 w 18"/>
                  <a:gd name="T3" fmla="*/ 23328 h 26"/>
                  <a:gd name="T4" fmla="*/ 13360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66" name="Oval 223"/>
              <p:cNvSpPr>
                <a:spLocks noChangeArrowheads="1"/>
              </p:cNvSpPr>
              <p:nvPr/>
            </p:nvSpPr>
            <p:spPr bwMode="auto">
              <a:xfrm>
                <a:off x="3534" y="2256"/>
                <a:ext cx="54" cy="54"/>
              </a:xfrm>
              <a:prstGeom prst="ellipse">
                <a:avLst/>
              </a:prstGeom>
              <a:solidFill>
                <a:srgbClr val="FF0000"/>
              </a:solidFill>
              <a:ln w="9525">
                <a:noFill/>
                <a:round/>
                <a:headEnd/>
                <a:tailEnd/>
              </a:ln>
            </p:spPr>
            <p:txBody>
              <a:bodyPr/>
              <a:lstStyle/>
              <a:p>
                <a:endParaRPr lang="en-US"/>
              </a:p>
            </p:txBody>
          </p:sp>
          <p:sp>
            <p:nvSpPr>
              <p:cNvPr id="19967" name="Oval 224"/>
              <p:cNvSpPr>
                <a:spLocks noChangeArrowheads="1"/>
              </p:cNvSpPr>
              <p:nvPr/>
            </p:nvSpPr>
            <p:spPr bwMode="auto">
              <a:xfrm>
                <a:off x="3534" y="2256"/>
                <a:ext cx="54" cy="54"/>
              </a:xfrm>
              <a:prstGeom prst="ellipse">
                <a:avLst/>
              </a:prstGeom>
              <a:noFill/>
              <a:ln w="0">
                <a:solidFill>
                  <a:srgbClr val="FF0000"/>
                </a:solidFill>
                <a:round/>
                <a:headEnd/>
                <a:tailEnd/>
              </a:ln>
            </p:spPr>
            <p:txBody>
              <a:bodyPr/>
              <a:lstStyle/>
              <a:p>
                <a:endParaRPr lang="en-US"/>
              </a:p>
            </p:txBody>
          </p:sp>
          <p:sp>
            <p:nvSpPr>
              <p:cNvPr id="19968" name="Freeform 225"/>
              <p:cNvSpPr>
                <a:spLocks/>
              </p:cNvSpPr>
              <p:nvPr/>
            </p:nvSpPr>
            <p:spPr bwMode="auto">
              <a:xfrm>
                <a:off x="3528" y="2131"/>
                <a:ext cx="108" cy="155"/>
              </a:xfrm>
              <a:custGeom>
                <a:avLst/>
                <a:gdLst>
                  <a:gd name="T0" fmla="*/ 0 w 108"/>
                  <a:gd name="T1" fmla="*/ 155 h 155"/>
                  <a:gd name="T2" fmla="*/ 108 w 108"/>
                  <a:gd name="T3" fmla="*/ 137 h 155"/>
                  <a:gd name="T4" fmla="*/ 30 w 108"/>
                  <a:gd name="T5" fmla="*/ 0 h 155"/>
                  <a:gd name="T6" fmla="*/ 0 w 108"/>
                  <a:gd name="T7" fmla="*/ 155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0" y="155"/>
                    </a:moveTo>
                    <a:lnTo>
                      <a:pt x="108" y="137"/>
                    </a:lnTo>
                    <a:lnTo>
                      <a:pt x="30" y="0"/>
                    </a:lnTo>
                    <a:lnTo>
                      <a:pt x="0" y="155"/>
                    </a:lnTo>
                    <a:close/>
                  </a:path>
                </a:pathLst>
              </a:custGeom>
              <a:solidFill>
                <a:srgbClr val="FF8F00"/>
              </a:solidFill>
              <a:ln w="9525">
                <a:noFill/>
                <a:round/>
                <a:headEnd/>
                <a:tailEnd/>
              </a:ln>
            </p:spPr>
            <p:txBody>
              <a:bodyPr/>
              <a:lstStyle/>
              <a:p>
                <a:endParaRPr lang="en-US"/>
              </a:p>
            </p:txBody>
          </p:sp>
          <p:sp>
            <p:nvSpPr>
              <p:cNvPr id="19969" name="Freeform 226"/>
              <p:cNvSpPr>
                <a:spLocks/>
              </p:cNvSpPr>
              <p:nvPr/>
            </p:nvSpPr>
            <p:spPr bwMode="auto">
              <a:xfrm>
                <a:off x="3528" y="2131"/>
                <a:ext cx="108" cy="155"/>
              </a:xfrm>
              <a:custGeom>
                <a:avLst/>
                <a:gdLst>
                  <a:gd name="T0" fmla="*/ 0 w 18"/>
                  <a:gd name="T1" fmla="*/ 195753 h 26"/>
                  <a:gd name="T2" fmla="*/ 139968 w 18"/>
                  <a:gd name="T3" fmla="*/ 173117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70" name="Freeform 227"/>
              <p:cNvSpPr>
                <a:spLocks/>
              </p:cNvSpPr>
              <p:nvPr/>
            </p:nvSpPr>
            <p:spPr bwMode="auto">
              <a:xfrm>
                <a:off x="3606" y="2268"/>
                <a:ext cx="107" cy="162"/>
              </a:xfrm>
              <a:custGeom>
                <a:avLst/>
                <a:gdLst>
                  <a:gd name="T0" fmla="*/ 0 w 107"/>
                  <a:gd name="T1" fmla="*/ 162 h 162"/>
                  <a:gd name="T2" fmla="*/ 107 w 107"/>
                  <a:gd name="T3" fmla="*/ 144 h 162"/>
                  <a:gd name="T4" fmla="*/ 30 w 107"/>
                  <a:gd name="T5" fmla="*/ 0 h 162"/>
                  <a:gd name="T6" fmla="*/ 0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44"/>
                    </a:lnTo>
                    <a:lnTo>
                      <a:pt x="30" y="0"/>
                    </a:lnTo>
                    <a:lnTo>
                      <a:pt x="0" y="162"/>
                    </a:lnTo>
                    <a:close/>
                  </a:path>
                </a:pathLst>
              </a:custGeom>
              <a:solidFill>
                <a:srgbClr val="FFDF00"/>
              </a:solidFill>
              <a:ln w="9525">
                <a:noFill/>
                <a:round/>
                <a:headEnd/>
                <a:tailEnd/>
              </a:ln>
            </p:spPr>
            <p:txBody>
              <a:bodyPr/>
              <a:lstStyle/>
              <a:p>
                <a:endParaRPr lang="en-US"/>
              </a:p>
            </p:txBody>
          </p:sp>
          <p:sp>
            <p:nvSpPr>
              <p:cNvPr id="19971" name="Freeform 228"/>
              <p:cNvSpPr>
                <a:spLocks/>
              </p:cNvSpPr>
              <p:nvPr/>
            </p:nvSpPr>
            <p:spPr bwMode="auto">
              <a:xfrm>
                <a:off x="3606" y="2268"/>
                <a:ext cx="107" cy="162"/>
              </a:xfrm>
              <a:custGeom>
                <a:avLst/>
                <a:gdLst>
                  <a:gd name="T0" fmla="*/ 0 w 18"/>
                  <a:gd name="T1" fmla="*/ 209952 h 27"/>
                  <a:gd name="T2" fmla="*/ 133607 w 18"/>
                  <a:gd name="T3" fmla="*/ 186624 h 27"/>
                  <a:gd name="T4" fmla="*/ 37385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972" name="Freeform 229"/>
              <p:cNvSpPr>
                <a:spLocks/>
              </p:cNvSpPr>
              <p:nvPr/>
            </p:nvSpPr>
            <p:spPr bwMode="auto">
              <a:xfrm>
                <a:off x="3594" y="2886"/>
                <a:ext cx="107" cy="162"/>
              </a:xfrm>
              <a:custGeom>
                <a:avLst/>
                <a:gdLst>
                  <a:gd name="T0" fmla="*/ 0 w 107"/>
                  <a:gd name="T1" fmla="*/ 162 h 162"/>
                  <a:gd name="T2" fmla="*/ 107 w 107"/>
                  <a:gd name="T3" fmla="*/ 138 h 162"/>
                  <a:gd name="T4" fmla="*/ 30 w 107"/>
                  <a:gd name="T5" fmla="*/ 0 h 162"/>
                  <a:gd name="T6" fmla="*/ 0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38"/>
                    </a:lnTo>
                    <a:lnTo>
                      <a:pt x="30" y="0"/>
                    </a:lnTo>
                    <a:lnTo>
                      <a:pt x="0" y="162"/>
                    </a:lnTo>
                    <a:close/>
                  </a:path>
                </a:pathLst>
              </a:custGeom>
              <a:solidFill>
                <a:srgbClr val="00EFFF"/>
              </a:solidFill>
              <a:ln w="9525">
                <a:noFill/>
                <a:round/>
                <a:headEnd/>
                <a:tailEnd/>
              </a:ln>
            </p:spPr>
            <p:txBody>
              <a:bodyPr/>
              <a:lstStyle/>
              <a:p>
                <a:endParaRPr lang="en-US"/>
              </a:p>
            </p:txBody>
          </p:sp>
          <p:sp>
            <p:nvSpPr>
              <p:cNvPr id="19973" name="Freeform 230"/>
              <p:cNvSpPr>
                <a:spLocks/>
              </p:cNvSpPr>
              <p:nvPr/>
            </p:nvSpPr>
            <p:spPr bwMode="auto">
              <a:xfrm>
                <a:off x="3594" y="2886"/>
                <a:ext cx="107" cy="162"/>
              </a:xfrm>
              <a:custGeom>
                <a:avLst/>
                <a:gdLst>
                  <a:gd name="T0" fmla="*/ 0 w 18"/>
                  <a:gd name="T1" fmla="*/ 209952 h 27"/>
                  <a:gd name="T2" fmla="*/ 133607 w 18"/>
                  <a:gd name="T3" fmla="*/ 178848 h 27"/>
                  <a:gd name="T4" fmla="*/ 37385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974" name="Freeform 231"/>
              <p:cNvSpPr>
                <a:spLocks/>
              </p:cNvSpPr>
              <p:nvPr/>
            </p:nvSpPr>
            <p:spPr bwMode="auto">
              <a:xfrm>
                <a:off x="3576" y="2568"/>
                <a:ext cx="107" cy="162"/>
              </a:xfrm>
              <a:custGeom>
                <a:avLst/>
                <a:gdLst>
                  <a:gd name="T0" fmla="*/ 78 w 107"/>
                  <a:gd name="T1" fmla="*/ 162 h 162"/>
                  <a:gd name="T2" fmla="*/ 0 w 107"/>
                  <a:gd name="T3" fmla="*/ 18 h 162"/>
                  <a:gd name="T4" fmla="*/ 107 w 107"/>
                  <a:gd name="T5" fmla="*/ 0 h 162"/>
                  <a:gd name="T6" fmla="*/ 78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8" y="162"/>
                    </a:moveTo>
                    <a:lnTo>
                      <a:pt x="0" y="18"/>
                    </a:lnTo>
                    <a:lnTo>
                      <a:pt x="107" y="0"/>
                    </a:lnTo>
                    <a:lnTo>
                      <a:pt x="78" y="162"/>
                    </a:lnTo>
                    <a:close/>
                  </a:path>
                </a:pathLst>
              </a:custGeom>
              <a:solidFill>
                <a:srgbClr val="80FF80"/>
              </a:solidFill>
              <a:ln w="9525">
                <a:noFill/>
                <a:round/>
                <a:headEnd/>
                <a:tailEnd/>
              </a:ln>
            </p:spPr>
            <p:txBody>
              <a:bodyPr/>
              <a:lstStyle/>
              <a:p>
                <a:endParaRPr lang="en-US"/>
              </a:p>
            </p:txBody>
          </p:sp>
          <p:sp>
            <p:nvSpPr>
              <p:cNvPr id="19975" name="Freeform 232"/>
              <p:cNvSpPr>
                <a:spLocks/>
              </p:cNvSpPr>
              <p:nvPr/>
            </p:nvSpPr>
            <p:spPr bwMode="auto">
              <a:xfrm>
                <a:off x="3576" y="2568"/>
                <a:ext cx="107" cy="162"/>
              </a:xfrm>
              <a:custGeom>
                <a:avLst/>
                <a:gdLst>
                  <a:gd name="T0" fmla="*/ 96223 w 18"/>
                  <a:gd name="T1" fmla="*/ 209952 h 27"/>
                  <a:gd name="T2" fmla="*/ 0 w 18"/>
                  <a:gd name="T3" fmla="*/ 23328 h 27"/>
                  <a:gd name="T4" fmla="*/ 13360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76" name="Freeform 233"/>
              <p:cNvSpPr>
                <a:spLocks/>
              </p:cNvSpPr>
              <p:nvPr/>
            </p:nvSpPr>
            <p:spPr bwMode="auto">
              <a:xfrm>
                <a:off x="3576" y="2430"/>
                <a:ext cx="107" cy="156"/>
              </a:xfrm>
              <a:custGeom>
                <a:avLst/>
                <a:gdLst>
                  <a:gd name="T0" fmla="*/ 0 w 107"/>
                  <a:gd name="T1" fmla="*/ 156 h 156"/>
                  <a:gd name="T2" fmla="*/ 107 w 107"/>
                  <a:gd name="T3" fmla="*/ 138 h 156"/>
                  <a:gd name="T4" fmla="*/ 30 w 107"/>
                  <a:gd name="T5" fmla="*/ 0 h 156"/>
                  <a:gd name="T6" fmla="*/ 0 w 107"/>
                  <a:gd name="T7" fmla="*/ 156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CFFF30"/>
              </a:solidFill>
              <a:ln w="9525">
                <a:noFill/>
                <a:round/>
                <a:headEnd/>
                <a:tailEnd/>
              </a:ln>
            </p:spPr>
            <p:txBody>
              <a:bodyPr/>
              <a:lstStyle/>
              <a:p>
                <a:endParaRPr lang="en-US"/>
              </a:p>
            </p:txBody>
          </p:sp>
          <p:sp>
            <p:nvSpPr>
              <p:cNvPr id="19977" name="Freeform 234"/>
              <p:cNvSpPr>
                <a:spLocks/>
              </p:cNvSpPr>
              <p:nvPr/>
            </p:nvSpPr>
            <p:spPr bwMode="auto">
              <a:xfrm>
                <a:off x="3576" y="2430"/>
                <a:ext cx="107" cy="156"/>
              </a:xfrm>
              <a:custGeom>
                <a:avLst/>
                <a:gdLst>
                  <a:gd name="T0" fmla="*/ 0 w 18"/>
                  <a:gd name="T1" fmla="*/ 202176 h 26"/>
                  <a:gd name="T2" fmla="*/ 133607 w 18"/>
                  <a:gd name="T3" fmla="*/ 178848 h 26"/>
                  <a:gd name="T4" fmla="*/ 37385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78" name="Freeform 235"/>
              <p:cNvSpPr>
                <a:spLocks/>
              </p:cNvSpPr>
              <p:nvPr/>
            </p:nvSpPr>
            <p:spPr bwMode="auto">
              <a:xfrm>
                <a:off x="3564" y="3186"/>
                <a:ext cx="107" cy="162"/>
              </a:xfrm>
              <a:custGeom>
                <a:avLst/>
                <a:gdLst>
                  <a:gd name="T0" fmla="*/ 78 w 107"/>
                  <a:gd name="T1" fmla="*/ 162 h 162"/>
                  <a:gd name="T2" fmla="*/ 0 w 107"/>
                  <a:gd name="T3" fmla="*/ 18 h 162"/>
                  <a:gd name="T4" fmla="*/ 107 w 107"/>
                  <a:gd name="T5" fmla="*/ 0 h 162"/>
                  <a:gd name="T6" fmla="*/ 78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8" y="162"/>
                    </a:moveTo>
                    <a:lnTo>
                      <a:pt x="0" y="18"/>
                    </a:lnTo>
                    <a:lnTo>
                      <a:pt x="107" y="0"/>
                    </a:lnTo>
                    <a:lnTo>
                      <a:pt x="78" y="162"/>
                    </a:lnTo>
                    <a:close/>
                  </a:path>
                </a:pathLst>
              </a:custGeom>
              <a:solidFill>
                <a:srgbClr val="0050FF"/>
              </a:solidFill>
              <a:ln w="9525">
                <a:noFill/>
                <a:round/>
                <a:headEnd/>
                <a:tailEnd/>
              </a:ln>
            </p:spPr>
            <p:txBody>
              <a:bodyPr/>
              <a:lstStyle/>
              <a:p>
                <a:endParaRPr lang="en-US"/>
              </a:p>
            </p:txBody>
          </p:sp>
          <p:sp>
            <p:nvSpPr>
              <p:cNvPr id="19979" name="Freeform 236"/>
              <p:cNvSpPr>
                <a:spLocks/>
              </p:cNvSpPr>
              <p:nvPr/>
            </p:nvSpPr>
            <p:spPr bwMode="auto">
              <a:xfrm>
                <a:off x="3564" y="3186"/>
                <a:ext cx="107" cy="162"/>
              </a:xfrm>
              <a:custGeom>
                <a:avLst/>
                <a:gdLst>
                  <a:gd name="T0" fmla="*/ 96223 w 18"/>
                  <a:gd name="T1" fmla="*/ 209952 h 27"/>
                  <a:gd name="T2" fmla="*/ 0 w 18"/>
                  <a:gd name="T3" fmla="*/ 23328 h 27"/>
                  <a:gd name="T4" fmla="*/ 13360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80" name="Oval 237"/>
              <p:cNvSpPr>
                <a:spLocks noChangeArrowheads="1"/>
              </p:cNvSpPr>
              <p:nvPr/>
            </p:nvSpPr>
            <p:spPr bwMode="auto">
              <a:xfrm>
                <a:off x="3636" y="3024"/>
                <a:ext cx="53" cy="54"/>
              </a:xfrm>
              <a:prstGeom prst="ellipse">
                <a:avLst/>
              </a:prstGeom>
              <a:solidFill>
                <a:srgbClr val="FF0000"/>
              </a:solidFill>
              <a:ln w="9525">
                <a:noFill/>
                <a:round/>
                <a:headEnd/>
                <a:tailEnd/>
              </a:ln>
            </p:spPr>
            <p:txBody>
              <a:bodyPr/>
              <a:lstStyle/>
              <a:p>
                <a:endParaRPr lang="en-US"/>
              </a:p>
            </p:txBody>
          </p:sp>
          <p:sp>
            <p:nvSpPr>
              <p:cNvPr id="19981" name="Oval 238"/>
              <p:cNvSpPr>
                <a:spLocks noChangeArrowheads="1"/>
              </p:cNvSpPr>
              <p:nvPr/>
            </p:nvSpPr>
            <p:spPr bwMode="auto">
              <a:xfrm>
                <a:off x="3636" y="3024"/>
                <a:ext cx="53" cy="54"/>
              </a:xfrm>
              <a:prstGeom prst="ellipse">
                <a:avLst/>
              </a:prstGeom>
              <a:noFill/>
              <a:ln w="0">
                <a:solidFill>
                  <a:srgbClr val="FF0000"/>
                </a:solidFill>
                <a:round/>
                <a:headEnd/>
                <a:tailEnd/>
              </a:ln>
            </p:spPr>
            <p:txBody>
              <a:bodyPr/>
              <a:lstStyle/>
              <a:p>
                <a:endParaRPr lang="en-US"/>
              </a:p>
            </p:txBody>
          </p:sp>
          <p:sp>
            <p:nvSpPr>
              <p:cNvPr id="19982" name="Oval 239"/>
              <p:cNvSpPr>
                <a:spLocks noChangeArrowheads="1"/>
              </p:cNvSpPr>
              <p:nvPr/>
            </p:nvSpPr>
            <p:spPr bwMode="auto">
              <a:xfrm>
                <a:off x="3630" y="3156"/>
                <a:ext cx="53" cy="54"/>
              </a:xfrm>
              <a:prstGeom prst="ellipse">
                <a:avLst/>
              </a:prstGeom>
              <a:solidFill>
                <a:srgbClr val="FF0000"/>
              </a:solidFill>
              <a:ln w="9525">
                <a:noFill/>
                <a:round/>
                <a:headEnd/>
                <a:tailEnd/>
              </a:ln>
            </p:spPr>
            <p:txBody>
              <a:bodyPr/>
              <a:lstStyle/>
              <a:p>
                <a:endParaRPr lang="en-US"/>
              </a:p>
            </p:txBody>
          </p:sp>
          <p:sp>
            <p:nvSpPr>
              <p:cNvPr id="19983" name="Oval 240"/>
              <p:cNvSpPr>
                <a:spLocks noChangeArrowheads="1"/>
              </p:cNvSpPr>
              <p:nvPr/>
            </p:nvSpPr>
            <p:spPr bwMode="auto">
              <a:xfrm>
                <a:off x="3630" y="3156"/>
                <a:ext cx="53" cy="54"/>
              </a:xfrm>
              <a:prstGeom prst="ellipse">
                <a:avLst/>
              </a:prstGeom>
              <a:noFill/>
              <a:ln w="0">
                <a:solidFill>
                  <a:srgbClr val="FF0000"/>
                </a:solidFill>
                <a:round/>
                <a:headEnd/>
                <a:tailEnd/>
              </a:ln>
            </p:spPr>
            <p:txBody>
              <a:bodyPr/>
              <a:lstStyle/>
              <a:p>
                <a:endParaRPr lang="en-US"/>
              </a:p>
            </p:txBody>
          </p:sp>
          <p:sp>
            <p:nvSpPr>
              <p:cNvPr id="19984" name="Freeform 241"/>
              <p:cNvSpPr>
                <a:spLocks/>
              </p:cNvSpPr>
              <p:nvPr/>
            </p:nvSpPr>
            <p:spPr bwMode="auto">
              <a:xfrm>
                <a:off x="3546" y="2586"/>
                <a:ext cx="108" cy="162"/>
              </a:xfrm>
              <a:custGeom>
                <a:avLst/>
                <a:gdLst>
                  <a:gd name="T0" fmla="*/ 0 w 108"/>
                  <a:gd name="T1" fmla="*/ 162 h 162"/>
                  <a:gd name="T2" fmla="*/ 108 w 108"/>
                  <a:gd name="T3" fmla="*/ 144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8FFF70"/>
              </a:solidFill>
              <a:ln w="9525">
                <a:noFill/>
                <a:round/>
                <a:headEnd/>
                <a:tailEnd/>
              </a:ln>
            </p:spPr>
            <p:txBody>
              <a:bodyPr/>
              <a:lstStyle/>
              <a:p>
                <a:endParaRPr lang="en-US"/>
              </a:p>
            </p:txBody>
          </p:sp>
          <p:sp>
            <p:nvSpPr>
              <p:cNvPr id="19985" name="Freeform 242"/>
              <p:cNvSpPr>
                <a:spLocks/>
              </p:cNvSpPr>
              <p:nvPr/>
            </p:nvSpPr>
            <p:spPr bwMode="auto">
              <a:xfrm>
                <a:off x="3546" y="2586"/>
                <a:ext cx="108" cy="162"/>
              </a:xfrm>
              <a:custGeom>
                <a:avLst/>
                <a:gdLst>
                  <a:gd name="T0" fmla="*/ 0 w 18"/>
                  <a:gd name="T1" fmla="*/ 209952 h 27"/>
                  <a:gd name="T2" fmla="*/ 139968 w 18"/>
                  <a:gd name="T3" fmla="*/ 186624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986" name="Freeform 243"/>
              <p:cNvSpPr>
                <a:spLocks/>
              </p:cNvSpPr>
              <p:nvPr/>
            </p:nvSpPr>
            <p:spPr bwMode="auto">
              <a:xfrm>
                <a:off x="3546" y="2730"/>
                <a:ext cx="108" cy="156"/>
              </a:xfrm>
              <a:custGeom>
                <a:avLst/>
                <a:gdLst>
                  <a:gd name="T0" fmla="*/ 78 w 108"/>
                  <a:gd name="T1" fmla="*/ 156 h 156"/>
                  <a:gd name="T2" fmla="*/ 0 w 108"/>
                  <a:gd name="T3" fmla="*/ 18 h 156"/>
                  <a:gd name="T4" fmla="*/ 108 w 108"/>
                  <a:gd name="T5" fmla="*/ 0 h 156"/>
                  <a:gd name="T6" fmla="*/ 78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40FFBF"/>
              </a:solidFill>
              <a:ln w="9525">
                <a:noFill/>
                <a:round/>
                <a:headEnd/>
                <a:tailEnd/>
              </a:ln>
            </p:spPr>
            <p:txBody>
              <a:bodyPr/>
              <a:lstStyle/>
              <a:p>
                <a:endParaRPr lang="en-US"/>
              </a:p>
            </p:txBody>
          </p:sp>
          <p:sp>
            <p:nvSpPr>
              <p:cNvPr id="19987" name="Freeform 244"/>
              <p:cNvSpPr>
                <a:spLocks/>
              </p:cNvSpPr>
              <p:nvPr/>
            </p:nvSpPr>
            <p:spPr bwMode="auto">
              <a:xfrm>
                <a:off x="3546" y="2730"/>
                <a:ext cx="108" cy="156"/>
              </a:xfrm>
              <a:custGeom>
                <a:avLst/>
                <a:gdLst>
                  <a:gd name="T0" fmla="*/ 101088 w 18"/>
                  <a:gd name="T1" fmla="*/ 202176 h 26"/>
                  <a:gd name="T2" fmla="*/ 0 w 18"/>
                  <a:gd name="T3" fmla="*/ 23328 h 26"/>
                  <a:gd name="T4" fmla="*/ 139968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88" name="Freeform 245"/>
              <p:cNvSpPr>
                <a:spLocks/>
              </p:cNvSpPr>
              <p:nvPr/>
            </p:nvSpPr>
            <p:spPr bwMode="auto">
              <a:xfrm>
                <a:off x="3456" y="3204"/>
                <a:ext cx="108" cy="162"/>
              </a:xfrm>
              <a:custGeom>
                <a:avLst/>
                <a:gdLst>
                  <a:gd name="T0" fmla="*/ 78 w 108"/>
                  <a:gd name="T1" fmla="*/ 162 h 162"/>
                  <a:gd name="T2" fmla="*/ 0 w 108"/>
                  <a:gd name="T3" fmla="*/ 24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0070FF"/>
              </a:solidFill>
              <a:ln w="9525">
                <a:noFill/>
                <a:round/>
                <a:headEnd/>
                <a:tailEnd/>
              </a:ln>
            </p:spPr>
            <p:txBody>
              <a:bodyPr/>
              <a:lstStyle/>
              <a:p>
                <a:endParaRPr lang="en-US"/>
              </a:p>
            </p:txBody>
          </p:sp>
          <p:sp>
            <p:nvSpPr>
              <p:cNvPr id="19989" name="Freeform 246"/>
              <p:cNvSpPr>
                <a:spLocks/>
              </p:cNvSpPr>
              <p:nvPr/>
            </p:nvSpPr>
            <p:spPr bwMode="auto">
              <a:xfrm>
                <a:off x="3456" y="3204"/>
                <a:ext cx="108" cy="162"/>
              </a:xfrm>
              <a:custGeom>
                <a:avLst/>
                <a:gdLst>
                  <a:gd name="T0" fmla="*/ 101088 w 18"/>
                  <a:gd name="T1" fmla="*/ 209952 h 27"/>
                  <a:gd name="T2" fmla="*/ 0 w 18"/>
                  <a:gd name="T3" fmla="*/ 31104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990" name="Freeform 247"/>
              <p:cNvSpPr>
                <a:spLocks/>
              </p:cNvSpPr>
              <p:nvPr/>
            </p:nvSpPr>
            <p:spPr bwMode="auto">
              <a:xfrm>
                <a:off x="3534" y="3348"/>
                <a:ext cx="108" cy="155"/>
              </a:xfrm>
              <a:custGeom>
                <a:avLst/>
                <a:gdLst>
                  <a:gd name="T0" fmla="*/ 78 w 108"/>
                  <a:gd name="T1" fmla="*/ 155 h 155"/>
                  <a:gd name="T2" fmla="*/ 0 w 108"/>
                  <a:gd name="T3" fmla="*/ 18 h 155"/>
                  <a:gd name="T4" fmla="*/ 108 w 108"/>
                  <a:gd name="T5" fmla="*/ 0 h 155"/>
                  <a:gd name="T6" fmla="*/ 78 w 108"/>
                  <a:gd name="T7" fmla="*/ 155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78" y="155"/>
                    </a:moveTo>
                    <a:lnTo>
                      <a:pt x="0" y="18"/>
                    </a:lnTo>
                    <a:lnTo>
                      <a:pt x="108" y="0"/>
                    </a:lnTo>
                    <a:lnTo>
                      <a:pt x="78" y="155"/>
                    </a:lnTo>
                    <a:close/>
                  </a:path>
                </a:pathLst>
              </a:custGeom>
              <a:solidFill>
                <a:srgbClr val="0010FF"/>
              </a:solidFill>
              <a:ln w="9525">
                <a:noFill/>
                <a:round/>
                <a:headEnd/>
                <a:tailEnd/>
              </a:ln>
            </p:spPr>
            <p:txBody>
              <a:bodyPr/>
              <a:lstStyle/>
              <a:p>
                <a:endParaRPr lang="en-US"/>
              </a:p>
            </p:txBody>
          </p:sp>
          <p:sp>
            <p:nvSpPr>
              <p:cNvPr id="19991" name="Freeform 248"/>
              <p:cNvSpPr>
                <a:spLocks/>
              </p:cNvSpPr>
              <p:nvPr/>
            </p:nvSpPr>
            <p:spPr bwMode="auto">
              <a:xfrm>
                <a:off x="3534" y="3348"/>
                <a:ext cx="108" cy="155"/>
              </a:xfrm>
              <a:custGeom>
                <a:avLst/>
                <a:gdLst>
                  <a:gd name="T0" fmla="*/ 101088 w 18"/>
                  <a:gd name="T1" fmla="*/ 195753 h 26"/>
                  <a:gd name="T2" fmla="*/ 0 w 18"/>
                  <a:gd name="T3" fmla="*/ 22672 h 26"/>
                  <a:gd name="T4" fmla="*/ 139968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92" name="Freeform 249"/>
              <p:cNvSpPr>
                <a:spLocks/>
              </p:cNvSpPr>
              <p:nvPr/>
            </p:nvSpPr>
            <p:spPr bwMode="auto">
              <a:xfrm>
                <a:off x="3534" y="3204"/>
                <a:ext cx="108" cy="162"/>
              </a:xfrm>
              <a:custGeom>
                <a:avLst/>
                <a:gdLst>
                  <a:gd name="T0" fmla="*/ 0 w 108"/>
                  <a:gd name="T1" fmla="*/ 162 h 162"/>
                  <a:gd name="T2" fmla="*/ 108 w 108"/>
                  <a:gd name="T3" fmla="*/ 144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0070FF"/>
              </a:solidFill>
              <a:ln w="9525">
                <a:noFill/>
                <a:round/>
                <a:headEnd/>
                <a:tailEnd/>
              </a:ln>
            </p:spPr>
            <p:txBody>
              <a:bodyPr/>
              <a:lstStyle/>
              <a:p>
                <a:endParaRPr lang="en-US"/>
              </a:p>
            </p:txBody>
          </p:sp>
          <p:sp>
            <p:nvSpPr>
              <p:cNvPr id="19993" name="Freeform 250"/>
              <p:cNvSpPr>
                <a:spLocks/>
              </p:cNvSpPr>
              <p:nvPr/>
            </p:nvSpPr>
            <p:spPr bwMode="auto">
              <a:xfrm>
                <a:off x="3534" y="3204"/>
                <a:ext cx="108" cy="162"/>
              </a:xfrm>
              <a:custGeom>
                <a:avLst/>
                <a:gdLst>
                  <a:gd name="T0" fmla="*/ 0 w 18"/>
                  <a:gd name="T1" fmla="*/ 209952 h 27"/>
                  <a:gd name="T2" fmla="*/ 139968 w 18"/>
                  <a:gd name="T3" fmla="*/ 186624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994" name="Freeform 251"/>
              <p:cNvSpPr>
                <a:spLocks/>
              </p:cNvSpPr>
              <p:nvPr/>
            </p:nvSpPr>
            <p:spPr bwMode="auto">
              <a:xfrm>
                <a:off x="3528" y="2268"/>
                <a:ext cx="108" cy="162"/>
              </a:xfrm>
              <a:custGeom>
                <a:avLst/>
                <a:gdLst>
                  <a:gd name="T0" fmla="*/ 78 w 108"/>
                  <a:gd name="T1" fmla="*/ 162 h 162"/>
                  <a:gd name="T2" fmla="*/ 0 w 108"/>
                  <a:gd name="T3" fmla="*/ 18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FFDF00"/>
              </a:solidFill>
              <a:ln w="9525">
                <a:noFill/>
                <a:round/>
                <a:headEnd/>
                <a:tailEnd/>
              </a:ln>
            </p:spPr>
            <p:txBody>
              <a:bodyPr/>
              <a:lstStyle/>
              <a:p>
                <a:endParaRPr lang="en-US"/>
              </a:p>
            </p:txBody>
          </p:sp>
          <p:sp>
            <p:nvSpPr>
              <p:cNvPr id="19995" name="Freeform 252"/>
              <p:cNvSpPr>
                <a:spLocks/>
              </p:cNvSpPr>
              <p:nvPr/>
            </p:nvSpPr>
            <p:spPr bwMode="auto">
              <a:xfrm>
                <a:off x="3528" y="2268"/>
                <a:ext cx="108" cy="162"/>
              </a:xfrm>
              <a:custGeom>
                <a:avLst/>
                <a:gdLst>
                  <a:gd name="T0" fmla="*/ 101088 w 18"/>
                  <a:gd name="T1" fmla="*/ 209952 h 27"/>
                  <a:gd name="T2" fmla="*/ 0 w 18"/>
                  <a:gd name="T3" fmla="*/ 23328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96" name="Freeform 253"/>
              <p:cNvSpPr>
                <a:spLocks/>
              </p:cNvSpPr>
              <p:nvPr/>
            </p:nvSpPr>
            <p:spPr bwMode="auto">
              <a:xfrm>
                <a:off x="3516" y="2886"/>
                <a:ext cx="108" cy="162"/>
              </a:xfrm>
              <a:custGeom>
                <a:avLst/>
                <a:gdLst>
                  <a:gd name="T0" fmla="*/ 78 w 108"/>
                  <a:gd name="T1" fmla="*/ 162 h 162"/>
                  <a:gd name="T2" fmla="*/ 0 w 108"/>
                  <a:gd name="T3" fmla="*/ 18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00EFFF"/>
              </a:solidFill>
              <a:ln w="9525">
                <a:noFill/>
                <a:round/>
                <a:headEnd/>
                <a:tailEnd/>
              </a:ln>
            </p:spPr>
            <p:txBody>
              <a:bodyPr/>
              <a:lstStyle/>
              <a:p>
                <a:endParaRPr lang="en-US"/>
              </a:p>
            </p:txBody>
          </p:sp>
          <p:sp>
            <p:nvSpPr>
              <p:cNvPr id="19997" name="Freeform 254"/>
              <p:cNvSpPr>
                <a:spLocks/>
              </p:cNvSpPr>
              <p:nvPr/>
            </p:nvSpPr>
            <p:spPr bwMode="auto">
              <a:xfrm>
                <a:off x="3516" y="2886"/>
                <a:ext cx="108" cy="162"/>
              </a:xfrm>
              <a:custGeom>
                <a:avLst/>
                <a:gdLst>
                  <a:gd name="T0" fmla="*/ 101088 w 18"/>
                  <a:gd name="T1" fmla="*/ 209952 h 27"/>
                  <a:gd name="T2" fmla="*/ 0 w 18"/>
                  <a:gd name="T3" fmla="*/ 23328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98" name="Freeform 255"/>
              <p:cNvSpPr>
                <a:spLocks/>
              </p:cNvSpPr>
              <p:nvPr/>
            </p:nvSpPr>
            <p:spPr bwMode="auto">
              <a:xfrm>
                <a:off x="3516" y="2748"/>
                <a:ext cx="108" cy="156"/>
              </a:xfrm>
              <a:custGeom>
                <a:avLst/>
                <a:gdLst>
                  <a:gd name="T0" fmla="*/ 0 w 108"/>
                  <a:gd name="T1" fmla="*/ 156 h 156"/>
                  <a:gd name="T2" fmla="*/ 108 w 108"/>
                  <a:gd name="T3" fmla="*/ 138 h 156"/>
                  <a:gd name="T4" fmla="*/ 30 w 108"/>
                  <a:gd name="T5" fmla="*/ 0 h 156"/>
                  <a:gd name="T6" fmla="*/ 0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50FFAF"/>
              </a:solidFill>
              <a:ln w="9525">
                <a:noFill/>
                <a:round/>
                <a:headEnd/>
                <a:tailEnd/>
              </a:ln>
            </p:spPr>
            <p:txBody>
              <a:bodyPr/>
              <a:lstStyle/>
              <a:p>
                <a:endParaRPr lang="en-US"/>
              </a:p>
            </p:txBody>
          </p:sp>
          <p:sp>
            <p:nvSpPr>
              <p:cNvPr id="19999" name="Freeform 256"/>
              <p:cNvSpPr>
                <a:spLocks/>
              </p:cNvSpPr>
              <p:nvPr/>
            </p:nvSpPr>
            <p:spPr bwMode="auto">
              <a:xfrm>
                <a:off x="3516" y="2748"/>
                <a:ext cx="108" cy="156"/>
              </a:xfrm>
              <a:custGeom>
                <a:avLst/>
                <a:gdLst>
                  <a:gd name="T0" fmla="*/ 0 w 18"/>
                  <a:gd name="T1" fmla="*/ 202176 h 26"/>
                  <a:gd name="T2" fmla="*/ 139968 w 18"/>
                  <a:gd name="T3" fmla="*/ 178848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grpSp>
        <p:sp>
          <p:nvSpPr>
            <p:cNvPr id="19513" name="Freeform 257"/>
            <p:cNvSpPr>
              <a:spLocks/>
            </p:cNvSpPr>
            <p:nvPr/>
          </p:nvSpPr>
          <p:spPr bwMode="auto">
            <a:xfrm>
              <a:off x="6810375" y="3513138"/>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0080FF"/>
            </a:solidFill>
            <a:ln w="9525">
              <a:noFill/>
              <a:round/>
              <a:headEnd/>
              <a:tailEnd/>
            </a:ln>
          </p:spPr>
          <p:txBody>
            <a:bodyPr/>
            <a:lstStyle/>
            <a:p>
              <a:endParaRPr lang="en-US"/>
            </a:p>
          </p:txBody>
        </p:sp>
        <p:sp>
          <p:nvSpPr>
            <p:cNvPr id="19514" name="Freeform 258"/>
            <p:cNvSpPr>
              <a:spLocks/>
            </p:cNvSpPr>
            <p:nvPr/>
          </p:nvSpPr>
          <p:spPr bwMode="auto">
            <a:xfrm>
              <a:off x="6810375" y="3513138"/>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515" name="Freeform 259"/>
            <p:cNvSpPr>
              <a:spLocks/>
            </p:cNvSpPr>
            <p:nvPr/>
          </p:nvSpPr>
          <p:spPr bwMode="auto">
            <a:xfrm>
              <a:off x="6934200" y="3732213"/>
              <a:ext cx="171450" cy="246062"/>
            </a:xfrm>
            <a:custGeom>
              <a:avLst/>
              <a:gdLst>
                <a:gd name="T0" fmla="*/ 0 w 108"/>
                <a:gd name="T1" fmla="*/ 2147483647 h 155"/>
                <a:gd name="T2" fmla="*/ 2147483647 w 108"/>
                <a:gd name="T3" fmla="*/ 2147483647 h 155"/>
                <a:gd name="T4" fmla="*/ 2147483647 w 108"/>
                <a:gd name="T5" fmla="*/ 0 h 155"/>
                <a:gd name="T6" fmla="*/ 0 w 108"/>
                <a:gd name="T7" fmla="*/ 2147483647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0" y="155"/>
                  </a:moveTo>
                  <a:lnTo>
                    <a:pt x="108" y="137"/>
                  </a:lnTo>
                  <a:lnTo>
                    <a:pt x="30" y="0"/>
                  </a:lnTo>
                  <a:lnTo>
                    <a:pt x="0" y="155"/>
                  </a:lnTo>
                  <a:close/>
                </a:path>
              </a:pathLst>
            </a:custGeom>
            <a:solidFill>
              <a:srgbClr val="0020FF"/>
            </a:solidFill>
            <a:ln w="9525">
              <a:noFill/>
              <a:round/>
              <a:headEnd/>
              <a:tailEnd/>
            </a:ln>
          </p:spPr>
          <p:txBody>
            <a:bodyPr/>
            <a:lstStyle/>
            <a:p>
              <a:endParaRPr lang="en-US"/>
            </a:p>
          </p:txBody>
        </p:sp>
        <p:sp>
          <p:nvSpPr>
            <p:cNvPr id="19516" name="Freeform 260"/>
            <p:cNvSpPr>
              <a:spLocks/>
            </p:cNvSpPr>
            <p:nvPr/>
          </p:nvSpPr>
          <p:spPr bwMode="auto">
            <a:xfrm>
              <a:off x="6934200" y="3732213"/>
              <a:ext cx="171450" cy="246062"/>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517" name="Freeform 261"/>
            <p:cNvSpPr>
              <a:spLocks/>
            </p:cNvSpPr>
            <p:nvPr/>
          </p:nvSpPr>
          <p:spPr bwMode="auto">
            <a:xfrm>
              <a:off x="6924675" y="2017713"/>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FFCF00"/>
            </a:solidFill>
            <a:ln w="9525">
              <a:noFill/>
              <a:round/>
              <a:headEnd/>
              <a:tailEnd/>
            </a:ln>
          </p:spPr>
          <p:txBody>
            <a:bodyPr/>
            <a:lstStyle/>
            <a:p>
              <a:endParaRPr lang="en-US"/>
            </a:p>
          </p:txBody>
        </p:sp>
        <p:sp>
          <p:nvSpPr>
            <p:cNvPr id="19518" name="Freeform 262"/>
            <p:cNvSpPr>
              <a:spLocks/>
            </p:cNvSpPr>
            <p:nvPr/>
          </p:nvSpPr>
          <p:spPr bwMode="auto">
            <a:xfrm>
              <a:off x="6924675" y="2017713"/>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519" name="Freeform 263"/>
            <p:cNvSpPr>
              <a:spLocks/>
            </p:cNvSpPr>
            <p:nvPr/>
          </p:nvSpPr>
          <p:spPr bwMode="auto">
            <a:xfrm>
              <a:off x="6800850" y="2017713"/>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FFCF00"/>
            </a:solidFill>
            <a:ln w="9525">
              <a:noFill/>
              <a:round/>
              <a:headEnd/>
              <a:tailEnd/>
            </a:ln>
          </p:spPr>
          <p:txBody>
            <a:bodyPr/>
            <a:lstStyle/>
            <a:p>
              <a:endParaRPr lang="en-US"/>
            </a:p>
          </p:txBody>
        </p:sp>
        <p:sp>
          <p:nvSpPr>
            <p:cNvPr id="19520" name="Freeform 264"/>
            <p:cNvSpPr>
              <a:spLocks/>
            </p:cNvSpPr>
            <p:nvPr/>
          </p:nvSpPr>
          <p:spPr bwMode="auto">
            <a:xfrm>
              <a:off x="6800850" y="2017713"/>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521" name="Freeform 265"/>
            <p:cNvSpPr>
              <a:spLocks/>
            </p:cNvSpPr>
            <p:nvPr/>
          </p:nvSpPr>
          <p:spPr bwMode="auto">
            <a:xfrm>
              <a:off x="6924675" y="2246313"/>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CFFF30"/>
            </a:solidFill>
            <a:ln w="9525">
              <a:noFill/>
              <a:round/>
              <a:headEnd/>
              <a:tailEnd/>
            </a:ln>
          </p:spPr>
          <p:txBody>
            <a:bodyPr/>
            <a:lstStyle/>
            <a:p>
              <a:endParaRPr lang="en-US"/>
            </a:p>
          </p:txBody>
        </p:sp>
        <p:sp>
          <p:nvSpPr>
            <p:cNvPr id="19522" name="Freeform 266"/>
            <p:cNvSpPr>
              <a:spLocks/>
            </p:cNvSpPr>
            <p:nvPr/>
          </p:nvSpPr>
          <p:spPr bwMode="auto">
            <a:xfrm>
              <a:off x="6924675" y="2246313"/>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523" name="Oval 267"/>
            <p:cNvSpPr>
              <a:spLocks noChangeArrowheads="1"/>
            </p:cNvSpPr>
            <p:nvPr/>
          </p:nvSpPr>
          <p:spPr bwMode="auto">
            <a:xfrm>
              <a:off x="7058025" y="4025900"/>
              <a:ext cx="85725" cy="85725"/>
            </a:xfrm>
            <a:prstGeom prst="ellipse">
              <a:avLst/>
            </a:prstGeom>
            <a:solidFill>
              <a:srgbClr val="FF0000"/>
            </a:solidFill>
            <a:ln w="9525">
              <a:noFill/>
              <a:round/>
              <a:headEnd/>
              <a:tailEnd/>
            </a:ln>
          </p:spPr>
          <p:txBody>
            <a:bodyPr/>
            <a:lstStyle/>
            <a:p>
              <a:endParaRPr lang="en-US"/>
            </a:p>
          </p:txBody>
        </p:sp>
        <p:sp>
          <p:nvSpPr>
            <p:cNvPr id="19524" name="Oval 268"/>
            <p:cNvSpPr>
              <a:spLocks noChangeArrowheads="1"/>
            </p:cNvSpPr>
            <p:nvPr/>
          </p:nvSpPr>
          <p:spPr bwMode="auto">
            <a:xfrm>
              <a:off x="7058025" y="4025900"/>
              <a:ext cx="85725" cy="85725"/>
            </a:xfrm>
            <a:prstGeom prst="ellipse">
              <a:avLst/>
            </a:prstGeom>
            <a:noFill/>
            <a:ln w="0">
              <a:solidFill>
                <a:srgbClr val="FF0000"/>
              </a:solidFill>
              <a:round/>
              <a:headEnd/>
              <a:tailEnd/>
            </a:ln>
          </p:spPr>
          <p:txBody>
            <a:bodyPr/>
            <a:lstStyle/>
            <a:p>
              <a:endParaRPr lang="en-US"/>
            </a:p>
          </p:txBody>
        </p:sp>
        <p:sp>
          <p:nvSpPr>
            <p:cNvPr id="19525" name="Oval 269"/>
            <p:cNvSpPr>
              <a:spLocks noChangeArrowheads="1"/>
            </p:cNvSpPr>
            <p:nvPr/>
          </p:nvSpPr>
          <p:spPr bwMode="auto">
            <a:xfrm>
              <a:off x="7048500" y="1960563"/>
              <a:ext cx="85725" cy="85725"/>
            </a:xfrm>
            <a:prstGeom prst="ellipse">
              <a:avLst/>
            </a:prstGeom>
            <a:solidFill>
              <a:srgbClr val="FF0000"/>
            </a:solidFill>
            <a:ln w="9525">
              <a:noFill/>
              <a:round/>
              <a:headEnd/>
              <a:tailEnd/>
            </a:ln>
          </p:spPr>
          <p:txBody>
            <a:bodyPr/>
            <a:lstStyle/>
            <a:p>
              <a:endParaRPr lang="en-US"/>
            </a:p>
          </p:txBody>
        </p:sp>
        <p:sp>
          <p:nvSpPr>
            <p:cNvPr id="19526" name="Oval 270"/>
            <p:cNvSpPr>
              <a:spLocks noChangeArrowheads="1"/>
            </p:cNvSpPr>
            <p:nvPr/>
          </p:nvSpPr>
          <p:spPr bwMode="auto">
            <a:xfrm>
              <a:off x="7048500" y="1960563"/>
              <a:ext cx="85725" cy="85725"/>
            </a:xfrm>
            <a:prstGeom prst="ellipse">
              <a:avLst/>
            </a:prstGeom>
            <a:noFill/>
            <a:ln w="0">
              <a:solidFill>
                <a:srgbClr val="FF0000"/>
              </a:solidFill>
              <a:round/>
              <a:headEnd/>
              <a:tailEnd/>
            </a:ln>
          </p:spPr>
          <p:txBody>
            <a:bodyPr/>
            <a:lstStyle/>
            <a:p>
              <a:endParaRPr lang="en-US"/>
            </a:p>
          </p:txBody>
        </p:sp>
        <p:sp>
          <p:nvSpPr>
            <p:cNvPr id="19527" name="Freeform 271"/>
            <p:cNvSpPr>
              <a:spLocks/>
            </p:cNvSpPr>
            <p:nvPr/>
          </p:nvSpPr>
          <p:spPr bwMode="auto">
            <a:xfrm>
              <a:off x="6905625" y="299878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10FFEF"/>
            </a:solidFill>
            <a:ln w="9525">
              <a:noFill/>
              <a:round/>
              <a:headEnd/>
              <a:tailEnd/>
            </a:ln>
          </p:spPr>
          <p:txBody>
            <a:bodyPr/>
            <a:lstStyle/>
            <a:p>
              <a:endParaRPr lang="en-US"/>
            </a:p>
          </p:txBody>
        </p:sp>
        <p:sp>
          <p:nvSpPr>
            <p:cNvPr id="19528" name="Freeform 272"/>
            <p:cNvSpPr>
              <a:spLocks/>
            </p:cNvSpPr>
            <p:nvPr/>
          </p:nvSpPr>
          <p:spPr bwMode="auto">
            <a:xfrm>
              <a:off x="6905625" y="299878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529" name="Freeform 273"/>
            <p:cNvSpPr>
              <a:spLocks/>
            </p:cNvSpPr>
            <p:nvPr/>
          </p:nvSpPr>
          <p:spPr bwMode="auto">
            <a:xfrm>
              <a:off x="6905625" y="3227388"/>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00AFFF"/>
            </a:solidFill>
            <a:ln w="9525">
              <a:noFill/>
              <a:round/>
              <a:headEnd/>
              <a:tailEnd/>
            </a:ln>
          </p:spPr>
          <p:txBody>
            <a:bodyPr/>
            <a:lstStyle/>
            <a:p>
              <a:endParaRPr lang="en-US"/>
            </a:p>
          </p:txBody>
        </p:sp>
        <p:sp>
          <p:nvSpPr>
            <p:cNvPr id="19530" name="Freeform 274"/>
            <p:cNvSpPr>
              <a:spLocks/>
            </p:cNvSpPr>
            <p:nvPr/>
          </p:nvSpPr>
          <p:spPr bwMode="auto">
            <a:xfrm>
              <a:off x="6905625" y="3227388"/>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531" name="Freeform 275"/>
            <p:cNvSpPr>
              <a:spLocks/>
            </p:cNvSpPr>
            <p:nvPr/>
          </p:nvSpPr>
          <p:spPr bwMode="auto">
            <a:xfrm>
              <a:off x="6753225" y="2055813"/>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FFAF00"/>
            </a:solidFill>
            <a:ln w="9525">
              <a:noFill/>
              <a:round/>
              <a:headEnd/>
              <a:tailEnd/>
            </a:ln>
          </p:spPr>
          <p:txBody>
            <a:bodyPr/>
            <a:lstStyle/>
            <a:p>
              <a:endParaRPr lang="en-US"/>
            </a:p>
          </p:txBody>
        </p:sp>
        <p:sp>
          <p:nvSpPr>
            <p:cNvPr id="19532" name="Freeform 276"/>
            <p:cNvSpPr>
              <a:spLocks/>
            </p:cNvSpPr>
            <p:nvPr/>
          </p:nvSpPr>
          <p:spPr bwMode="auto">
            <a:xfrm>
              <a:off x="6753225" y="2055813"/>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533" name="Freeform 277"/>
            <p:cNvSpPr>
              <a:spLocks/>
            </p:cNvSpPr>
            <p:nvPr/>
          </p:nvSpPr>
          <p:spPr bwMode="auto">
            <a:xfrm>
              <a:off x="6877050" y="227488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EFFF10"/>
            </a:solidFill>
            <a:ln w="9525">
              <a:noFill/>
              <a:round/>
              <a:headEnd/>
              <a:tailEnd/>
            </a:ln>
          </p:spPr>
          <p:txBody>
            <a:bodyPr/>
            <a:lstStyle/>
            <a:p>
              <a:endParaRPr lang="en-US"/>
            </a:p>
          </p:txBody>
        </p:sp>
        <p:sp>
          <p:nvSpPr>
            <p:cNvPr id="19534" name="Freeform 278"/>
            <p:cNvSpPr>
              <a:spLocks/>
            </p:cNvSpPr>
            <p:nvPr/>
          </p:nvSpPr>
          <p:spPr bwMode="auto">
            <a:xfrm>
              <a:off x="6877050" y="227488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535" name="Freeform 279"/>
            <p:cNvSpPr>
              <a:spLocks/>
            </p:cNvSpPr>
            <p:nvPr/>
          </p:nvSpPr>
          <p:spPr bwMode="auto">
            <a:xfrm>
              <a:off x="6877050" y="2493963"/>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8FFF70"/>
            </a:solidFill>
            <a:ln w="9525">
              <a:noFill/>
              <a:round/>
              <a:headEnd/>
              <a:tailEnd/>
            </a:ln>
          </p:spPr>
          <p:txBody>
            <a:bodyPr/>
            <a:lstStyle/>
            <a:p>
              <a:endParaRPr lang="en-US"/>
            </a:p>
          </p:txBody>
        </p:sp>
        <p:sp>
          <p:nvSpPr>
            <p:cNvPr id="19536" name="Freeform 280"/>
            <p:cNvSpPr>
              <a:spLocks/>
            </p:cNvSpPr>
            <p:nvPr/>
          </p:nvSpPr>
          <p:spPr bwMode="auto">
            <a:xfrm>
              <a:off x="6877050" y="2493963"/>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537" name="Freeform 281"/>
            <p:cNvSpPr>
              <a:spLocks/>
            </p:cNvSpPr>
            <p:nvPr/>
          </p:nvSpPr>
          <p:spPr bwMode="auto">
            <a:xfrm>
              <a:off x="6858000" y="3255963"/>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00BFFF"/>
            </a:solidFill>
            <a:ln w="9525">
              <a:noFill/>
              <a:round/>
              <a:headEnd/>
              <a:tailEnd/>
            </a:ln>
          </p:spPr>
          <p:txBody>
            <a:bodyPr/>
            <a:lstStyle/>
            <a:p>
              <a:endParaRPr lang="en-US"/>
            </a:p>
          </p:txBody>
        </p:sp>
        <p:sp>
          <p:nvSpPr>
            <p:cNvPr id="19538" name="Freeform 282"/>
            <p:cNvSpPr>
              <a:spLocks/>
            </p:cNvSpPr>
            <p:nvPr/>
          </p:nvSpPr>
          <p:spPr bwMode="auto">
            <a:xfrm>
              <a:off x="6858000" y="3255963"/>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539" name="Freeform 283"/>
            <p:cNvSpPr>
              <a:spLocks/>
            </p:cNvSpPr>
            <p:nvPr/>
          </p:nvSpPr>
          <p:spPr bwMode="auto">
            <a:xfrm>
              <a:off x="6848475" y="1771650"/>
              <a:ext cx="171450" cy="246063"/>
            </a:xfrm>
            <a:custGeom>
              <a:avLst/>
              <a:gdLst>
                <a:gd name="T0" fmla="*/ 2147483647 w 108"/>
                <a:gd name="T1" fmla="*/ 2147483647 h 155"/>
                <a:gd name="T2" fmla="*/ 0 w 108"/>
                <a:gd name="T3" fmla="*/ 2147483647 h 155"/>
                <a:gd name="T4" fmla="*/ 2147483647 w 108"/>
                <a:gd name="T5" fmla="*/ 0 h 155"/>
                <a:gd name="T6" fmla="*/ 2147483647 w 108"/>
                <a:gd name="T7" fmla="*/ 2147483647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78" y="155"/>
                  </a:moveTo>
                  <a:lnTo>
                    <a:pt x="0" y="18"/>
                  </a:lnTo>
                  <a:lnTo>
                    <a:pt x="108" y="0"/>
                  </a:lnTo>
                  <a:lnTo>
                    <a:pt x="78" y="155"/>
                  </a:lnTo>
                  <a:close/>
                </a:path>
              </a:pathLst>
            </a:custGeom>
            <a:solidFill>
              <a:srgbClr val="FF8F00"/>
            </a:solidFill>
            <a:ln w="9525">
              <a:noFill/>
              <a:round/>
              <a:headEnd/>
              <a:tailEnd/>
            </a:ln>
          </p:spPr>
          <p:txBody>
            <a:bodyPr/>
            <a:lstStyle/>
            <a:p>
              <a:endParaRPr lang="en-US"/>
            </a:p>
          </p:txBody>
        </p:sp>
        <p:sp>
          <p:nvSpPr>
            <p:cNvPr id="19540" name="Freeform 284"/>
            <p:cNvSpPr>
              <a:spLocks/>
            </p:cNvSpPr>
            <p:nvPr/>
          </p:nvSpPr>
          <p:spPr bwMode="auto">
            <a:xfrm>
              <a:off x="6848475" y="1771650"/>
              <a:ext cx="171450" cy="246063"/>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541" name="Freeform 285"/>
            <p:cNvSpPr>
              <a:spLocks/>
            </p:cNvSpPr>
            <p:nvPr/>
          </p:nvSpPr>
          <p:spPr bwMode="auto">
            <a:xfrm>
              <a:off x="6829425" y="2532063"/>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AFFF50"/>
            </a:solidFill>
            <a:ln w="9525">
              <a:noFill/>
              <a:round/>
              <a:headEnd/>
              <a:tailEnd/>
            </a:ln>
          </p:spPr>
          <p:txBody>
            <a:bodyPr/>
            <a:lstStyle/>
            <a:p>
              <a:endParaRPr lang="en-US"/>
            </a:p>
          </p:txBody>
        </p:sp>
        <p:sp>
          <p:nvSpPr>
            <p:cNvPr id="19542" name="Freeform 286"/>
            <p:cNvSpPr>
              <a:spLocks/>
            </p:cNvSpPr>
            <p:nvPr/>
          </p:nvSpPr>
          <p:spPr bwMode="auto">
            <a:xfrm>
              <a:off x="6829425" y="2532063"/>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543" name="Freeform 287"/>
            <p:cNvSpPr>
              <a:spLocks/>
            </p:cNvSpPr>
            <p:nvPr/>
          </p:nvSpPr>
          <p:spPr bwMode="auto">
            <a:xfrm>
              <a:off x="6829425" y="2751138"/>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50FFAF"/>
            </a:solidFill>
            <a:ln w="9525">
              <a:noFill/>
              <a:round/>
              <a:headEnd/>
              <a:tailEnd/>
            </a:ln>
          </p:spPr>
          <p:txBody>
            <a:bodyPr/>
            <a:lstStyle/>
            <a:p>
              <a:endParaRPr lang="en-US"/>
            </a:p>
          </p:txBody>
        </p:sp>
        <p:sp>
          <p:nvSpPr>
            <p:cNvPr id="19544" name="Freeform 288"/>
            <p:cNvSpPr>
              <a:spLocks/>
            </p:cNvSpPr>
            <p:nvPr/>
          </p:nvSpPr>
          <p:spPr bwMode="auto">
            <a:xfrm>
              <a:off x="6829425" y="2751138"/>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545" name="Freeform 289"/>
            <p:cNvSpPr>
              <a:spLocks/>
            </p:cNvSpPr>
            <p:nvPr/>
          </p:nvSpPr>
          <p:spPr bwMode="auto">
            <a:xfrm>
              <a:off x="6810375" y="3732213"/>
              <a:ext cx="171450" cy="246062"/>
            </a:xfrm>
            <a:custGeom>
              <a:avLst/>
              <a:gdLst>
                <a:gd name="T0" fmla="*/ 2147483647 w 108"/>
                <a:gd name="T1" fmla="*/ 2147483647 h 155"/>
                <a:gd name="T2" fmla="*/ 0 w 108"/>
                <a:gd name="T3" fmla="*/ 2147483647 h 155"/>
                <a:gd name="T4" fmla="*/ 2147483647 w 108"/>
                <a:gd name="T5" fmla="*/ 0 h 155"/>
                <a:gd name="T6" fmla="*/ 2147483647 w 108"/>
                <a:gd name="T7" fmla="*/ 2147483647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78" y="155"/>
                  </a:moveTo>
                  <a:lnTo>
                    <a:pt x="0" y="18"/>
                  </a:lnTo>
                  <a:lnTo>
                    <a:pt x="108" y="0"/>
                  </a:lnTo>
                  <a:lnTo>
                    <a:pt x="78" y="155"/>
                  </a:lnTo>
                  <a:close/>
                </a:path>
              </a:pathLst>
            </a:custGeom>
            <a:solidFill>
              <a:srgbClr val="0020FF"/>
            </a:solidFill>
            <a:ln w="9525">
              <a:noFill/>
              <a:round/>
              <a:headEnd/>
              <a:tailEnd/>
            </a:ln>
          </p:spPr>
          <p:txBody>
            <a:bodyPr/>
            <a:lstStyle/>
            <a:p>
              <a:endParaRPr lang="en-US"/>
            </a:p>
          </p:txBody>
        </p:sp>
        <p:sp>
          <p:nvSpPr>
            <p:cNvPr id="19546" name="Freeform 290"/>
            <p:cNvSpPr>
              <a:spLocks/>
            </p:cNvSpPr>
            <p:nvPr/>
          </p:nvSpPr>
          <p:spPr bwMode="auto">
            <a:xfrm>
              <a:off x="6810375" y="3732213"/>
              <a:ext cx="171450" cy="246062"/>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547" name="Oval 291"/>
            <p:cNvSpPr>
              <a:spLocks noChangeArrowheads="1"/>
            </p:cNvSpPr>
            <p:nvPr/>
          </p:nvSpPr>
          <p:spPr bwMode="auto">
            <a:xfrm>
              <a:off x="6867525" y="1924050"/>
              <a:ext cx="85725" cy="84138"/>
            </a:xfrm>
            <a:prstGeom prst="ellipse">
              <a:avLst/>
            </a:prstGeom>
            <a:solidFill>
              <a:srgbClr val="FF0000"/>
            </a:solidFill>
            <a:ln w="9525">
              <a:noFill/>
              <a:round/>
              <a:headEnd/>
              <a:tailEnd/>
            </a:ln>
          </p:spPr>
          <p:txBody>
            <a:bodyPr/>
            <a:lstStyle/>
            <a:p>
              <a:endParaRPr lang="en-US"/>
            </a:p>
          </p:txBody>
        </p:sp>
        <p:sp>
          <p:nvSpPr>
            <p:cNvPr id="19548" name="Oval 292"/>
            <p:cNvSpPr>
              <a:spLocks noChangeArrowheads="1"/>
            </p:cNvSpPr>
            <p:nvPr/>
          </p:nvSpPr>
          <p:spPr bwMode="auto">
            <a:xfrm>
              <a:off x="6867525" y="1924050"/>
              <a:ext cx="85725" cy="84138"/>
            </a:xfrm>
            <a:prstGeom prst="ellipse">
              <a:avLst/>
            </a:prstGeom>
            <a:noFill/>
            <a:ln w="0">
              <a:solidFill>
                <a:srgbClr val="FF0000"/>
              </a:solidFill>
              <a:round/>
              <a:headEnd/>
              <a:tailEnd/>
            </a:ln>
          </p:spPr>
          <p:txBody>
            <a:bodyPr/>
            <a:lstStyle/>
            <a:p>
              <a:endParaRPr lang="en-US"/>
            </a:p>
          </p:txBody>
        </p:sp>
        <p:sp>
          <p:nvSpPr>
            <p:cNvPr id="19549" name="Freeform 293"/>
            <p:cNvSpPr>
              <a:spLocks/>
            </p:cNvSpPr>
            <p:nvPr/>
          </p:nvSpPr>
          <p:spPr bwMode="auto">
            <a:xfrm>
              <a:off x="6800850" y="1800225"/>
              <a:ext cx="171450" cy="255588"/>
            </a:xfrm>
            <a:custGeom>
              <a:avLst/>
              <a:gdLst>
                <a:gd name="T0" fmla="*/ 0 w 108"/>
                <a:gd name="T1" fmla="*/ 2147483647 h 161"/>
                <a:gd name="T2" fmla="*/ 2147483647 w 108"/>
                <a:gd name="T3" fmla="*/ 2147483647 h 161"/>
                <a:gd name="T4" fmla="*/ 2147483647 w 108"/>
                <a:gd name="T5" fmla="*/ 0 h 161"/>
                <a:gd name="T6" fmla="*/ 0 w 108"/>
                <a:gd name="T7" fmla="*/ 2147483647 h 161"/>
                <a:gd name="T8" fmla="*/ 0 60000 65536"/>
                <a:gd name="T9" fmla="*/ 0 60000 65536"/>
                <a:gd name="T10" fmla="*/ 0 60000 65536"/>
                <a:gd name="T11" fmla="*/ 0 60000 65536"/>
                <a:gd name="T12" fmla="*/ 0 w 108"/>
                <a:gd name="T13" fmla="*/ 0 h 161"/>
                <a:gd name="T14" fmla="*/ 108 w 108"/>
                <a:gd name="T15" fmla="*/ 161 h 161"/>
              </a:gdLst>
              <a:ahLst/>
              <a:cxnLst>
                <a:cxn ang="T8">
                  <a:pos x="T0" y="T1"/>
                </a:cxn>
                <a:cxn ang="T9">
                  <a:pos x="T2" y="T3"/>
                </a:cxn>
                <a:cxn ang="T10">
                  <a:pos x="T4" y="T5"/>
                </a:cxn>
                <a:cxn ang="T11">
                  <a:pos x="T6" y="T7"/>
                </a:cxn>
              </a:cxnLst>
              <a:rect l="T12" t="T13" r="T14" b="T15"/>
              <a:pathLst>
                <a:path w="108" h="161">
                  <a:moveTo>
                    <a:pt x="0" y="161"/>
                  </a:moveTo>
                  <a:lnTo>
                    <a:pt x="108" y="137"/>
                  </a:lnTo>
                  <a:lnTo>
                    <a:pt x="30" y="0"/>
                  </a:lnTo>
                  <a:lnTo>
                    <a:pt x="0" y="161"/>
                  </a:lnTo>
                  <a:close/>
                </a:path>
              </a:pathLst>
            </a:custGeom>
            <a:solidFill>
              <a:srgbClr val="FF7000"/>
            </a:solidFill>
            <a:ln w="9525">
              <a:noFill/>
              <a:round/>
              <a:headEnd/>
              <a:tailEnd/>
            </a:ln>
          </p:spPr>
          <p:txBody>
            <a:bodyPr/>
            <a:lstStyle/>
            <a:p>
              <a:endParaRPr lang="en-US"/>
            </a:p>
          </p:txBody>
        </p:sp>
        <p:sp>
          <p:nvSpPr>
            <p:cNvPr id="19550" name="Freeform 294"/>
            <p:cNvSpPr>
              <a:spLocks/>
            </p:cNvSpPr>
            <p:nvPr/>
          </p:nvSpPr>
          <p:spPr bwMode="auto">
            <a:xfrm>
              <a:off x="6800850" y="1800225"/>
              <a:ext cx="171450" cy="255588"/>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551" name="Freeform 295"/>
            <p:cNvSpPr>
              <a:spLocks/>
            </p:cNvSpPr>
            <p:nvPr/>
          </p:nvSpPr>
          <p:spPr bwMode="auto">
            <a:xfrm>
              <a:off x="6781800" y="299878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10FFEF"/>
            </a:solidFill>
            <a:ln w="9525">
              <a:noFill/>
              <a:round/>
              <a:headEnd/>
              <a:tailEnd/>
            </a:ln>
          </p:spPr>
          <p:txBody>
            <a:bodyPr/>
            <a:lstStyle/>
            <a:p>
              <a:endParaRPr lang="en-US"/>
            </a:p>
          </p:txBody>
        </p:sp>
        <p:sp>
          <p:nvSpPr>
            <p:cNvPr id="19552" name="Freeform 296"/>
            <p:cNvSpPr>
              <a:spLocks/>
            </p:cNvSpPr>
            <p:nvPr/>
          </p:nvSpPr>
          <p:spPr bwMode="auto">
            <a:xfrm>
              <a:off x="6781800" y="299878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553" name="Freeform 297"/>
            <p:cNvSpPr>
              <a:spLocks/>
            </p:cNvSpPr>
            <p:nvPr/>
          </p:nvSpPr>
          <p:spPr bwMode="auto">
            <a:xfrm>
              <a:off x="6781800" y="2779713"/>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60FF9F"/>
            </a:solidFill>
            <a:ln w="9525">
              <a:noFill/>
              <a:round/>
              <a:headEnd/>
              <a:tailEnd/>
            </a:ln>
          </p:spPr>
          <p:txBody>
            <a:bodyPr/>
            <a:lstStyle/>
            <a:p>
              <a:endParaRPr lang="en-US"/>
            </a:p>
          </p:txBody>
        </p:sp>
        <p:sp>
          <p:nvSpPr>
            <p:cNvPr id="19554" name="Freeform 298"/>
            <p:cNvSpPr>
              <a:spLocks/>
            </p:cNvSpPr>
            <p:nvPr/>
          </p:nvSpPr>
          <p:spPr bwMode="auto">
            <a:xfrm>
              <a:off x="6781800" y="2779713"/>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555" name="Freeform 299"/>
            <p:cNvSpPr>
              <a:spLocks/>
            </p:cNvSpPr>
            <p:nvPr/>
          </p:nvSpPr>
          <p:spPr bwMode="auto">
            <a:xfrm>
              <a:off x="6762750" y="3760788"/>
              <a:ext cx="171450" cy="255587"/>
            </a:xfrm>
            <a:custGeom>
              <a:avLst/>
              <a:gdLst>
                <a:gd name="T0" fmla="*/ 0 w 108"/>
                <a:gd name="T1" fmla="*/ 2147483647 h 161"/>
                <a:gd name="T2" fmla="*/ 2147483647 w 108"/>
                <a:gd name="T3" fmla="*/ 2147483647 h 161"/>
                <a:gd name="T4" fmla="*/ 2147483647 w 108"/>
                <a:gd name="T5" fmla="*/ 0 h 161"/>
                <a:gd name="T6" fmla="*/ 0 w 108"/>
                <a:gd name="T7" fmla="*/ 2147483647 h 161"/>
                <a:gd name="T8" fmla="*/ 0 60000 65536"/>
                <a:gd name="T9" fmla="*/ 0 60000 65536"/>
                <a:gd name="T10" fmla="*/ 0 60000 65536"/>
                <a:gd name="T11" fmla="*/ 0 60000 65536"/>
                <a:gd name="T12" fmla="*/ 0 w 108"/>
                <a:gd name="T13" fmla="*/ 0 h 161"/>
                <a:gd name="T14" fmla="*/ 108 w 108"/>
                <a:gd name="T15" fmla="*/ 161 h 161"/>
              </a:gdLst>
              <a:ahLst/>
              <a:cxnLst>
                <a:cxn ang="T8">
                  <a:pos x="T0" y="T1"/>
                </a:cxn>
                <a:cxn ang="T9">
                  <a:pos x="T2" y="T3"/>
                </a:cxn>
                <a:cxn ang="T10">
                  <a:pos x="T4" y="T5"/>
                </a:cxn>
                <a:cxn ang="T11">
                  <a:pos x="T6" y="T7"/>
                </a:cxn>
              </a:cxnLst>
              <a:rect l="T12" t="T13" r="T14" b="T15"/>
              <a:pathLst>
                <a:path w="108" h="161">
                  <a:moveTo>
                    <a:pt x="0" y="161"/>
                  </a:moveTo>
                  <a:lnTo>
                    <a:pt x="108" y="137"/>
                  </a:lnTo>
                  <a:lnTo>
                    <a:pt x="30" y="0"/>
                  </a:lnTo>
                  <a:lnTo>
                    <a:pt x="0" y="161"/>
                  </a:lnTo>
                  <a:close/>
                </a:path>
              </a:pathLst>
            </a:custGeom>
            <a:solidFill>
              <a:srgbClr val="0040FF"/>
            </a:solidFill>
            <a:ln w="9525">
              <a:noFill/>
              <a:round/>
              <a:headEnd/>
              <a:tailEnd/>
            </a:ln>
          </p:spPr>
          <p:txBody>
            <a:bodyPr/>
            <a:lstStyle/>
            <a:p>
              <a:endParaRPr lang="en-US"/>
            </a:p>
          </p:txBody>
        </p:sp>
        <p:sp>
          <p:nvSpPr>
            <p:cNvPr id="19556" name="Freeform 300"/>
            <p:cNvSpPr>
              <a:spLocks/>
            </p:cNvSpPr>
            <p:nvPr/>
          </p:nvSpPr>
          <p:spPr bwMode="auto">
            <a:xfrm>
              <a:off x="6762750" y="3760788"/>
              <a:ext cx="171450" cy="255587"/>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557" name="Freeform 301"/>
            <p:cNvSpPr>
              <a:spLocks/>
            </p:cNvSpPr>
            <p:nvPr/>
          </p:nvSpPr>
          <p:spPr bwMode="auto">
            <a:xfrm>
              <a:off x="6753225" y="227488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EFFF10"/>
            </a:solidFill>
            <a:ln w="9525">
              <a:noFill/>
              <a:round/>
              <a:headEnd/>
              <a:tailEnd/>
            </a:ln>
          </p:spPr>
          <p:txBody>
            <a:bodyPr/>
            <a:lstStyle/>
            <a:p>
              <a:endParaRPr lang="en-US"/>
            </a:p>
          </p:txBody>
        </p:sp>
        <p:sp>
          <p:nvSpPr>
            <p:cNvPr id="19558" name="Freeform 302"/>
            <p:cNvSpPr>
              <a:spLocks/>
            </p:cNvSpPr>
            <p:nvPr/>
          </p:nvSpPr>
          <p:spPr bwMode="auto">
            <a:xfrm>
              <a:off x="6753225" y="227488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559" name="Oval 303"/>
            <p:cNvSpPr>
              <a:spLocks noChangeArrowheads="1"/>
            </p:cNvSpPr>
            <p:nvPr/>
          </p:nvSpPr>
          <p:spPr bwMode="auto">
            <a:xfrm>
              <a:off x="6886575" y="2798763"/>
              <a:ext cx="85725" cy="85725"/>
            </a:xfrm>
            <a:prstGeom prst="ellipse">
              <a:avLst/>
            </a:prstGeom>
            <a:solidFill>
              <a:srgbClr val="FF0000"/>
            </a:solidFill>
            <a:ln w="9525">
              <a:noFill/>
              <a:round/>
              <a:headEnd/>
              <a:tailEnd/>
            </a:ln>
          </p:spPr>
          <p:txBody>
            <a:bodyPr/>
            <a:lstStyle/>
            <a:p>
              <a:endParaRPr lang="en-US"/>
            </a:p>
          </p:txBody>
        </p:sp>
        <p:sp>
          <p:nvSpPr>
            <p:cNvPr id="19560" name="Oval 304"/>
            <p:cNvSpPr>
              <a:spLocks noChangeArrowheads="1"/>
            </p:cNvSpPr>
            <p:nvPr/>
          </p:nvSpPr>
          <p:spPr bwMode="auto">
            <a:xfrm>
              <a:off x="6886575" y="2798763"/>
              <a:ext cx="85725" cy="85725"/>
            </a:xfrm>
            <a:prstGeom prst="ellipse">
              <a:avLst/>
            </a:prstGeom>
            <a:noFill/>
            <a:ln w="0">
              <a:solidFill>
                <a:srgbClr val="FF0000"/>
              </a:solidFill>
              <a:round/>
              <a:headEnd/>
              <a:tailEnd/>
            </a:ln>
          </p:spPr>
          <p:txBody>
            <a:bodyPr/>
            <a:lstStyle/>
            <a:p>
              <a:endParaRPr lang="en-US"/>
            </a:p>
          </p:txBody>
        </p:sp>
        <p:sp>
          <p:nvSpPr>
            <p:cNvPr id="19561" name="Oval 305"/>
            <p:cNvSpPr>
              <a:spLocks noChangeArrowheads="1"/>
            </p:cNvSpPr>
            <p:nvPr/>
          </p:nvSpPr>
          <p:spPr bwMode="auto">
            <a:xfrm>
              <a:off x="6877050" y="3122613"/>
              <a:ext cx="85725" cy="85725"/>
            </a:xfrm>
            <a:prstGeom prst="ellipse">
              <a:avLst/>
            </a:prstGeom>
            <a:solidFill>
              <a:srgbClr val="FF0000"/>
            </a:solidFill>
            <a:ln w="9525">
              <a:noFill/>
              <a:round/>
              <a:headEnd/>
              <a:tailEnd/>
            </a:ln>
          </p:spPr>
          <p:txBody>
            <a:bodyPr/>
            <a:lstStyle/>
            <a:p>
              <a:endParaRPr lang="en-US"/>
            </a:p>
          </p:txBody>
        </p:sp>
        <p:sp>
          <p:nvSpPr>
            <p:cNvPr id="19562" name="Oval 306"/>
            <p:cNvSpPr>
              <a:spLocks noChangeArrowheads="1"/>
            </p:cNvSpPr>
            <p:nvPr/>
          </p:nvSpPr>
          <p:spPr bwMode="auto">
            <a:xfrm>
              <a:off x="6877050" y="3122613"/>
              <a:ext cx="85725" cy="85725"/>
            </a:xfrm>
            <a:prstGeom prst="ellipse">
              <a:avLst/>
            </a:prstGeom>
            <a:noFill/>
            <a:ln w="0">
              <a:solidFill>
                <a:srgbClr val="FF0000"/>
              </a:solidFill>
              <a:round/>
              <a:headEnd/>
              <a:tailEnd/>
            </a:ln>
          </p:spPr>
          <p:txBody>
            <a:bodyPr/>
            <a:lstStyle/>
            <a:p>
              <a:endParaRPr lang="en-US"/>
            </a:p>
          </p:txBody>
        </p:sp>
        <p:sp>
          <p:nvSpPr>
            <p:cNvPr id="19563" name="Freeform 307"/>
            <p:cNvSpPr>
              <a:spLocks/>
            </p:cNvSpPr>
            <p:nvPr/>
          </p:nvSpPr>
          <p:spPr bwMode="auto">
            <a:xfrm>
              <a:off x="6734175" y="3036888"/>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20FFDF"/>
            </a:solidFill>
            <a:ln w="9525">
              <a:noFill/>
              <a:round/>
              <a:headEnd/>
              <a:tailEnd/>
            </a:ln>
          </p:spPr>
          <p:txBody>
            <a:bodyPr/>
            <a:lstStyle/>
            <a:p>
              <a:endParaRPr lang="en-US"/>
            </a:p>
          </p:txBody>
        </p:sp>
        <p:sp>
          <p:nvSpPr>
            <p:cNvPr id="19564" name="Freeform 308"/>
            <p:cNvSpPr>
              <a:spLocks/>
            </p:cNvSpPr>
            <p:nvPr/>
          </p:nvSpPr>
          <p:spPr bwMode="auto">
            <a:xfrm>
              <a:off x="6734175" y="3036888"/>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565" name="Freeform 309"/>
            <p:cNvSpPr>
              <a:spLocks/>
            </p:cNvSpPr>
            <p:nvPr/>
          </p:nvSpPr>
          <p:spPr bwMode="auto">
            <a:xfrm>
              <a:off x="6734175" y="3255963"/>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00BFFF"/>
            </a:solidFill>
            <a:ln w="9525">
              <a:noFill/>
              <a:round/>
              <a:headEnd/>
              <a:tailEnd/>
            </a:ln>
          </p:spPr>
          <p:txBody>
            <a:bodyPr/>
            <a:lstStyle/>
            <a:p>
              <a:endParaRPr lang="en-US"/>
            </a:p>
          </p:txBody>
        </p:sp>
        <p:sp>
          <p:nvSpPr>
            <p:cNvPr id="19566" name="Freeform 310"/>
            <p:cNvSpPr>
              <a:spLocks/>
            </p:cNvSpPr>
            <p:nvPr/>
          </p:nvSpPr>
          <p:spPr bwMode="auto">
            <a:xfrm>
              <a:off x="6734175" y="3255963"/>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567" name="Oval 311"/>
            <p:cNvSpPr>
              <a:spLocks noChangeArrowheads="1"/>
            </p:cNvSpPr>
            <p:nvPr/>
          </p:nvSpPr>
          <p:spPr bwMode="auto">
            <a:xfrm>
              <a:off x="6772275" y="2627313"/>
              <a:ext cx="85725" cy="85725"/>
            </a:xfrm>
            <a:prstGeom prst="ellipse">
              <a:avLst/>
            </a:prstGeom>
            <a:solidFill>
              <a:srgbClr val="FF0000"/>
            </a:solidFill>
            <a:ln w="9525">
              <a:noFill/>
              <a:round/>
              <a:headEnd/>
              <a:tailEnd/>
            </a:ln>
          </p:spPr>
          <p:txBody>
            <a:bodyPr/>
            <a:lstStyle/>
            <a:p>
              <a:endParaRPr lang="en-US"/>
            </a:p>
          </p:txBody>
        </p:sp>
        <p:sp>
          <p:nvSpPr>
            <p:cNvPr id="19568" name="Freeform 312"/>
            <p:cNvSpPr>
              <a:spLocks/>
            </p:cNvSpPr>
            <p:nvPr/>
          </p:nvSpPr>
          <p:spPr bwMode="auto">
            <a:xfrm>
              <a:off x="6707188" y="2532063"/>
              <a:ext cx="169862" cy="247650"/>
            </a:xfrm>
            <a:custGeom>
              <a:avLst/>
              <a:gdLst>
                <a:gd name="T0" fmla="*/ 2147483647 w 107"/>
                <a:gd name="T1" fmla="*/ 2147483647 h 156"/>
                <a:gd name="T2" fmla="*/ 0 w 107"/>
                <a:gd name="T3" fmla="*/ 2147483647 h 156"/>
                <a:gd name="T4" fmla="*/ 2147483647 w 107"/>
                <a:gd name="T5" fmla="*/ 0 h 156"/>
                <a:gd name="T6" fmla="*/ 2147483647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AFFF50"/>
            </a:solidFill>
            <a:ln w="9525">
              <a:noFill/>
              <a:round/>
              <a:headEnd/>
              <a:tailEnd/>
            </a:ln>
          </p:spPr>
          <p:txBody>
            <a:bodyPr/>
            <a:lstStyle/>
            <a:p>
              <a:endParaRPr lang="en-US"/>
            </a:p>
          </p:txBody>
        </p:sp>
        <p:sp>
          <p:nvSpPr>
            <p:cNvPr id="19569" name="Freeform 313"/>
            <p:cNvSpPr>
              <a:spLocks/>
            </p:cNvSpPr>
            <p:nvPr/>
          </p:nvSpPr>
          <p:spPr bwMode="auto">
            <a:xfrm>
              <a:off x="6707188" y="2532063"/>
              <a:ext cx="169862"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570" name="Freeform 314"/>
            <p:cNvSpPr>
              <a:spLocks/>
            </p:cNvSpPr>
            <p:nvPr/>
          </p:nvSpPr>
          <p:spPr bwMode="auto">
            <a:xfrm>
              <a:off x="6707188" y="2303463"/>
              <a:ext cx="169862" cy="257175"/>
            </a:xfrm>
            <a:custGeom>
              <a:avLst/>
              <a:gdLst>
                <a:gd name="T0" fmla="*/ 0 w 107"/>
                <a:gd name="T1" fmla="*/ 2147483647 h 162"/>
                <a:gd name="T2" fmla="*/ 2147483647 w 107"/>
                <a:gd name="T3" fmla="*/ 2147483647 h 162"/>
                <a:gd name="T4" fmla="*/ 2147483647 w 107"/>
                <a:gd name="T5" fmla="*/ 0 h 162"/>
                <a:gd name="T6" fmla="*/ 0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44"/>
                  </a:lnTo>
                  <a:lnTo>
                    <a:pt x="29" y="0"/>
                  </a:lnTo>
                  <a:lnTo>
                    <a:pt x="0" y="162"/>
                  </a:lnTo>
                  <a:close/>
                </a:path>
              </a:pathLst>
            </a:custGeom>
            <a:solidFill>
              <a:srgbClr val="FFFF00"/>
            </a:solidFill>
            <a:ln w="9525">
              <a:noFill/>
              <a:round/>
              <a:headEnd/>
              <a:tailEnd/>
            </a:ln>
          </p:spPr>
          <p:txBody>
            <a:bodyPr/>
            <a:lstStyle/>
            <a:p>
              <a:endParaRPr lang="en-US"/>
            </a:p>
          </p:txBody>
        </p:sp>
        <p:sp>
          <p:nvSpPr>
            <p:cNvPr id="19571" name="Freeform 315"/>
            <p:cNvSpPr>
              <a:spLocks/>
            </p:cNvSpPr>
            <p:nvPr/>
          </p:nvSpPr>
          <p:spPr bwMode="auto">
            <a:xfrm>
              <a:off x="6707188" y="2303463"/>
              <a:ext cx="169862"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572" name="Oval 316"/>
            <p:cNvSpPr>
              <a:spLocks noChangeArrowheads="1"/>
            </p:cNvSpPr>
            <p:nvPr/>
          </p:nvSpPr>
          <p:spPr bwMode="auto">
            <a:xfrm>
              <a:off x="6829425" y="1838325"/>
              <a:ext cx="85725" cy="85725"/>
            </a:xfrm>
            <a:prstGeom prst="ellipse">
              <a:avLst/>
            </a:prstGeom>
            <a:solidFill>
              <a:srgbClr val="FF0000"/>
            </a:solidFill>
            <a:ln w="9525">
              <a:noFill/>
              <a:round/>
              <a:headEnd/>
              <a:tailEnd/>
            </a:ln>
          </p:spPr>
          <p:txBody>
            <a:bodyPr/>
            <a:lstStyle/>
            <a:p>
              <a:endParaRPr lang="en-US"/>
            </a:p>
          </p:txBody>
        </p:sp>
        <p:sp>
          <p:nvSpPr>
            <p:cNvPr id="19573" name="Oval 317"/>
            <p:cNvSpPr>
              <a:spLocks noChangeArrowheads="1"/>
            </p:cNvSpPr>
            <p:nvPr/>
          </p:nvSpPr>
          <p:spPr bwMode="auto">
            <a:xfrm>
              <a:off x="6829425" y="1838325"/>
              <a:ext cx="85725" cy="85725"/>
            </a:xfrm>
            <a:prstGeom prst="ellipse">
              <a:avLst/>
            </a:prstGeom>
            <a:noFill/>
            <a:ln w="0">
              <a:solidFill>
                <a:srgbClr val="FF0000"/>
              </a:solidFill>
              <a:round/>
              <a:headEnd/>
              <a:tailEnd/>
            </a:ln>
          </p:spPr>
          <p:txBody>
            <a:bodyPr/>
            <a:lstStyle/>
            <a:p>
              <a:endParaRPr lang="en-US"/>
            </a:p>
          </p:txBody>
        </p:sp>
        <p:sp>
          <p:nvSpPr>
            <p:cNvPr id="19574" name="Freeform 318"/>
            <p:cNvSpPr>
              <a:spLocks/>
            </p:cNvSpPr>
            <p:nvPr/>
          </p:nvSpPr>
          <p:spPr bwMode="auto">
            <a:xfrm>
              <a:off x="6688138" y="3284538"/>
              <a:ext cx="169862" cy="257175"/>
            </a:xfrm>
            <a:custGeom>
              <a:avLst/>
              <a:gdLst>
                <a:gd name="T0" fmla="*/ 0 w 107"/>
                <a:gd name="T1" fmla="*/ 2147483647 h 162"/>
                <a:gd name="T2" fmla="*/ 2147483647 w 107"/>
                <a:gd name="T3" fmla="*/ 2147483647 h 162"/>
                <a:gd name="T4" fmla="*/ 2147483647 w 107"/>
                <a:gd name="T5" fmla="*/ 0 h 162"/>
                <a:gd name="T6" fmla="*/ 0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44"/>
                  </a:lnTo>
                  <a:lnTo>
                    <a:pt x="29" y="0"/>
                  </a:lnTo>
                  <a:lnTo>
                    <a:pt x="0" y="162"/>
                  </a:lnTo>
                  <a:close/>
                </a:path>
              </a:pathLst>
            </a:custGeom>
            <a:solidFill>
              <a:srgbClr val="00DFFF"/>
            </a:solidFill>
            <a:ln w="9525">
              <a:noFill/>
              <a:round/>
              <a:headEnd/>
              <a:tailEnd/>
            </a:ln>
          </p:spPr>
          <p:txBody>
            <a:bodyPr/>
            <a:lstStyle/>
            <a:p>
              <a:endParaRPr lang="en-US"/>
            </a:p>
          </p:txBody>
        </p:sp>
        <p:sp>
          <p:nvSpPr>
            <p:cNvPr id="19575" name="Freeform 319"/>
            <p:cNvSpPr>
              <a:spLocks/>
            </p:cNvSpPr>
            <p:nvPr/>
          </p:nvSpPr>
          <p:spPr bwMode="auto">
            <a:xfrm>
              <a:off x="6688138" y="3284538"/>
              <a:ext cx="169862"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576" name="Freeform 320"/>
            <p:cNvSpPr>
              <a:spLocks/>
            </p:cNvSpPr>
            <p:nvPr/>
          </p:nvSpPr>
          <p:spPr bwMode="auto">
            <a:xfrm>
              <a:off x="6688138" y="3513138"/>
              <a:ext cx="169862" cy="247650"/>
            </a:xfrm>
            <a:custGeom>
              <a:avLst/>
              <a:gdLst>
                <a:gd name="T0" fmla="*/ 2147483647 w 107"/>
                <a:gd name="T1" fmla="*/ 2147483647 h 156"/>
                <a:gd name="T2" fmla="*/ 0 w 107"/>
                <a:gd name="T3" fmla="*/ 2147483647 h 156"/>
                <a:gd name="T4" fmla="*/ 2147483647 w 107"/>
                <a:gd name="T5" fmla="*/ 0 h 156"/>
                <a:gd name="T6" fmla="*/ 2147483647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0080FF"/>
            </a:solidFill>
            <a:ln w="9525">
              <a:noFill/>
              <a:round/>
              <a:headEnd/>
              <a:tailEnd/>
            </a:ln>
          </p:spPr>
          <p:txBody>
            <a:bodyPr/>
            <a:lstStyle/>
            <a:p>
              <a:endParaRPr lang="en-US"/>
            </a:p>
          </p:txBody>
        </p:sp>
        <p:sp>
          <p:nvSpPr>
            <p:cNvPr id="19577" name="Freeform 321"/>
            <p:cNvSpPr>
              <a:spLocks/>
            </p:cNvSpPr>
            <p:nvPr/>
          </p:nvSpPr>
          <p:spPr bwMode="auto">
            <a:xfrm>
              <a:off x="6688138" y="3513138"/>
              <a:ext cx="169862"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578" name="Freeform 322"/>
            <p:cNvSpPr>
              <a:spLocks/>
            </p:cNvSpPr>
            <p:nvPr/>
          </p:nvSpPr>
          <p:spPr bwMode="auto">
            <a:xfrm>
              <a:off x="6678613" y="1800225"/>
              <a:ext cx="169862" cy="255588"/>
            </a:xfrm>
            <a:custGeom>
              <a:avLst/>
              <a:gdLst>
                <a:gd name="T0" fmla="*/ 2147483647 w 107"/>
                <a:gd name="T1" fmla="*/ 2147483647 h 161"/>
                <a:gd name="T2" fmla="*/ 0 w 107"/>
                <a:gd name="T3" fmla="*/ 2147483647 h 161"/>
                <a:gd name="T4" fmla="*/ 2147483647 w 107"/>
                <a:gd name="T5" fmla="*/ 0 h 161"/>
                <a:gd name="T6" fmla="*/ 2147483647 w 107"/>
                <a:gd name="T7" fmla="*/ 2147483647 h 161"/>
                <a:gd name="T8" fmla="*/ 0 60000 65536"/>
                <a:gd name="T9" fmla="*/ 0 60000 65536"/>
                <a:gd name="T10" fmla="*/ 0 60000 65536"/>
                <a:gd name="T11" fmla="*/ 0 60000 65536"/>
                <a:gd name="T12" fmla="*/ 0 w 107"/>
                <a:gd name="T13" fmla="*/ 0 h 161"/>
                <a:gd name="T14" fmla="*/ 107 w 107"/>
                <a:gd name="T15" fmla="*/ 161 h 161"/>
              </a:gdLst>
              <a:ahLst/>
              <a:cxnLst>
                <a:cxn ang="T8">
                  <a:pos x="T0" y="T1"/>
                </a:cxn>
                <a:cxn ang="T9">
                  <a:pos x="T2" y="T3"/>
                </a:cxn>
                <a:cxn ang="T10">
                  <a:pos x="T4" y="T5"/>
                </a:cxn>
                <a:cxn ang="T11">
                  <a:pos x="T6" y="T7"/>
                </a:cxn>
              </a:cxnLst>
              <a:rect l="T12" t="T13" r="T14" b="T15"/>
              <a:pathLst>
                <a:path w="107" h="161">
                  <a:moveTo>
                    <a:pt x="77" y="161"/>
                  </a:moveTo>
                  <a:lnTo>
                    <a:pt x="0" y="18"/>
                  </a:lnTo>
                  <a:lnTo>
                    <a:pt x="107" y="0"/>
                  </a:lnTo>
                  <a:lnTo>
                    <a:pt x="77" y="161"/>
                  </a:lnTo>
                  <a:close/>
                </a:path>
              </a:pathLst>
            </a:custGeom>
            <a:solidFill>
              <a:srgbClr val="FF7000"/>
            </a:solidFill>
            <a:ln w="9525">
              <a:noFill/>
              <a:round/>
              <a:headEnd/>
              <a:tailEnd/>
            </a:ln>
          </p:spPr>
          <p:txBody>
            <a:bodyPr/>
            <a:lstStyle/>
            <a:p>
              <a:endParaRPr lang="en-US"/>
            </a:p>
          </p:txBody>
        </p:sp>
        <p:sp>
          <p:nvSpPr>
            <p:cNvPr id="19579" name="Freeform 323"/>
            <p:cNvSpPr>
              <a:spLocks/>
            </p:cNvSpPr>
            <p:nvPr/>
          </p:nvSpPr>
          <p:spPr bwMode="auto">
            <a:xfrm>
              <a:off x="6678613" y="1800225"/>
              <a:ext cx="169862" cy="255588"/>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580" name="Freeform 324"/>
            <p:cNvSpPr>
              <a:spLocks/>
            </p:cNvSpPr>
            <p:nvPr/>
          </p:nvSpPr>
          <p:spPr bwMode="auto">
            <a:xfrm>
              <a:off x="6659563" y="2779713"/>
              <a:ext cx="169862" cy="257175"/>
            </a:xfrm>
            <a:custGeom>
              <a:avLst/>
              <a:gdLst>
                <a:gd name="T0" fmla="*/ 2147483647 w 107"/>
                <a:gd name="T1" fmla="*/ 2147483647 h 162"/>
                <a:gd name="T2" fmla="*/ 0 w 107"/>
                <a:gd name="T3" fmla="*/ 2147483647 h 162"/>
                <a:gd name="T4" fmla="*/ 2147483647 w 107"/>
                <a:gd name="T5" fmla="*/ 0 h 162"/>
                <a:gd name="T6" fmla="*/ 2147483647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7" y="162"/>
                  </a:moveTo>
                  <a:lnTo>
                    <a:pt x="0" y="18"/>
                  </a:lnTo>
                  <a:lnTo>
                    <a:pt x="107" y="0"/>
                  </a:lnTo>
                  <a:lnTo>
                    <a:pt x="77" y="162"/>
                  </a:lnTo>
                  <a:close/>
                </a:path>
              </a:pathLst>
            </a:custGeom>
            <a:solidFill>
              <a:srgbClr val="60FF9F"/>
            </a:solidFill>
            <a:ln w="9525">
              <a:noFill/>
              <a:round/>
              <a:headEnd/>
              <a:tailEnd/>
            </a:ln>
          </p:spPr>
          <p:txBody>
            <a:bodyPr/>
            <a:lstStyle/>
            <a:p>
              <a:endParaRPr lang="en-US"/>
            </a:p>
          </p:txBody>
        </p:sp>
        <p:sp>
          <p:nvSpPr>
            <p:cNvPr id="19581" name="Freeform 325"/>
            <p:cNvSpPr>
              <a:spLocks/>
            </p:cNvSpPr>
            <p:nvPr/>
          </p:nvSpPr>
          <p:spPr bwMode="auto">
            <a:xfrm>
              <a:off x="6659563" y="2779713"/>
              <a:ext cx="169862"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582" name="Freeform 326"/>
            <p:cNvSpPr>
              <a:spLocks/>
            </p:cNvSpPr>
            <p:nvPr/>
          </p:nvSpPr>
          <p:spPr bwMode="auto">
            <a:xfrm>
              <a:off x="6659563" y="2560638"/>
              <a:ext cx="169862" cy="247650"/>
            </a:xfrm>
            <a:custGeom>
              <a:avLst/>
              <a:gdLst>
                <a:gd name="T0" fmla="*/ 0 w 107"/>
                <a:gd name="T1" fmla="*/ 2147483647 h 156"/>
                <a:gd name="T2" fmla="*/ 2147483647 w 107"/>
                <a:gd name="T3" fmla="*/ 2147483647 h 156"/>
                <a:gd name="T4" fmla="*/ 2147483647 w 107"/>
                <a:gd name="T5" fmla="*/ 0 h 156"/>
                <a:gd name="T6" fmla="*/ 0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BFFF40"/>
            </a:solidFill>
            <a:ln w="9525">
              <a:noFill/>
              <a:round/>
              <a:headEnd/>
              <a:tailEnd/>
            </a:ln>
          </p:spPr>
          <p:txBody>
            <a:bodyPr/>
            <a:lstStyle/>
            <a:p>
              <a:endParaRPr lang="en-US"/>
            </a:p>
          </p:txBody>
        </p:sp>
        <p:sp>
          <p:nvSpPr>
            <p:cNvPr id="19583" name="Freeform 327"/>
            <p:cNvSpPr>
              <a:spLocks/>
            </p:cNvSpPr>
            <p:nvPr/>
          </p:nvSpPr>
          <p:spPr bwMode="auto">
            <a:xfrm>
              <a:off x="6659563" y="2560638"/>
              <a:ext cx="169862"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584" name="Oval 328"/>
            <p:cNvSpPr>
              <a:spLocks noChangeArrowheads="1"/>
            </p:cNvSpPr>
            <p:nvPr/>
          </p:nvSpPr>
          <p:spPr bwMode="auto">
            <a:xfrm>
              <a:off x="6781800" y="1989138"/>
              <a:ext cx="85725" cy="85725"/>
            </a:xfrm>
            <a:prstGeom prst="ellipse">
              <a:avLst/>
            </a:prstGeom>
            <a:solidFill>
              <a:srgbClr val="FF0000"/>
            </a:solidFill>
            <a:ln w="9525">
              <a:noFill/>
              <a:round/>
              <a:headEnd/>
              <a:tailEnd/>
            </a:ln>
          </p:spPr>
          <p:txBody>
            <a:bodyPr/>
            <a:lstStyle/>
            <a:p>
              <a:endParaRPr lang="en-US"/>
            </a:p>
          </p:txBody>
        </p:sp>
        <p:sp>
          <p:nvSpPr>
            <p:cNvPr id="19585" name="Oval 329"/>
            <p:cNvSpPr>
              <a:spLocks noChangeArrowheads="1"/>
            </p:cNvSpPr>
            <p:nvPr/>
          </p:nvSpPr>
          <p:spPr bwMode="auto">
            <a:xfrm>
              <a:off x="6781800" y="1989138"/>
              <a:ext cx="85725" cy="85725"/>
            </a:xfrm>
            <a:prstGeom prst="ellipse">
              <a:avLst/>
            </a:prstGeom>
            <a:noFill/>
            <a:ln w="0">
              <a:solidFill>
                <a:srgbClr val="FF0000"/>
              </a:solidFill>
              <a:round/>
              <a:headEnd/>
              <a:tailEnd/>
            </a:ln>
          </p:spPr>
          <p:txBody>
            <a:bodyPr/>
            <a:lstStyle/>
            <a:p>
              <a:endParaRPr lang="en-US"/>
            </a:p>
          </p:txBody>
        </p:sp>
        <p:sp>
          <p:nvSpPr>
            <p:cNvPr id="19586" name="Freeform 330"/>
            <p:cNvSpPr>
              <a:spLocks/>
            </p:cNvSpPr>
            <p:nvPr/>
          </p:nvSpPr>
          <p:spPr bwMode="auto">
            <a:xfrm>
              <a:off x="6640513" y="3760788"/>
              <a:ext cx="169862" cy="255587"/>
            </a:xfrm>
            <a:custGeom>
              <a:avLst/>
              <a:gdLst>
                <a:gd name="T0" fmla="*/ 2147483647 w 107"/>
                <a:gd name="T1" fmla="*/ 2147483647 h 161"/>
                <a:gd name="T2" fmla="*/ 0 w 107"/>
                <a:gd name="T3" fmla="*/ 2147483647 h 161"/>
                <a:gd name="T4" fmla="*/ 2147483647 w 107"/>
                <a:gd name="T5" fmla="*/ 0 h 161"/>
                <a:gd name="T6" fmla="*/ 2147483647 w 107"/>
                <a:gd name="T7" fmla="*/ 2147483647 h 161"/>
                <a:gd name="T8" fmla="*/ 0 60000 65536"/>
                <a:gd name="T9" fmla="*/ 0 60000 65536"/>
                <a:gd name="T10" fmla="*/ 0 60000 65536"/>
                <a:gd name="T11" fmla="*/ 0 60000 65536"/>
                <a:gd name="T12" fmla="*/ 0 w 107"/>
                <a:gd name="T13" fmla="*/ 0 h 161"/>
                <a:gd name="T14" fmla="*/ 107 w 107"/>
                <a:gd name="T15" fmla="*/ 161 h 161"/>
              </a:gdLst>
              <a:ahLst/>
              <a:cxnLst>
                <a:cxn ang="T8">
                  <a:pos x="T0" y="T1"/>
                </a:cxn>
                <a:cxn ang="T9">
                  <a:pos x="T2" y="T3"/>
                </a:cxn>
                <a:cxn ang="T10">
                  <a:pos x="T4" y="T5"/>
                </a:cxn>
                <a:cxn ang="T11">
                  <a:pos x="T6" y="T7"/>
                </a:cxn>
              </a:cxnLst>
              <a:rect l="T12" t="T13" r="T14" b="T15"/>
              <a:pathLst>
                <a:path w="107" h="161">
                  <a:moveTo>
                    <a:pt x="77" y="161"/>
                  </a:moveTo>
                  <a:lnTo>
                    <a:pt x="0" y="18"/>
                  </a:lnTo>
                  <a:lnTo>
                    <a:pt x="107" y="0"/>
                  </a:lnTo>
                  <a:lnTo>
                    <a:pt x="77" y="161"/>
                  </a:lnTo>
                  <a:close/>
                </a:path>
              </a:pathLst>
            </a:custGeom>
            <a:solidFill>
              <a:srgbClr val="0040FF"/>
            </a:solidFill>
            <a:ln w="9525">
              <a:noFill/>
              <a:round/>
              <a:headEnd/>
              <a:tailEnd/>
            </a:ln>
          </p:spPr>
          <p:txBody>
            <a:bodyPr/>
            <a:lstStyle/>
            <a:p>
              <a:endParaRPr lang="en-US"/>
            </a:p>
          </p:txBody>
        </p:sp>
        <p:sp>
          <p:nvSpPr>
            <p:cNvPr id="19587" name="Freeform 331"/>
            <p:cNvSpPr>
              <a:spLocks/>
            </p:cNvSpPr>
            <p:nvPr/>
          </p:nvSpPr>
          <p:spPr bwMode="auto">
            <a:xfrm>
              <a:off x="6640513" y="3760788"/>
              <a:ext cx="169862" cy="255587"/>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588" name="Oval 332"/>
            <p:cNvSpPr>
              <a:spLocks noChangeArrowheads="1"/>
            </p:cNvSpPr>
            <p:nvPr/>
          </p:nvSpPr>
          <p:spPr bwMode="auto">
            <a:xfrm>
              <a:off x="6678613" y="3646488"/>
              <a:ext cx="84137" cy="85725"/>
            </a:xfrm>
            <a:prstGeom prst="ellipse">
              <a:avLst/>
            </a:prstGeom>
            <a:solidFill>
              <a:srgbClr val="FF0000"/>
            </a:solidFill>
            <a:ln w="9525">
              <a:noFill/>
              <a:round/>
              <a:headEnd/>
              <a:tailEnd/>
            </a:ln>
          </p:spPr>
          <p:txBody>
            <a:bodyPr/>
            <a:lstStyle/>
            <a:p>
              <a:endParaRPr lang="en-US"/>
            </a:p>
          </p:txBody>
        </p:sp>
        <p:sp>
          <p:nvSpPr>
            <p:cNvPr id="19589" name="Oval 333"/>
            <p:cNvSpPr>
              <a:spLocks noChangeArrowheads="1"/>
            </p:cNvSpPr>
            <p:nvPr/>
          </p:nvSpPr>
          <p:spPr bwMode="auto">
            <a:xfrm>
              <a:off x="6678613" y="3646488"/>
              <a:ext cx="84137" cy="85725"/>
            </a:xfrm>
            <a:prstGeom prst="ellipse">
              <a:avLst/>
            </a:prstGeom>
            <a:noFill/>
            <a:ln w="0">
              <a:solidFill>
                <a:srgbClr val="FF0000"/>
              </a:solidFill>
              <a:round/>
              <a:headEnd/>
              <a:tailEnd/>
            </a:ln>
          </p:spPr>
          <p:txBody>
            <a:bodyPr/>
            <a:lstStyle/>
            <a:p>
              <a:endParaRPr lang="en-US"/>
            </a:p>
          </p:txBody>
        </p:sp>
        <p:sp>
          <p:nvSpPr>
            <p:cNvPr id="19590" name="Freeform 334"/>
            <p:cNvSpPr>
              <a:spLocks/>
            </p:cNvSpPr>
            <p:nvPr/>
          </p:nvSpPr>
          <p:spPr bwMode="auto">
            <a:xfrm>
              <a:off x="6640513" y="3541713"/>
              <a:ext cx="169862" cy="247650"/>
            </a:xfrm>
            <a:custGeom>
              <a:avLst/>
              <a:gdLst>
                <a:gd name="T0" fmla="*/ 0 w 107"/>
                <a:gd name="T1" fmla="*/ 2147483647 h 156"/>
                <a:gd name="T2" fmla="*/ 2147483647 w 107"/>
                <a:gd name="T3" fmla="*/ 2147483647 h 156"/>
                <a:gd name="T4" fmla="*/ 2147483647 w 107"/>
                <a:gd name="T5" fmla="*/ 0 h 156"/>
                <a:gd name="T6" fmla="*/ 0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009FFF"/>
            </a:solidFill>
            <a:ln w="9525">
              <a:noFill/>
              <a:round/>
              <a:headEnd/>
              <a:tailEnd/>
            </a:ln>
          </p:spPr>
          <p:txBody>
            <a:bodyPr/>
            <a:lstStyle/>
            <a:p>
              <a:endParaRPr lang="en-US"/>
            </a:p>
          </p:txBody>
        </p:sp>
        <p:sp>
          <p:nvSpPr>
            <p:cNvPr id="19591" name="Freeform 335"/>
            <p:cNvSpPr>
              <a:spLocks/>
            </p:cNvSpPr>
            <p:nvPr/>
          </p:nvSpPr>
          <p:spPr bwMode="auto">
            <a:xfrm>
              <a:off x="6640513" y="3541713"/>
              <a:ext cx="169862"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592" name="Freeform 336"/>
            <p:cNvSpPr>
              <a:spLocks/>
            </p:cNvSpPr>
            <p:nvPr/>
          </p:nvSpPr>
          <p:spPr bwMode="auto">
            <a:xfrm>
              <a:off x="6630988" y="1828800"/>
              <a:ext cx="169862" cy="255588"/>
            </a:xfrm>
            <a:custGeom>
              <a:avLst/>
              <a:gdLst>
                <a:gd name="T0" fmla="*/ 0 w 107"/>
                <a:gd name="T1" fmla="*/ 2147483647 h 161"/>
                <a:gd name="T2" fmla="*/ 2147483647 w 107"/>
                <a:gd name="T3" fmla="*/ 2147483647 h 161"/>
                <a:gd name="T4" fmla="*/ 2147483647 w 107"/>
                <a:gd name="T5" fmla="*/ 0 h 161"/>
                <a:gd name="T6" fmla="*/ 0 w 107"/>
                <a:gd name="T7" fmla="*/ 2147483647 h 161"/>
                <a:gd name="T8" fmla="*/ 0 60000 65536"/>
                <a:gd name="T9" fmla="*/ 0 60000 65536"/>
                <a:gd name="T10" fmla="*/ 0 60000 65536"/>
                <a:gd name="T11" fmla="*/ 0 60000 65536"/>
                <a:gd name="T12" fmla="*/ 0 w 107"/>
                <a:gd name="T13" fmla="*/ 0 h 161"/>
                <a:gd name="T14" fmla="*/ 107 w 107"/>
                <a:gd name="T15" fmla="*/ 161 h 161"/>
              </a:gdLst>
              <a:ahLst/>
              <a:cxnLst>
                <a:cxn ang="T8">
                  <a:pos x="T0" y="T1"/>
                </a:cxn>
                <a:cxn ang="T9">
                  <a:pos x="T2" y="T3"/>
                </a:cxn>
                <a:cxn ang="T10">
                  <a:pos x="T4" y="T5"/>
                </a:cxn>
                <a:cxn ang="T11">
                  <a:pos x="T6" y="T7"/>
                </a:cxn>
              </a:cxnLst>
              <a:rect l="T12" t="T13" r="T14" b="T15"/>
              <a:pathLst>
                <a:path w="107" h="161">
                  <a:moveTo>
                    <a:pt x="0" y="161"/>
                  </a:moveTo>
                  <a:lnTo>
                    <a:pt x="107" y="143"/>
                  </a:lnTo>
                  <a:lnTo>
                    <a:pt x="30" y="0"/>
                  </a:lnTo>
                  <a:lnTo>
                    <a:pt x="0" y="161"/>
                  </a:lnTo>
                  <a:close/>
                </a:path>
              </a:pathLst>
            </a:custGeom>
            <a:solidFill>
              <a:srgbClr val="FF6000"/>
            </a:solidFill>
            <a:ln w="9525">
              <a:noFill/>
              <a:round/>
              <a:headEnd/>
              <a:tailEnd/>
            </a:ln>
          </p:spPr>
          <p:txBody>
            <a:bodyPr/>
            <a:lstStyle/>
            <a:p>
              <a:endParaRPr lang="en-US"/>
            </a:p>
          </p:txBody>
        </p:sp>
        <p:sp>
          <p:nvSpPr>
            <p:cNvPr id="19593" name="Freeform 337"/>
            <p:cNvSpPr>
              <a:spLocks/>
            </p:cNvSpPr>
            <p:nvPr/>
          </p:nvSpPr>
          <p:spPr bwMode="auto">
            <a:xfrm>
              <a:off x="6630988" y="1828800"/>
              <a:ext cx="169862" cy="255588"/>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594" name="Oval 338"/>
            <p:cNvSpPr>
              <a:spLocks noChangeArrowheads="1"/>
            </p:cNvSpPr>
            <p:nvPr/>
          </p:nvSpPr>
          <p:spPr bwMode="auto">
            <a:xfrm>
              <a:off x="6602413" y="1866900"/>
              <a:ext cx="85725" cy="84138"/>
            </a:xfrm>
            <a:prstGeom prst="ellipse">
              <a:avLst/>
            </a:prstGeom>
            <a:solidFill>
              <a:srgbClr val="FF0000"/>
            </a:solidFill>
            <a:ln w="9525">
              <a:noFill/>
              <a:round/>
              <a:headEnd/>
              <a:tailEnd/>
            </a:ln>
          </p:spPr>
          <p:txBody>
            <a:bodyPr/>
            <a:lstStyle/>
            <a:p>
              <a:endParaRPr lang="en-US"/>
            </a:p>
          </p:txBody>
        </p:sp>
        <p:sp>
          <p:nvSpPr>
            <p:cNvPr id="19595" name="Oval 339"/>
            <p:cNvSpPr>
              <a:spLocks noChangeArrowheads="1"/>
            </p:cNvSpPr>
            <p:nvPr/>
          </p:nvSpPr>
          <p:spPr bwMode="auto">
            <a:xfrm>
              <a:off x="6602413" y="1866900"/>
              <a:ext cx="85725" cy="84138"/>
            </a:xfrm>
            <a:prstGeom prst="ellipse">
              <a:avLst/>
            </a:prstGeom>
            <a:noFill/>
            <a:ln w="0">
              <a:solidFill>
                <a:srgbClr val="FF0000"/>
              </a:solidFill>
              <a:round/>
              <a:headEnd/>
              <a:tailEnd/>
            </a:ln>
          </p:spPr>
          <p:txBody>
            <a:bodyPr/>
            <a:lstStyle/>
            <a:p>
              <a:endParaRPr lang="en-US"/>
            </a:p>
          </p:txBody>
        </p:sp>
        <p:sp>
          <p:nvSpPr>
            <p:cNvPr id="19596" name="Freeform 340"/>
            <p:cNvSpPr>
              <a:spLocks/>
            </p:cNvSpPr>
            <p:nvPr/>
          </p:nvSpPr>
          <p:spPr bwMode="auto">
            <a:xfrm>
              <a:off x="6507163" y="1828800"/>
              <a:ext cx="171450" cy="255588"/>
            </a:xfrm>
            <a:custGeom>
              <a:avLst/>
              <a:gdLst>
                <a:gd name="T0" fmla="*/ 2147483647 w 108"/>
                <a:gd name="T1" fmla="*/ 2147483647 h 161"/>
                <a:gd name="T2" fmla="*/ 0 w 108"/>
                <a:gd name="T3" fmla="*/ 2147483647 h 161"/>
                <a:gd name="T4" fmla="*/ 2147483647 w 108"/>
                <a:gd name="T5" fmla="*/ 0 h 161"/>
                <a:gd name="T6" fmla="*/ 2147483647 w 108"/>
                <a:gd name="T7" fmla="*/ 2147483647 h 161"/>
                <a:gd name="T8" fmla="*/ 0 60000 65536"/>
                <a:gd name="T9" fmla="*/ 0 60000 65536"/>
                <a:gd name="T10" fmla="*/ 0 60000 65536"/>
                <a:gd name="T11" fmla="*/ 0 60000 65536"/>
                <a:gd name="T12" fmla="*/ 0 w 108"/>
                <a:gd name="T13" fmla="*/ 0 h 161"/>
                <a:gd name="T14" fmla="*/ 108 w 108"/>
                <a:gd name="T15" fmla="*/ 161 h 161"/>
              </a:gdLst>
              <a:ahLst/>
              <a:cxnLst>
                <a:cxn ang="T8">
                  <a:pos x="T0" y="T1"/>
                </a:cxn>
                <a:cxn ang="T9">
                  <a:pos x="T2" y="T3"/>
                </a:cxn>
                <a:cxn ang="T10">
                  <a:pos x="T4" y="T5"/>
                </a:cxn>
                <a:cxn ang="T11">
                  <a:pos x="T6" y="T7"/>
                </a:cxn>
              </a:cxnLst>
              <a:rect l="T12" t="T13" r="T14" b="T15"/>
              <a:pathLst>
                <a:path w="108" h="161">
                  <a:moveTo>
                    <a:pt x="78" y="161"/>
                  </a:moveTo>
                  <a:lnTo>
                    <a:pt x="0" y="24"/>
                  </a:lnTo>
                  <a:lnTo>
                    <a:pt x="108" y="0"/>
                  </a:lnTo>
                  <a:lnTo>
                    <a:pt x="78" y="161"/>
                  </a:lnTo>
                  <a:close/>
                </a:path>
              </a:pathLst>
            </a:custGeom>
            <a:solidFill>
              <a:srgbClr val="FF6000"/>
            </a:solidFill>
            <a:ln w="9525">
              <a:noFill/>
              <a:round/>
              <a:headEnd/>
              <a:tailEnd/>
            </a:ln>
          </p:spPr>
          <p:txBody>
            <a:bodyPr/>
            <a:lstStyle/>
            <a:p>
              <a:endParaRPr lang="en-US"/>
            </a:p>
          </p:txBody>
        </p:sp>
        <p:sp>
          <p:nvSpPr>
            <p:cNvPr id="19597" name="Freeform 341"/>
            <p:cNvSpPr>
              <a:spLocks/>
            </p:cNvSpPr>
            <p:nvPr/>
          </p:nvSpPr>
          <p:spPr bwMode="auto">
            <a:xfrm>
              <a:off x="6507163" y="1828800"/>
              <a:ext cx="171450" cy="255588"/>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598" name="Freeform 342"/>
            <p:cNvSpPr>
              <a:spLocks/>
            </p:cNvSpPr>
            <p:nvPr/>
          </p:nvSpPr>
          <p:spPr bwMode="auto">
            <a:xfrm>
              <a:off x="6630988" y="2055813"/>
              <a:ext cx="169862" cy="247650"/>
            </a:xfrm>
            <a:custGeom>
              <a:avLst/>
              <a:gdLst>
                <a:gd name="T0" fmla="*/ 2147483647 w 107"/>
                <a:gd name="T1" fmla="*/ 2147483647 h 156"/>
                <a:gd name="T2" fmla="*/ 0 w 107"/>
                <a:gd name="T3" fmla="*/ 2147483647 h 156"/>
                <a:gd name="T4" fmla="*/ 2147483647 w 107"/>
                <a:gd name="T5" fmla="*/ 0 h 156"/>
                <a:gd name="T6" fmla="*/ 2147483647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FFAF00"/>
            </a:solidFill>
            <a:ln w="9525">
              <a:noFill/>
              <a:round/>
              <a:headEnd/>
              <a:tailEnd/>
            </a:ln>
          </p:spPr>
          <p:txBody>
            <a:bodyPr/>
            <a:lstStyle/>
            <a:p>
              <a:endParaRPr lang="en-US"/>
            </a:p>
          </p:txBody>
        </p:sp>
        <p:sp>
          <p:nvSpPr>
            <p:cNvPr id="19599" name="Freeform 343"/>
            <p:cNvSpPr>
              <a:spLocks/>
            </p:cNvSpPr>
            <p:nvPr/>
          </p:nvSpPr>
          <p:spPr bwMode="auto">
            <a:xfrm>
              <a:off x="6630988" y="2055813"/>
              <a:ext cx="169862"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00" name="Freeform 344"/>
            <p:cNvSpPr>
              <a:spLocks/>
            </p:cNvSpPr>
            <p:nvPr/>
          </p:nvSpPr>
          <p:spPr bwMode="auto">
            <a:xfrm>
              <a:off x="6611938" y="2808288"/>
              <a:ext cx="169862" cy="257175"/>
            </a:xfrm>
            <a:custGeom>
              <a:avLst/>
              <a:gdLst>
                <a:gd name="T0" fmla="*/ 0 w 107"/>
                <a:gd name="T1" fmla="*/ 2147483647 h 162"/>
                <a:gd name="T2" fmla="*/ 2147483647 w 107"/>
                <a:gd name="T3" fmla="*/ 2147483647 h 162"/>
                <a:gd name="T4" fmla="*/ 2147483647 w 107"/>
                <a:gd name="T5" fmla="*/ 0 h 162"/>
                <a:gd name="T6" fmla="*/ 0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44"/>
                  </a:lnTo>
                  <a:lnTo>
                    <a:pt x="30" y="0"/>
                  </a:lnTo>
                  <a:lnTo>
                    <a:pt x="0" y="162"/>
                  </a:lnTo>
                  <a:close/>
                </a:path>
              </a:pathLst>
            </a:custGeom>
            <a:solidFill>
              <a:srgbClr val="80FF80"/>
            </a:solidFill>
            <a:ln w="9525">
              <a:noFill/>
              <a:round/>
              <a:headEnd/>
              <a:tailEnd/>
            </a:ln>
          </p:spPr>
          <p:txBody>
            <a:bodyPr/>
            <a:lstStyle/>
            <a:p>
              <a:endParaRPr lang="en-US"/>
            </a:p>
          </p:txBody>
        </p:sp>
        <p:sp>
          <p:nvSpPr>
            <p:cNvPr id="19601" name="Freeform 345"/>
            <p:cNvSpPr>
              <a:spLocks/>
            </p:cNvSpPr>
            <p:nvPr/>
          </p:nvSpPr>
          <p:spPr bwMode="auto">
            <a:xfrm>
              <a:off x="6611938" y="2808288"/>
              <a:ext cx="169862"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602" name="Freeform 346"/>
            <p:cNvSpPr>
              <a:spLocks/>
            </p:cNvSpPr>
            <p:nvPr/>
          </p:nvSpPr>
          <p:spPr bwMode="auto">
            <a:xfrm>
              <a:off x="6611938" y="3036888"/>
              <a:ext cx="169862" cy="247650"/>
            </a:xfrm>
            <a:custGeom>
              <a:avLst/>
              <a:gdLst>
                <a:gd name="T0" fmla="*/ 2147483647 w 107"/>
                <a:gd name="T1" fmla="*/ 2147483647 h 156"/>
                <a:gd name="T2" fmla="*/ 0 w 107"/>
                <a:gd name="T3" fmla="*/ 2147483647 h 156"/>
                <a:gd name="T4" fmla="*/ 2147483647 w 107"/>
                <a:gd name="T5" fmla="*/ 0 h 156"/>
                <a:gd name="T6" fmla="*/ 2147483647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20FFDF"/>
            </a:solidFill>
            <a:ln w="9525">
              <a:noFill/>
              <a:round/>
              <a:headEnd/>
              <a:tailEnd/>
            </a:ln>
          </p:spPr>
          <p:txBody>
            <a:bodyPr/>
            <a:lstStyle/>
            <a:p>
              <a:endParaRPr lang="en-US"/>
            </a:p>
          </p:txBody>
        </p:sp>
        <p:sp>
          <p:nvSpPr>
            <p:cNvPr id="19603" name="Freeform 347"/>
            <p:cNvSpPr>
              <a:spLocks/>
            </p:cNvSpPr>
            <p:nvPr/>
          </p:nvSpPr>
          <p:spPr bwMode="auto">
            <a:xfrm>
              <a:off x="6611938" y="3036888"/>
              <a:ext cx="169862"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04" name="Freeform 348"/>
            <p:cNvSpPr>
              <a:spLocks/>
            </p:cNvSpPr>
            <p:nvPr/>
          </p:nvSpPr>
          <p:spPr bwMode="auto">
            <a:xfrm>
              <a:off x="6592888" y="3789363"/>
              <a:ext cx="169862" cy="255587"/>
            </a:xfrm>
            <a:custGeom>
              <a:avLst/>
              <a:gdLst>
                <a:gd name="T0" fmla="*/ 0 w 107"/>
                <a:gd name="T1" fmla="*/ 2147483647 h 161"/>
                <a:gd name="T2" fmla="*/ 2147483647 w 107"/>
                <a:gd name="T3" fmla="*/ 2147483647 h 161"/>
                <a:gd name="T4" fmla="*/ 2147483647 w 107"/>
                <a:gd name="T5" fmla="*/ 0 h 161"/>
                <a:gd name="T6" fmla="*/ 0 w 107"/>
                <a:gd name="T7" fmla="*/ 2147483647 h 161"/>
                <a:gd name="T8" fmla="*/ 0 60000 65536"/>
                <a:gd name="T9" fmla="*/ 0 60000 65536"/>
                <a:gd name="T10" fmla="*/ 0 60000 65536"/>
                <a:gd name="T11" fmla="*/ 0 60000 65536"/>
                <a:gd name="T12" fmla="*/ 0 w 107"/>
                <a:gd name="T13" fmla="*/ 0 h 161"/>
                <a:gd name="T14" fmla="*/ 107 w 107"/>
                <a:gd name="T15" fmla="*/ 161 h 161"/>
              </a:gdLst>
              <a:ahLst/>
              <a:cxnLst>
                <a:cxn ang="T8">
                  <a:pos x="T0" y="T1"/>
                </a:cxn>
                <a:cxn ang="T9">
                  <a:pos x="T2" y="T3"/>
                </a:cxn>
                <a:cxn ang="T10">
                  <a:pos x="T4" y="T5"/>
                </a:cxn>
                <a:cxn ang="T11">
                  <a:pos x="T6" y="T7"/>
                </a:cxn>
              </a:cxnLst>
              <a:rect l="T12" t="T13" r="T14" b="T15"/>
              <a:pathLst>
                <a:path w="107" h="161">
                  <a:moveTo>
                    <a:pt x="0" y="161"/>
                  </a:moveTo>
                  <a:lnTo>
                    <a:pt x="107" y="143"/>
                  </a:lnTo>
                  <a:lnTo>
                    <a:pt x="30" y="0"/>
                  </a:lnTo>
                  <a:lnTo>
                    <a:pt x="0" y="161"/>
                  </a:lnTo>
                  <a:close/>
                </a:path>
              </a:pathLst>
            </a:custGeom>
            <a:solidFill>
              <a:srgbClr val="0050FF"/>
            </a:solidFill>
            <a:ln w="9525">
              <a:noFill/>
              <a:round/>
              <a:headEnd/>
              <a:tailEnd/>
            </a:ln>
          </p:spPr>
          <p:txBody>
            <a:bodyPr/>
            <a:lstStyle/>
            <a:p>
              <a:endParaRPr lang="en-US"/>
            </a:p>
          </p:txBody>
        </p:sp>
        <p:sp>
          <p:nvSpPr>
            <p:cNvPr id="19605" name="Freeform 349"/>
            <p:cNvSpPr>
              <a:spLocks/>
            </p:cNvSpPr>
            <p:nvPr/>
          </p:nvSpPr>
          <p:spPr bwMode="auto">
            <a:xfrm>
              <a:off x="6592888" y="3789363"/>
              <a:ext cx="169862" cy="255587"/>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606" name="Freeform 350"/>
            <p:cNvSpPr>
              <a:spLocks/>
            </p:cNvSpPr>
            <p:nvPr/>
          </p:nvSpPr>
          <p:spPr bwMode="auto">
            <a:xfrm>
              <a:off x="6459538" y="1866900"/>
              <a:ext cx="171450" cy="246063"/>
            </a:xfrm>
            <a:custGeom>
              <a:avLst/>
              <a:gdLst>
                <a:gd name="T0" fmla="*/ 0 w 108"/>
                <a:gd name="T1" fmla="*/ 2147483647 h 155"/>
                <a:gd name="T2" fmla="*/ 2147483647 w 108"/>
                <a:gd name="T3" fmla="*/ 2147483647 h 155"/>
                <a:gd name="T4" fmla="*/ 2147483647 w 108"/>
                <a:gd name="T5" fmla="*/ 0 h 155"/>
                <a:gd name="T6" fmla="*/ 0 w 108"/>
                <a:gd name="T7" fmla="*/ 2147483647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0" y="155"/>
                  </a:moveTo>
                  <a:lnTo>
                    <a:pt x="108" y="137"/>
                  </a:lnTo>
                  <a:lnTo>
                    <a:pt x="30" y="0"/>
                  </a:lnTo>
                  <a:lnTo>
                    <a:pt x="0" y="155"/>
                  </a:lnTo>
                  <a:close/>
                </a:path>
              </a:pathLst>
            </a:custGeom>
            <a:solidFill>
              <a:srgbClr val="FF4000"/>
            </a:solidFill>
            <a:ln w="9525">
              <a:noFill/>
              <a:round/>
              <a:headEnd/>
              <a:tailEnd/>
            </a:ln>
          </p:spPr>
          <p:txBody>
            <a:bodyPr/>
            <a:lstStyle/>
            <a:p>
              <a:endParaRPr lang="en-US"/>
            </a:p>
          </p:txBody>
        </p:sp>
        <p:sp>
          <p:nvSpPr>
            <p:cNvPr id="19607" name="Freeform 351"/>
            <p:cNvSpPr>
              <a:spLocks/>
            </p:cNvSpPr>
            <p:nvPr/>
          </p:nvSpPr>
          <p:spPr bwMode="auto">
            <a:xfrm>
              <a:off x="6459538" y="1866900"/>
              <a:ext cx="171450" cy="246063"/>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08" name="Freeform 352"/>
            <p:cNvSpPr>
              <a:spLocks/>
            </p:cNvSpPr>
            <p:nvPr/>
          </p:nvSpPr>
          <p:spPr bwMode="auto">
            <a:xfrm>
              <a:off x="6583363" y="2084388"/>
              <a:ext cx="169862" cy="247650"/>
            </a:xfrm>
            <a:custGeom>
              <a:avLst/>
              <a:gdLst>
                <a:gd name="T0" fmla="*/ 0 w 107"/>
                <a:gd name="T1" fmla="*/ 2147483647 h 156"/>
                <a:gd name="T2" fmla="*/ 2147483647 w 107"/>
                <a:gd name="T3" fmla="*/ 2147483647 h 156"/>
                <a:gd name="T4" fmla="*/ 2147483647 w 107"/>
                <a:gd name="T5" fmla="*/ 0 h 156"/>
                <a:gd name="T6" fmla="*/ 0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FF9F00"/>
            </a:solidFill>
            <a:ln w="9525">
              <a:noFill/>
              <a:round/>
              <a:headEnd/>
              <a:tailEnd/>
            </a:ln>
          </p:spPr>
          <p:txBody>
            <a:bodyPr/>
            <a:lstStyle/>
            <a:p>
              <a:endParaRPr lang="en-US"/>
            </a:p>
          </p:txBody>
        </p:sp>
        <p:sp>
          <p:nvSpPr>
            <p:cNvPr id="19609" name="Freeform 353"/>
            <p:cNvSpPr>
              <a:spLocks/>
            </p:cNvSpPr>
            <p:nvPr/>
          </p:nvSpPr>
          <p:spPr bwMode="auto">
            <a:xfrm>
              <a:off x="6583363" y="2084388"/>
              <a:ext cx="169862"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10" name="Freeform 354"/>
            <p:cNvSpPr>
              <a:spLocks/>
            </p:cNvSpPr>
            <p:nvPr/>
          </p:nvSpPr>
          <p:spPr bwMode="auto">
            <a:xfrm>
              <a:off x="6583363" y="2303463"/>
              <a:ext cx="169862" cy="257175"/>
            </a:xfrm>
            <a:custGeom>
              <a:avLst/>
              <a:gdLst>
                <a:gd name="T0" fmla="*/ 2147483647 w 107"/>
                <a:gd name="T1" fmla="*/ 2147483647 h 162"/>
                <a:gd name="T2" fmla="*/ 0 w 107"/>
                <a:gd name="T3" fmla="*/ 2147483647 h 162"/>
                <a:gd name="T4" fmla="*/ 2147483647 w 107"/>
                <a:gd name="T5" fmla="*/ 0 h 162"/>
                <a:gd name="T6" fmla="*/ 2147483647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8" y="162"/>
                  </a:moveTo>
                  <a:lnTo>
                    <a:pt x="0" y="18"/>
                  </a:lnTo>
                  <a:lnTo>
                    <a:pt x="107" y="0"/>
                  </a:lnTo>
                  <a:lnTo>
                    <a:pt x="78" y="162"/>
                  </a:lnTo>
                  <a:close/>
                </a:path>
              </a:pathLst>
            </a:custGeom>
            <a:solidFill>
              <a:srgbClr val="FFFF00"/>
            </a:solidFill>
            <a:ln w="9525">
              <a:noFill/>
              <a:round/>
              <a:headEnd/>
              <a:tailEnd/>
            </a:ln>
          </p:spPr>
          <p:txBody>
            <a:bodyPr/>
            <a:lstStyle/>
            <a:p>
              <a:endParaRPr lang="en-US"/>
            </a:p>
          </p:txBody>
        </p:sp>
        <p:sp>
          <p:nvSpPr>
            <p:cNvPr id="19611" name="Freeform 355"/>
            <p:cNvSpPr>
              <a:spLocks/>
            </p:cNvSpPr>
            <p:nvPr/>
          </p:nvSpPr>
          <p:spPr bwMode="auto">
            <a:xfrm>
              <a:off x="6583363" y="2303463"/>
              <a:ext cx="169862"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612" name="Freeform 356"/>
            <p:cNvSpPr>
              <a:spLocks/>
            </p:cNvSpPr>
            <p:nvPr/>
          </p:nvSpPr>
          <p:spPr bwMode="auto">
            <a:xfrm>
              <a:off x="6564313" y="3065463"/>
              <a:ext cx="169862" cy="247650"/>
            </a:xfrm>
            <a:custGeom>
              <a:avLst/>
              <a:gdLst>
                <a:gd name="T0" fmla="*/ 0 w 107"/>
                <a:gd name="T1" fmla="*/ 2147483647 h 156"/>
                <a:gd name="T2" fmla="*/ 2147483647 w 107"/>
                <a:gd name="T3" fmla="*/ 2147483647 h 156"/>
                <a:gd name="T4" fmla="*/ 2147483647 w 107"/>
                <a:gd name="T5" fmla="*/ 0 h 156"/>
                <a:gd name="T6" fmla="*/ 0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40FFBF"/>
            </a:solidFill>
            <a:ln w="9525">
              <a:noFill/>
              <a:round/>
              <a:headEnd/>
              <a:tailEnd/>
            </a:ln>
          </p:spPr>
          <p:txBody>
            <a:bodyPr/>
            <a:lstStyle/>
            <a:p>
              <a:endParaRPr lang="en-US"/>
            </a:p>
          </p:txBody>
        </p:sp>
        <p:sp>
          <p:nvSpPr>
            <p:cNvPr id="19613" name="Freeform 357"/>
            <p:cNvSpPr>
              <a:spLocks/>
            </p:cNvSpPr>
            <p:nvPr/>
          </p:nvSpPr>
          <p:spPr bwMode="auto">
            <a:xfrm>
              <a:off x="6564313" y="3065463"/>
              <a:ext cx="169862"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14" name="Freeform 358"/>
            <p:cNvSpPr>
              <a:spLocks/>
            </p:cNvSpPr>
            <p:nvPr/>
          </p:nvSpPr>
          <p:spPr bwMode="auto">
            <a:xfrm>
              <a:off x="6564313" y="3284538"/>
              <a:ext cx="169862" cy="257175"/>
            </a:xfrm>
            <a:custGeom>
              <a:avLst/>
              <a:gdLst>
                <a:gd name="T0" fmla="*/ 2147483647 w 107"/>
                <a:gd name="T1" fmla="*/ 2147483647 h 162"/>
                <a:gd name="T2" fmla="*/ 0 w 107"/>
                <a:gd name="T3" fmla="*/ 2147483647 h 162"/>
                <a:gd name="T4" fmla="*/ 2147483647 w 107"/>
                <a:gd name="T5" fmla="*/ 0 h 162"/>
                <a:gd name="T6" fmla="*/ 2147483647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8" y="162"/>
                  </a:moveTo>
                  <a:lnTo>
                    <a:pt x="0" y="18"/>
                  </a:lnTo>
                  <a:lnTo>
                    <a:pt x="107" y="0"/>
                  </a:lnTo>
                  <a:lnTo>
                    <a:pt x="78" y="162"/>
                  </a:lnTo>
                  <a:close/>
                </a:path>
              </a:pathLst>
            </a:custGeom>
            <a:solidFill>
              <a:srgbClr val="00DFFF"/>
            </a:solidFill>
            <a:ln w="9525">
              <a:noFill/>
              <a:round/>
              <a:headEnd/>
              <a:tailEnd/>
            </a:ln>
          </p:spPr>
          <p:txBody>
            <a:bodyPr/>
            <a:lstStyle/>
            <a:p>
              <a:endParaRPr lang="en-US"/>
            </a:p>
          </p:txBody>
        </p:sp>
        <p:sp>
          <p:nvSpPr>
            <p:cNvPr id="19615" name="Freeform 359"/>
            <p:cNvSpPr>
              <a:spLocks/>
            </p:cNvSpPr>
            <p:nvPr/>
          </p:nvSpPr>
          <p:spPr bwMode="auto">
            <a:xfrm>
              <a:off x="6564313" y="3284538"/>
              <a:ext cx="169862"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616" name="Oval 360"/>
            <p:cNvSpPr>
              <a:spLocks noChangeArrowheads="1"/>
            </p:cNvSpPr>
            <p:nvPr/>
          </p:nvSpPr>
          <p:spPr bwMode="auto">
            <a:xfrm>
              <a:off x="6669088" y="3475038"/>
              <a:ext cx="84137" cy="85725"/>
            </a:xfrm>
            <a:prstGeom prst="ellipse">
              <a:avLst/>
            </a:prstGeom>
            <a:solidFill>
              <a:srgbClr val="FF0000"/>
            </a:solidFill>
            <a:ln w="9525">
              <a:noFill/>
              <a:round/>
              <a:headEnd/>
              <a:tailEnd/>
            </a:ln>
          </p:spPr>
          <p:txBody>
            <a:bodyPr/>
            <a:lstStyle/>
            <a:p>
              <a:endParaRPr lang="en-US"/>
            </a:p>
          </p:txBody>
        </p:sp>
        <p:sp>
          <p:nvSpPr>
            <p:cNvPr id="19617" name="Oval 361"/>
            <p:cNvSpPr>
              <a:spLocks noChangeArrowheads="1"/>
            </p:cNvSpPr>
            <p:nvPr/>
          </p:nvSpPr>
          <p:spPr bwMode="auto">
            <a:xfrm>
              <a:off x="6669088" y="3475038"/>
              <a:ext cx="84137" cy="85725"/>
            </a:xfrm>
            <a:prstGeom prst="ellipse">
              <a:avLst/>
            </a:prstGeom>
            <a:noFill/>
            <a:ln w="0">
              <a:solidFill>
                <a:srgbClr val="FF0000"/>
              </a:solidFill>
              <a:round/>
              <a:headEnd/>
              <a:tailEnd/>
            </a:ln>
          </p:spPr>
          <p:txBody>
            <a:bodyPr/>
            <a:lstStyle/>
            <a:p>
              <a:endParaRPr lang="en-US"/>
            </a:p>
          </p:txBody>
        </p:sp>
        <p:sp>
          <p:nvSpPr>
            <p:cNvPr id="19618" name="Freeform 362"/>
            <p:cNvSpPr>
              <a:spLocks/>
            </p:cNvSpPr>
            <p:nvPr/>
          </p:nvSpPr>
          <p:spPr bwMode="auto">
            <a:xfrm>
              <a:off x="6535738" y="233203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FFDF00"/>
            </a:solidFill>
            <a:ln w="9525">
              <a:noFill/>
              <a:round/>
              <a:headEnd/>
              <a:tailEnd/>
            </a:ln>
          </p:spPr>
          <p:txBody>
            <a:bodyPr/>
            <a:lstStyle/>
            <a:p>
              <a:endParaRPr lang="en-US"/>
            </a:p>
          </p:txBody>
        </p:sp>
        <p:sp>
          <p:nvSpPr>
            <p:cNvPr id="19619" name="Freeform 363"/>
            <p:cNvSpPr>
              <a:spLocks/>
            </p:cNvSpPr>
            <p:nvPr/>
          </p:nvSpPr>
          <p:spPr bwMode="auto">
            <a:xfrm>
              <a:off x="6535738" y="233203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620" name="Oval 364"/>
            <p:cNvSpPr>
              <a:spLocks noChangeArrowheads="1"/>
            </p:cNvSpPr>
            <p:nvPr/>
          </p:nvSpPr>
          <p:spPr bwMode="auto">
            <a:xfrm>
              <a:off x="6621463" y="2674938"/>
              <a:ext cx="85725" cy="85725"/>
            </a:xfrm>
            <a:prstGeom prst="ellipse">
              <a:avLst/>
            </a:prstGeom>
            <a:solidFill>
              <a:srgbClr val="FF0000"/>
            </a:solidFill>
            <a:ln w="9525">
              <a:noFill/>
              <a:round/>
              <a:headEnd/>
              <a:tailEnd/>
            </a:ln>
          </p:spPr>
          <p:txBody>
            <a:bodyPr/>
            <a:lstStyle/>
            <a:p>
              <a:endParaRPr lang="en-US"/>
            </a:p>
          </p:txBody>
        </p:sp>
        <p:sp>
          <p:nvSpPr>
            <p:cNvPr id="19621" name="Freeform 365"/>
            <p:cNvSpPr>
              <a:spLocks/>
            </p:cNvSpPr>
            <p:nvPr/>
          </p:nvSpPr>
          <p:spPr bwMode="auto">
            <a:xfrm>
              <a:off x="6535738" y="2560638"/>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BFFF40"/>
            </a:solidFill>
            <a:ln w="9525">
              <a:noFill/>
              <a:round/>
              <a:headEnd/>
              <a:tailEnd/>
            </a:ln>
          </p:spPr>
          <p:txBody>
            <a:bodyPr/>
            <a:lstStyle/>
            <a:p>
              <a:endParaRPr lang="en-US"/>
            </a:p>
          </p:txBody>
        </p:sp>
        <p:sp>
          <p:nvSpPr>
            <p:cNvPr id="19622" name="Freeform 366"/>
            <p:cNvSpPr>
              <a:spLocks/>
            </p:cNvSpPr>
            <p:nvPr/>
          </p:nvSpPr>
          <p:spPr bwMode="auto">
            <a:xfrm>
              <a:off x="6535738" y="2560638"/>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23" name="Oval 367"/>
            <p:cNvSpPr>
              <a:spLocks noChangeArrowheads="1"/>
            </p:cNvSpPr>
            <p:nvPr/>
          </p:nvSpPr>
          <p:spPr bwMode="auto">
            <a:xfrm>
              <a:off x="6669088" y="1857375"/>
              <a:ext cx="84137" cy="84138"/>
            </a:xfrm>
            <a:prstGeom prst="ellipse">
              <a:avLst/>
            </a:prstGeom>
            <a:solidFill>
              <a:srgbClr val="FF0000"/>
            </a:solidFill>
            <a:ln w="9525">
              <a:noFill/>
              <a:round/>
              <a:headEnd/>
              <a:tailEnd/>
            </a:ln>
          </p:spPr>
          <p:txBody>
            <a:bodyPr/>
            <a:lstStyle/>
            <a:p>
              <a:endParaRPr lang="en-US"/>
            </a:p>
          </p:txBody>
        </p:sp>
        <p:sp>
          <p:nvSpPr>
            <p:cNvPr id="19624" name="Oval 368"/>
            <p:cNvSpPr>
              <a:spLocks noChangeArrowheads="1"/>
            </p:cNvSpPr>
            <p:nvPr/>
          </p:nvSpPr>
          <p:spPr bwMode="auto">
            <a:xfrm>
              <a:off x="6669088" y="1857375"/>
              <a:ext cx="84137" cy="84138"/>
            </a:xfrm>
            <a:prstGeom prst="ellipse">
              <a:avLst/>
            </a:prstGeom>
            <a:noFill/>
            <a:ln w="0">
              <a:solidFill>
                <a:srgbClr val="FF0000"/>
              </a:solidFill>
              <a:round/>
              <a:headEnd/>
              <a:tailEnd/>
            </a:ln>
          </p:spPr>
          <p:txBody>
            <a:bodyPr/>
            <a:lstStyle/>
            <a:p>
              <a:endParaRPr lang="en-US"/>
            </a:p>
          </p:txBody>
        </p:sp>
        <p:sp>
          <p:nvSpPr>
            <p:cNvPr id="19625" name="Freeform 369"/>
            <p:cNvSpPr>
              <a:spLocks/>
            </p:cNvSpPr>
            <p:nvPr/>
          </p:nvSpPr>
          <p:spPr bwMode="auto">
            <a:xfrm>
              <a:off x="6516688" y="3541713"/>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009FFF"/>
            </a:solidFill>
            <a:ln w="9525">
              <a:noFill/>
              <a:round/>
              <a:headEnd/>
              <a:tailEnd/>
            </a:ln>
          </p:spPr>
          <p:txBody>
            <a:bodyPr/>
            <a:lstStyle/>
            <a:p>
              <a:endParaRPr lang="en-US"/>
            </a:p>
          </p:txBody>
        </p:sp>
        <p:sp>
          <p:nvSpPr>
            <p:cNvPr id="19626" name="Freeform 370"/>
            <p:cNvSpPr>
              <a:spLocks/>
            </p:cNvSpPr>
            <p:nvPr/>
          </p:nvSpPr>
          <p:spPr bwMode="auto">
            <a:xfrm>
              <a:off x="6516688" y="3541713"/>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27" name="Freeform 371"/>
            <p:cNvSpPr>
              <a:spLocks/>
            </p:cNvSpPr>
            <p:nvPr/>
          </p:nvSpPr>
          <p:spPr bwMode="auto">
            <a:xfrm>
              <a:off x="6516688" y="3313113"/>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00EFFF"/>
            </a:solidFill>
            <a:ln w="9525">
              <a:noFill/>
              <a:round/>
              <a:headEnd/>
              <a:tailEnd/>
            </a:ln>
          </p:spPr>
          <p:txBody>
            <a:bodyPr/>
            <a:lstStyle/>
            <a:p>
              <a:endParaRPr lang="en-US"/>
            </a:p>
          </p:txBody>
        </p:sp>
        <p:sp>
          <p:nvSpPr>
            <p:cNvPr id="19628" name="Freeform 372"/>
            <p:cNvSpPr>
              <a:spLocks/>
            </p:cNvSpPr>
            <p:nvPr/>
          </p:nvSpPr>
          <p:spPr bwMode="auto">
            <a:xfrm>
              <a:off x="6516688" y="3313113"/>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629" name="Freeform 373"/>
            <p:cNvSpPr>
              <a:spLocks/>
            </p:cNvSpPr>
            <p:nvPr/>
          </p:nvSpPr>
          <p:spPr bwMode="auto">
            <a:xfrm>
              <a:off x="6488113" y="2589213"/>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CFFF30"/>
            </a:solidFill>
            <a:ln w="9525">
              <a:noFill/>
              <a:round/>
              <a:headEnd/>
              <a:tailEnd/>
            </a:ln>
          </p:spPr>
          <p:txBody>
            <a:bodyPr/>
            <a:lstStyle/>
            <a:p>
              <a:endParaRPr lang="en-US"/>
            </a:p>
          </p:txBody>
        </p:sp>
        <p:sp>
          <p:nvSpPr>
            <p:cNvPr id="19630" name="Freeform 374"/>
            <p:cNvSpPr>
              <a:spLocks/>
            </p:cNvSpPr>
            <p:nvPr/>
          </p:nvSpPr>
          <p:spPr bwMode="auto">
            <a:xfrm>
              <a:off x="6488113" y="2589213"/>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631" name="Freeform 375"/>
            <p:cNvSpPr>
              <a:spLocks/>
            </p:cNvSpPr>
            <p:nvPr/>
          </p:nvSpPr>
          <p:spPr bwMode="auto">
            <a:xfrm>
              <a:off x="6364288" y="2589213"/>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CFFF30"/>
            </a:solidFill>
            <a:ln w="9525">
              <a:noFill/>
              <a:round/>
              <a:headEnd/>
              <a:tailEnd/>
            </a:ln>
          </p:spPr>
          <p:txBody>
            <a:bodyPr/>
            <a:lstStyle/>
            <a:p>
              <a:endParaRPr lang="en-US"/>
            </a:p>
          </p:txBody>
        </p:sp>
        <p:sp>
          <p:nvSpPr>
            <p:cNvPr id="19632" name="Freeform 376"/>
            <p:cNvSpPr>
              <a:spLocks/>
            </p:cNvSpPr>
            <p:nvPr/>
          </p:nvSpPr>
          <p:spPr bwMode="auto">
            <a:xfrm>
              <a:off x="6364288" y="2589213"/>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633" name="Freeform 377"/>
            <p:cNvSpPr>
              <a:spLocks/>
            </p:cNvSpPr>
            <p:nvPr/>
          </p:nvSpPr>
          <p:spPr bwMode="auto">
            <a:xfrm>
              <a:off x="6488113" y="280828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80FF80"/>
            </a:solidFill>
            <a:ln w="9525">
              <a:noFill/>
              <a:round/>
              <a:headEnd/>
              <a:tailEnd/>
            </a:ln>
          </p:spPr>
          <p:txBody>
            <a:bodyPr/>
            <a:lstStyle/>
            <a:p>
              <a:endParaRPr lang="en-US"/>
            </a:p>
          </p:txBody>
        </p:sp>
        <p:sp>
          <p:nvSpPr>
            <p:cNvPr id="19634" name="Freeform 378"/>
            <p:cNvSpPr>
              <a:spLocks/>
            </p:cNvSpPr>
            <p:nvPr/>
          </p:nvSpPr>
          <p:spPr bwMode="auto">
            <a:xfrm>
              <a:off x="6488113" y="280828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635" name="Freeform 379"/>
            <p:cNvSpPr>
              <a:spLocks/>
            </p:cNvSpPr>
            <p:nvPr/>
          </p:nvSpPr>
          <p:spPr bwMode="auto">
            <a:xfrm>
              <a:off x="6469063" y="357028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00AFFF"/>
            </a:solidFill>
            <a:ln w="9525">
              <a:noFill/>
              <a:round/>
              <a:headEnd/>
              <a:tailEnd/>
            </a:ln>
          </p:spPr>
          <p:txBody>
            <a:bodyPr/>
            <a:lstStyle/>
            <a:p>
              <a:endParaRPr lang="en-US"/>
            </a:p>
          </p:txBody>
        </p:sp>
        <p:sp>
          <p:nvSpPr>
            <p:cNvPr id="19636" name="Freeform 380"/>
            <p:cNvSpPr>
              <a:spLocks/>
            </p:cNvSpPr>
            <p:nvPr/>
          </p:nvSpPr>
          <p:spPr bwMode="auto">
            <a:xfrm>
              <a:off x="6469063" y="357028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637" name="Freeform 381"/>
            <p:cNvSpPr>
              <a:spLocks/>
            </p:cNvSpPr>
            <p:nvPr/>
          </p:nvSpPr>
          <p:spPr bwMode="auto">
            <a:xfrm>
              <a:off x="6469063" y="3789363"/>
              <a:ext cx="171450" cy="255587"/>
            </a:xfrm>
            <a:custGeom>
              <a:avLst/>
              <a:gdLst>
                <a:gd name="T0" fmla="*/ 2147483647 w 108"/>
                <a:gd name="T1" fmla="*/ 2147483647 h 161"/>
                <a:gd name="T2" fmla="*/ 0 w 108"/>
                <a:gd name="T3" fmla="*/ 2147483647 h 161"/>
                <a:gd name="T4" fmla="*/ 2147483647 w 108"/>
                <a:gd name="T5" fmla="*/ 0 h 161"/>
                <a:gd name="T6" fmla="*/ 2147483647 w 108"/>
                <a:gd name="T7" fmla="*/ 2147483647 h 161"/>
                <a:gd name="T8" fmla="*/ 0 60000 65536"/>
                <a:gd name="T9" fmla="*/ 0 60000 65536"/>
                <a:gd name="T10" fmla="*/ 0 60000 65536"/>
                <a:gd name="T11" fmla="*/ 0 60000 65536"/>
                <a:gd name="T12" fmla="*/ 0 w 108"/>
                <a:gd name="T13" fmla="*/ 0 h 161"/>
                <a:gd name="T14" fmla="*/ 108 w 108"/>
                <a:gd name="T15" fmla="*/ 161 h 161"/>
              </a:gdLst>
              <a:ahLst/>
              <a:cxnLst>
                <a:cxn ang="T8">
                  <a:pos x="T0" y="T1"/>
                </a:cxn>
                <a:cxn ang="T9">
                  <a:pos x="T2" y="T3"/>
                </a:cxn>
                <a:cxn ang="T10">
                  <a:pos x="T4" y="T5"/>
                </a:cxn>
                <a:cxn ang="T11">
                  <a:pos x="T6" y="T7"/>
                </a:cxn>
              </a:cxnLst>
              <a:rect l="T12" t="T13" r="T14" b="T15"/>
              <a:pathLst>
                <a:path w="108" h="161">
                  <a:moveTo>
                    <a:pt x="78" y="161"/>
                  </a:moveTo>
                  <a:lnTo>
                    <a:pt x="0" y="24"/>
                  </a:lnTo>
                  <a:lnTo>
                    <a:pt x="108" y="0"/>
                  </a:lnTo>
                  <a:lnTo>
                    <a:pt x="78" y="161"/>
                  </a:lnTo>
                  <a:close/>
                </a:path>
              </a:pathLst>
            </a:custGeom>
            <a:solidFill>
              <a:srgbClr val="0050FF"/>
            </a:solidFill>
            <a:ln w="9525">
              <a:noFill/>
              <a:round/>
              <a:headEnd/>
              <a:tailEnd/>
            </a:ln>
          </p:spPr>
          <p:txBody>
            <a:bodyPr/>
            <a:lstStyle/>
            <a:p>
              <a:endParaRPr lang="en-US"/>
            </a:p>
          </p:txBody>
        </p:sp>
        <p:sp>
          <p:nvSpPr>
            <p:cNvPr id="19638" name="Freeform 382"/>
            <p:cNvSpPr>
              <a:spLocks/>
            </p:cNvSpPr>
            <p:nvPr/>
          </p:nvSpPr>
          <p:spPr bwMode="auto">
            <a:xfrm>
              <a:off x="6469063" y="3789363"/>
              <a:ext cx="171450" cy="255587"/>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639" name="Freeform 383"/>
            <p:cNvSpPr>
              <a:spLocks/>
            </p:cNvSpPr>
            <p:nvPr/>
          </p:nvSpPr>
          <p:spPr bwMode="auto">
            <a:xfrm>
              <a:off x="6459538" y="2084388"/>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FF9F00"/>
            </a:solidFill>
            <a:ln w="9525">
              <a:noFill/>
              <a:round/>
              <a:headEnd/>
              <a:tailEnd/>
            </a:ln>
          </p:spPr>
          <p:txBody>
            <a:bodyPr/>
            <a:lstStyle/>
            <a:p>
              <a:endParaRPr lang="en-US"/>
            </a:p>
          </p:txBody>
        </p:sp>
        <p:sp>
          <p:nvSpPr>
            <p:cNvPr id="19640" name="Freeform 384"/>
            <p:cNvSpPr>
              <a:spLocks/>
            </p:cNvSpPr>
            <p:nvPr/>
          </p:nvSpPr>
          <p:spPr bwMode="auto">
            <a:xfrm>
              <a:off x="6459538" y="2084388"/>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41" name="Freeform 385"/>
            <p:cNvSpPr>
              <a:spLocks/>
            </p:cNvSpPr>
            <p:nvPr/>
          </p:nvSpPr>
          <p:spPr bwMode="auto">
            <a:xfrm>
              <a:off x="6440488" y="3065463"/>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40FFBF"/>
            </a:solidFill>
            <a:ln w="9525">
              <a:noFill/>
              <a:round/>
              <a:headEnd/>
              <a:tailEnd/>
            </a:ln>
          </p:spPr>
          <p:txBody>
            <a:bodyPr/>
            <a:lstStyle/>
            <a:p>
              <a:endParaRPr lang="en-US"/>
            </a:p>
          </p:txBody>
        </p:sp>
        <p:sp>
          <p:nvSpPr>
            <p:cNvPr id="19642" name="Freeform 386"/>
            <p:cNvSpPr>
              <a:spLocks/>
            </p:cNvSpPr>
            <p:nvPr/>
          </p:nvSpPr>
          <p:spPr bwMode="auto">
            <a:xfrm>
              <a:off x="6440488" y="3065463"/>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43" name="Freeform 387"/>
            <p:cNvSpPr>
              <a:spLocks/>
            </p:cNvSpPr>
            <p:nvPr/>
          </p:nvSpPr>
          <p:spPr bwMode="auto">
            <a:xfrm>
              <a:off x="6316663" y="261778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EFFF10"/>
            </a:solidFill>
            <a:ln w="9525">
              <a:noFill/>
              <a:round/>
              <a:headEnd/>
              <a:tailEnd/>
            </a:ln>
          </p:spPr>
          <p:txBody>
            <a:bodyPr/>
            <a:lstStyle/>
            <a:p>
              <a:endParaRPr lang="en-US"/>
            </a:p>
          </p:txBody>
        </p:sp>
        <p:sp>
          <p:nvSpPr>
            <p:cNvPr id="19644" name="Freeform 388"/>
            <p:cNvSpPr>
              <a:spLocks/>
            </p:cNvSpPr>
            <p:nvPr/>
          </p:nvSpPr>
          <p:spPr bwMode="auto">
            <a:xfrm>
              <a:off x="6316663" y="261778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645" name="Freeform 389"/>
            <p:cNvSpPr>
              <a:spLocks/>
            </p:cNvSpPr>
            <p:nvPr/>
          </p:nvSpPr>
          <p:spPr bwMode="auto">
            <a:xfrm>
              <a:off x="6440488" y="2846388"/>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8FFF70"/>
            </a:solidFill>
            <a:ln w="9525">
              <a:noFill/>
              <a:round/>
              <a:headEnd/>
              <a:tailEnd/>
            </a:ln>
          </p:spPr>
          <p:txBody>
            <a:bodyPr/>
            <a:lstStyle/>
            <a:p>
              <a:endParaRPr lang="en-US"/>
            </a:p>
          </p:txBody>
        </p:sp>
        <p:sp>
          <p:nvSpPr>
            <p:cNvPr id="19646" name="Freeform 390"/>
            <p:cNvSpPr>
              <a:spLocks/>
            </p:cNvSpPr>
            <p:nvPr/>
          </p:nvSpPr>
          <p:spPr bwMode="auto">
            <a:xfrm>
              <a:off x="6440488" y="2846388"/>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47" name="Oval 391"/>
            <p:cNvSpPr>
              <a:spLocks noChangeArrowheads="1"/>
            </p:cNvSpPr>
            <p:nvPr/>
          </p:nvSpPr>
          <p:spPr bwMode="auto">
            <a:xfrm>
              <a:off x="6554788" y="3598863"/>
              <a:ext cx="85725" cy="85725"/>
            </a:xfrm>
            <a:prstGeom prst="ellipse">
              <a:avLst/>
            </a:prstGeom>
            <a:solidFill>
              <a:srgbClr val="FF0000"/>
            </a:solidFill>
            <a:ln w="9525">
              <a:noFill/>
              <a:round/>
              <a:headEnd/>
              <a:tailEnd/>
            </a:ln>
          </p:spPr>
          <p:txBody>
            <a:bodyPr/>
            <a:lstStyle/>
            <a:p>
              <a:endParaRPr lang="en-US"/>
            </a:p>
          </p:txBody>
        </p:sp>
        <p:sp>
          <p:nvSpPr>
            <p:cNvPr id="19648" name="Oval 392"/>
            <p:cNvSpPr>
              <a:spLocks noChangeArrowheads="1"/>
            </p:cNvSpPr>
            <p:nvPr/>
          </p:nvSpPr>
          <p:spPr bwMode="auto">
            <a:xfrm>
              <a:off x="6554788" y="3598863"/>
              <a:ext cx="85725" cy="85725"/>
            </a:xfrm>
            <a:prstGeom prst="ellipse">
              <a:avLst/>
            </a:prstGeom>
            <a:noFill/>
            <a:ln w="0">
              <a:solidFill>
                <a:srgbClr val="FF0000"/>
              </a:solidFill>
              <a:round/>
              <a:headEnd/>
              <a:tailEnd/>
            </a:ln>
          </p:spPr>
          <p:txBody>
            <a:bodyPr/>
            <a:lstStyle/>
            <a:p>
              <a:endParaRPr lang="en-US"/>
            </a:p>
          </p:txBody>
        </p:sp>
        <p:sp>
          <p:nvSpPr>
            <p:cNvPr id="19649" name="Oval 393"/>
            <p:cNvSpPr>
              <a:spLocks noChangeArrowheads="1"/>
            </p:cNvSpPr>
            <p:nvPr/>
          </p:nvSpPr>
          <p:spPr bwMode="auto">
            <a:xfrm>
              <a:off x="6545263" y="2389188"/>
              <a:ext cx="85725" cy="85725"/>
            </a:xfrm>
            <a:prstGeom prst="ellipse">
              <a:avLst/>
            </a:prstGeom>
            <a:solidFill>
              <a:srgbClr val="FF0000"/>
            </a:solidFill>
            <a:ln w="9525">
              <a:noFill/>
              <a:round/>
              <a:headEnd/>
              <a:tailEnd/>
            </a:ln>
          </p:spPr>
          <p:txBody>
            <a:bodyPr/>
            <a:lstStyle/>
            <a:p>
              <a:endParaRPr lang="en-US"/>
            </a:p>
          </p:txBody>
        </p:sp>
        <p:sp>
          <p:nvSpPr>
            <p:cNvPr id="19650" name="Freeform 394"/>
            <p:cNvSpPr>
              <a:spLocks/>
            </p:cNvSpPr>
            <p:nvPr/>
          </p:nvSpPr>
          <p:spPr bwMode="auto">
            <a:xfrm>
              <a:off x="6411913" y="233203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FFDF00"/>
            </a:solidFill>
            <a:ln w="9525">
              <a:noFill/>
              <a:round/>
              <a:headEnd/>
              <a:tailEnd/>
            </a:ln>
          </p:spPr>
          <p:txBody>
            <a:bodyPr/>
            <a:lstStyle/>
            <a:p>
              <a:endParaRPr lang="en-US"/>
            </a:p>
          </p:txBody>
        </p:sp>
        <p:sp>
          <p:nvSpPr>
            <p:cNvPr id="19651" name="Freeform 395"/>
            <p:cNvSpPr>
              <a:spLocks/>
            </p:cNvSpPr>
            <p:nvPr/>
          </p:nvSpPr>
          <p:spPr bwMode="auto">
            <a:xfrm>
              <a:off x="6411913" y="233203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652" name="Freeform 396"/>
            <p:cNvSpPr>
              <a:spLocks/>
            </p:cNvSpPr>
            <p:nvPr/>
          </p:nvSpPr>
          <p:spPr bwMode="auto">
            <a:xfrm>
              <a:off x="6411913" y="2112963"/>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FF8F00"/>
            </a:solidFill>
            <a:ln w="9525">
              <a:noFill/>
              <a:round/>
              <a:headEnd/>
              <a:tailEnd/>
            </a:ln>
          </p:spPr>
          <p:txBody>
            <a:bodyPr/>
            <a:lstStyle/>
            <a:p>
              <a:endParaRPr lang="en-US"/>
            </a:p>
          </p:txBody>
        </p:sp>
        <p:sp>
          <p:nvSpPr>
            <p:cNvPr id="19653" name="Freeform 397"/>
            <p:cNvSpPr>
              <a:spLocks/>
            </p:cNvSpPr>
            <p:nvPr/>
          </p:nvSpPr>
          <p:spPr bwMode="auto">
            <a:xfrm>
              <a:off x="6411913" y="2112963"/>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654" name="Freeform 398"/>
            <p:cNvSpPr>
              <a:spLocks/>
            </p:cNvSpPr>
            <p:nvPr/>
          </p:nvSpPr>
          <p:spPr bwMode="auto">
            <a:xfrm>
              <a:off x="6392863" y="309403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50FFAF"/>
            </a:solidFill>
            <a:ln w="9525">
              <a:noFill/>
              <a:round/>
              <a:headEnd/>
              <a:tailEnd/>
            </a:ln>
          </p:spPr>
          <p:txBody>
            <a:bodyPr/>
            <a:lstStyle/>
            <a:p>
              <a:endParaRPr lang="en-US"/>
            </a:p>
          </p:txBody>
        </p:sp>
        <p:sp>
          <p:nvSpPr>
            <p:cNvPr id="19655" name="Freeform 399"/>
            <p:cNvSpPr>
              <a:spLocks/>
            </p:cNvSpPr>
            <p:nvPr/>
          </p:nvSpPr>
          <p:spPr bwMode="auto">
            <a:xfrm>
              <a:off x="6392863" y="309403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656" name="Freeform 400"/>
            <p:cNvSpPr>
              <a:spLocks/>
            </p:cNvSpPr>
            <p:nvPr/>
          </p:nvSpPr>
          <p:spPr bwMode="auto">
            <a:xfrm>
              <a:off x="6392863" y="3313113"/>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00EFFF"/>
            </a:solidFill>
            <a:ln w="9525">
              <a:noFill/>
              <a:round/>
              <a:headEnd/>
              <a:tailEnd/>
            </a:ln>
          </p:spPr>
          <p:txBody>
            <a:bodyPr/>
            <a:lstStyle/>
            <a:p>
              <a:endParaRPr lang="en-US"/>
            </a:p>
          </p:txBody>
        </p:sp>
        <p:sp>
          <p:nvSpPr>
            <p:cNvPr id="19657" name="Freeform 401"/>
            <p:cNvSpPr>
              <a:spLocks/>
            </p:cNvSpPr>
            <p:nvPr/>
          </p:nvSpPr>
          <p:spPr bwMode="auto">
            <a:xfrm>
              <a:off x="6392863" y="3313113"/>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658" name="Oval 402"/>
            <p:cNvSpPr>
              <a:spLocks noChangeArrowheads="1"/>
            </p:cNvSpPr>
            <p:nvPr/>
          </p:nvSpPr>
          <p:spPr bwMode="auto">
            <a:xfrm>
              <a:off x="6516688" y="1885950"/>
              <a:ext cx="85725" cy="84138"/>
            </a:xfrm>
            <a:prstGeom prst="ellipse">
              <a:avLst/>
            </a:prstGeom>
            <a:solidFill>
              <a:srgbClr val="FF0000"/>
            </a:solidFill>
            <a:ln w="9525">
              <a:noFill/>
              <a:round/>
              <a:headEnd/>
              <a:tailEnd/>
            </a:ln>
          </p:spPr>
          <p:txBody>
            <a:bodyPr/>
            <a:lstStyle/>
            <a:p>
              <a:endParaRPr lang="en-US"/>
            </a:p>
          </p:txBody>
        </p:sp>
        <p:sp>
          <p:nvSpPr>
            <p:cNvPr id="19659" name="Oval 403"/>
            <p:cNvSpPr>
              <a:spLocks noChangeArrowheads="1"/>
            </p:cNvSpPr>
            <p:nvPr/>
          </p:nvSpPr>
          <p:spPr bwMode="auto">
            <a:xfrm>
              <a:off x="6516688" y="1885950"/>
              <a:ext cx="85725" cy="84138"/>
            </a:xfrm>
            <a:prstGeom prst="ellipse">
              <a:avLst/>
            </a:prstGeom>
            <a:noFill/>
            <a:ln w="0">
              <a:solidFill>
                <a:srgbClr val="FF0000"/>
              </a:solidFill>
              <a:round/>
              <a:headEnd/>
              <a:tailEnd/>
            </a:ln>
          </p:spPr>
          <p:txBody>
            <a:bodyPr/>
            <a:lstStyle/>
            <a:p>
              <a:endParaRPr lang="en-US"/>
            </a:p>
          </p:txBody>
        </p:sp>
        <p:sp>
          <p:nvSpPr>
            <p:cNvPr id="19660" name="Freeform 404"/>
            <p:cNvSpPr>
              <a:spLocks/>
            </p:cNvSpPr>
            <p:nvPr/>
          </p:nvSpPr>
          <p:spPr bwMode="auto">
            <a:xfrm>
              <a:off x="6364288" y="2370138"/>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FFCF00"/>
            </a:solidFill>
            <a:ln w="9525">
              <a:noFill/>
              <a:round/>
              <a:headEnd/>
              <a:tailEnd/>
            </a:ln>
          </p:spPr>
          <p:txBody>
            <a:bodyPr/>
            <a:lstStyle/>
            <a:p>
              <a:endParaRPr lang="en-US"/>
            </a:p>
          </p:txBody>
        </p:sp>
        <p:sp>
          <p:nvSpPr>
            <p:cNvPr id="19661" name="Freeform 405"/>
            <p:cNvSpPr>
              <a:spLocks/>
            </p:cNvSpPr>
            <p:nvPr/>
          </p:nvSpPr>
          <p:spPr bwMode="auto">
            <a:xfrm>
              <a:off x="6364288" y="2370138"/>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62" name="Freeform 406"/>
            <p:cNvSpPr>
              <a:spLocks/>
            </p:cNvSpPr>
            <p:nvPr/>
          </p:nvSpPr>
          <p:spPr bwMode="auto">
            <a:xfrm>
              <a:off x="6345238" y="3351213"/>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10FFEF"/>
            </a:solidFill>
            <a:ln w="9525">
              <a:noFill/>
              <a:round/>
              <a:headEnd/>
              <a:tailEnd/>
            </a:ln>
          </p:spPr>
          <p:txBody>
            <a:bodyPr/>
            <a:lstStyle/>
            <a:p>
              <a:endParaRPr lang="en-US"/>
            </a:p>
          </p:txBody>
        </p:sp>
        <p:sp>
          <p:nvSpPr>
            <p:cNvPr id="19663" name="Freeform 407"/>
            <p:cNvSpPr>
              <a:spLocks/>
            </p:cNvSpPr>
            <p:nvPr/>
          </p:nvSpPr>
          <p:spPr bwMode="auto">
            <a:xfrm>
              <a:off x="6345238" y="3351213"/>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64" name="Freeform 408"/>
            <p:cNvSpPr>
              <a:spLocks/>
            </p:cNvSpPr>
            <p:nvPr/>
          </p:nvSpPr>
          <p:spPr bwMode="auto">
            <a:xfrm>
              <a:off x="6345238" y="357028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00AFFF"/>
            </a:solidFill>
            <a:ln w="9525">
              <a:noFill/>
              <a:round/>
              <a:headEnd/>
              <a:tailEnd/>
            </a:ln>
          </p:spPr>
          <p:txBody>
            <a:bodyPr/>
            <a:lstStyle/>
            <a:p>
              <a:endParaRPr lang="en-US"/>
            </a:p>
          </p:txBody>
        </p:sp>
        <p:sp>
          <p:nvSpPr>
            <p:cNvPr id="19665" name="Freeform 409"/>
            <p:cNvSpPr>
              <a:spLocks/>
            </p:cNvSpPr>
            <p:nvPr/>
          </p:nvSpPr>
          <p:spPr bwMode="auto">
            <a:xfrm>
              <a:off x="6345238" y="357028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666" name="Freeform 410"/>
            <p:cNvSpPr>
              <a:spLocks/>
            </p:cNvSpPr>
            <p:nvPr/>
          </p:nvSpPr>
          <p:spPr bwMode="auto">
            <a:xfrm>
              <a:off x="6335713" y="1866900"/>
              <a:ext cx="171450" cy="246063"/>
            </a:xfrm>
            <a:custGeom>
              <a:avLst/>
              <a:gdLst>
                <a:gd name="T0" fmla="*/ 2147483647 w 108"/>
                <a:gd name="T1" fmla="*/ 2147483647 h 155"/>
                <a:gd name="T2" fmla="*/ 0 w 108"/>
                <a:gd name="T3" fmla="*/ 2147483647 h 155"/>
                <a:gd name="T4" fmla="*/ 2147483647 w 108"/>
                <a:gd name="T5" fmla="*/ 0 h 155"/>
                <a:gd name="T6" fmla="*/ 2147483647 w 108"/>
                <a:gd name="T7" fmla="*/ 2147483647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78" y="155"/>
                  </a:moveTo>
                  <a:lnTo>
                    <a:pt x="0" y="18"/>
                  </a:lnTo>
                  <a:lnTo>
                    <a:pt x="108" y="0"/>
                  </a:lnTo>
                  <a:lnTo>
                    <a:pt x="78" y="155"/>
                  </a:lnTo>
                  <a:close/>
                </a:path>
              </a:pathLst>
            </a:custGeom>
            <a:solidFill>
              <a:srgbClr val="FF4000"/>
            </a:solidFill>
            <a:ln w="9525">
              <a:noFill/>
              <a:round/>
              <a:headEnd/>
              <a:tailEnd/>
            </a:ln>
          </p:spPr>
          <p:txBody>
            <a:bodyPr/>
            <a:lstStyle/>
            <a:p>
              <a:endParaRPr lang="en-US"/>
            </a:p>
          </p:txBody>
        </p:sp>
        <p:sp>
          <p:nvSpPr>
            <p:cNvPr id="19667" name="Freeform 411"/>
            <p:cNvSpPr>
              <a:spLocks/>
            </p:cNvSpPr>
            <p:nvPr/>
          </p:nvSpPr>
          <p:spPr bwMode="auto">
            <a:xfrm>
              <a:off x="6335713" y="1866900"/>
              <a:ext cx="171450" cy="246063"/>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68" name="Freeform 412"/>
            <p:cNvSpPr>
              <a:spLocks/>
            </p:cNvSpPr>
            <p:nvPr/>
          </p:nvSpPr>
          <p:spPr bwMode="auto">
            <a:xfrm>
              <a:off x="6316663" y="2846388"/>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8FFF70"/>
            </a:solidFill>
            <a:ln w="9525">
              <a:noFill/>
              <a:round/>
              <a:headEnd/>
              <a:tailEnd/>
            </a:ln>
          </p:spPr>
          <p:txBody>
            <a:bodyPr/>
            <a:lstStyle/>
            <a:p>
              <a:endParaRPr lang="en-US"/>
            </a:p>
          </p:txBody>
        </p:sp>
        <p:sp>
          <p:nvSpPr>
            <p:cNvPr id="19669" name="Freeform 413"/>
            <p:cNvSpPr>
              <a:spLocks/>
            </p:cNvSpPr>
            <p:nvPr/>
          </p:nvSpPr>
          <p:spPr bwMode="auto">
            <a:xfrm>
              <a:off x="6316663" y="2846388"/>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70" name="Oval 414"/>
            <p:cNvSpPr>
              <a:spLocks noChangeArrowheads="1"/>
            </p:cNvSpPr>
            <p:nvPr/>
          </p:nvSpPr>
          <p:spPr bwMode="auto">
            <a:xfrm>
              <a:off x="6440488" y="1552575"/>
              <a:ext cx="85725" cy="85725"/>
            </a:xfrm>
            <a:prstGeom prst="ellipse">
              <a:avLst/>
            </a:prstGeom>
            <a:solidFill>
              <a:srgbClr val="FF0000"/>
            </a:solidFill>
            <a:ln w="9525">
              <a:noFill/>
              <a:round/>
              <a:headEnd/>
              <a:tailEnd/>
            </a:ln>
          </p:spPr>
          <p:txBody>
            <a:bodyPr/>
            <a:lstStyle/>
            <a:p>
              <a:endParaRPr lang="en-US"/>
            </a:p>
          </p:txBody>
        </p:sp>
        <p:sp>
          <p:nvSpPr>
            <p:cNvPr id="19671" name="Oval 415"/>
            <p:cNvSpPr>
              <a:spLocks noChangeArrowheads="1"/>
            </p:cNvSpPr>
            <p:nvPr/>
          </p:nvSpPr>
          <p:spPr bwMode="auto">
            <a:xfrm>
              <a:off x="6440488" y="1552575"/>
              <a:ext cx="85725" cy="85725"/>
            </a:xfrm>
            <a:prstGeom prst="ellipse">
              <a:avLst/>
            </a:prstGeom>
            <a:noFill/>
            <a:ln w="0">
              <a:solidFill>
                <a:srgbClr val="FF0000"/>
              </a:solidFill>
              <a:round/>
              <a:headEnd/>
              <a:tailEnd/>
            </a:ln>
          </p:spPr>
          <p:txBody>
            <a:bodyPr/>
            <a:lstStyle/>
            <a:p>
              <a:endParaRPr lang="en-US"/>
            </a:p>
          </p:txBody>
        </p:sp>
        <p:sp>
          <p:nvSpPr>
            <p:cNvPr id="19672" name="Freeform 416"/>
            <p:cNvSpPr>
              <a:spLocks/>
            </p:cNvSpPr>
            <p:nvPr/>
          </p:nvSpPr>
          <p:spPr bwMode="auto">
            <a:xfrm>
              <a:off x="6288088" y="2112963"/>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FF8F00"/>
            </a:solidFill>
            <a:ln w="9525">
              <a:noFill/>
              <a:round/>
              <a:headEnd/>
              <a:tailEnd/>
            </a:ln>
          </p:spPr>
          <p:txBody>
            <a:bodyPr/>
            <a:lstStyle/>
            <a:p>
              <a:endParaRPr lang="en-US"/>
            </a:p>
          </p:txBody>
        </p:sp>
        <p:sp>
          <p:nvSpPr>
            <p:cNvPr id="19673" name="Freeform 417"/>
            <p:cNvSpPr>
              <a:spLocks/>
            </p:cNvSpPr>
            <p:nvPr/>
          </p:nvSpPr>
          <p:spPr bwMode="auto">
            <a:xfrm>
              <a:off x="6288088" y="2112963"/>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674" name="Freeform 418"/>
            <p:cNvSpPr>
              <a:spLocks/>
            </p:cNvSpPr>
            <p:nvPr/>
          </p:nvSpPr>
          <p:spPr bwMode="auto">
            <a:xfrm>
              <a:off x="6288088" y="1895475"/>
              <a:ext cx="171450" cy="246063"/>
            </a:xfrm>
            <a:custGeom>
              <a:avLst/>
              <a:gdLst>
                <a:gd name="T0" fmla="*/ 0 w 108"/>
                <a:gd name="T1" fmla="*/ 2147483647 h 155"/>
                <a:gd name="T2" fmla="*/ 2147483647 w 108"/>
                <a:gd name="T3" fmla="*/ 2147483647 h 155"/>
                <a:gd name="T4" fmla="*/ 2147483647 w 108"/>
                <a:gd name="T5" fmla="*/ 0 h 155"/>
                <a:gd name="T6" fmla="*/ 0 w 108"/>
                <a:gd name="T7" fmla="*/ 2147483647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0" y="155"/>
                  </a:moveTo>
                  <a:lnTo>
                    <a:pt x="108" y="137"/>
                  </a:lnTo>
                  <a:lnTo>
                    <a:pt x="30" y="0"/>
                  </a:lnTo>
                  <a:lnTo>
                    <a:pt x="0" y="155"/>
                  </a:lnTo>
                  <a:close/>
                </a:path>
              </a:pathLst>
            </a:custGeom>
            <a:solidFill>
              <a:srgbClr val="FF3000"/>
            </a:solidFill>
            <a:ln w="9525">
              <a:noFill/>
              <a:round/>
              <a:headEnd/>
              <a:tailEnd/>
            </a:ln>
          </p:spPr>
          <p:txBody>
            <a:bodyPr/>
            <a:lstStyle/>
            <a:p>
              <a:endParaRPr lang="en-US"/>
            </a:p>
          </p:txBody>
        </p:sp>
        <p:sp>
          <p:nvSpPr>
            <p:cNvPr id="19675" name="Freeform 419"/>
            <p:cNvSpPr>
              <a:spLocks/>
            </p:cNvSpPr>
            <p:nvPr/>
          </p:nvSpPr>
          <p:spPr bwMode="auto">
            <a:xfrm>
              <a:off x="6288088" y="1895475"/>
              <a:ext cx="171450" cy="246063"/>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76" name="Oval 420"/>
            <p:cNvSpPr>
              <a:spLocks noChangeArrowheads="1"/>
            </p:cNvSpPr>
            <p:nvPr/>
          </p:nvSpPr>
          <p:spPr bwMode="auto">
            <a:xfrm>
              <a:off x="6411913" y="3360738"/>
              <a:ext cx="85725" cy="85725"/>
            </a:xfrm>
            <a:prstGeom prst="ellipse">
              <a:avLst/>
            </a:prstGeom>
            <a:solidFill>
              <a:srgbClr val="FF0000"/>
            </a:solidFill>
            <a:ln w="9525">
              <a:noFill/>
              <a:round/>
              <a:headEnd/>
              <a:tailEnd/>
            </a:ln>
          </p:spPr>
          <p:txBody>
            <a:bodyPr/>
            <a:lstStyle/>
            <a:p>
              <a:endParaRPr lang="en-US"/>
            </a:p>
          </p:txBody>
        </p:sp>
        <p:sp>
          <p:nvSpPr>
            <p:cNvPr id="19677" name="Oval 421"/>
            <p:cNvSpPr>
              <a:spLocks noChangeArrowheads="1"/>
            </p:cNvSpPr>
            <p:nvPr/>
          </p:nvSpPr>
          <p:spPr bwMode="auto">
            <a:xfrm>
              <a:off x="6411913" y="3360738"/>
              <a:ext cx="85725" cy="85725"/>
            </a:xfrm>
            <a:prstGeom prst="ellipse">
              <a:avLst/>
            </a:prstGeom>
            <a:noFill/>
            <a:ln w="0">
              <a:solidFill>
                <a:srgbClr val="FF0000"/>
              </a:solidFill>
              <a:round/>
              <a:headEnd/>
              <a:tailEnd/>
            </a:ln>
          </p:spPr>
          <p:txBody>
            <a:bodyPr/>
            <a:lstStyle/>
            <a:p>
              <a:endParaRPr lang="en-US"/>
            </a:p>
          </p:txBody>
        </p:sp>
        <p:sp>
          <p:nvSpPr>
            <p:cNvPr id="19678" name="Freeform 422"/>
            <p:cNvSpPr>
              <a:spLocks/>
            </p:cNvSpPr>
            <p:nvPr/>
          </p:nvSpPr>
          <p:spPr bwMode="auto">
            <a:xfrm>
              <a:off x="6269038" y="309403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50FFAF"/>
            </a:solidFill>
            <a:ln w="9525">
              <a:noFill/>
              <a:round/>
              <a:headEnd/>
              <a:tailEnd/>
            </a:ln>
          </p:spPr>
          <p:txBody>
            <a:bodyPr/>
            <a:lstStyle/>
            <a:p>
              <a:endParaRPr lang="en-US"/>
            </a:p>
          </p:txBody>
        </p:sp>
        <p:sp>
          <p:nvSpPr>
            <p:cNvPr id="19679" name="Freeform 423"/>
            <p:cNvSpPr>
              <a:spLocks/>
            </p:cNvSpPr>
            <p:nvPr/>
          </p:nvSpPr>
          <p:spPr bwMode="auto">
            <a:xfrm>
              <a:off x="6269038" y="309403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680" name="Freeform 424"/>
            <p:cNvSpPr>
              <a:spLocks/>
            </p:cNvSpPr>
            <p:nvPr/>
          </p:nvSpPr>
          <p:spPr bwMode="auto">
            <a:xfrm>
              <a:off x="6269038" y="2874963"/>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AFFF50"/>
            </a:solidFill>
            <a:ln w="9525">
              <a:noFill/>
              <a:round/>
              <a:headEnd/>
              <a:tailEnd/>
            </a:ln>
          </p:spPr>
          <p:txBody>
            <a:bodyPr/>
            <a:lstStyle/>
            <a:p>
              <a:endParaRPr lang="en-US"/>
            </a:p>
          </p:txBody>
        </p:sp>
        <p:sp>
          <p:nvSpPr>
            <p:cNvPr id="19681" name="Freeform 425"/>
            <p:cNvSpPr>
              <a:spLocks/>
            </p:cNvSpPr>
            <p:nvPr/>
          </p:nvSpPr>
          <p:spPr bwMode="auto">
            <a:xfrm>
              <a:off x="6269038" y="2874963"/>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82" name="Freeform 426"/>
            <p:cNvSpPr>
              <a:spLocks/>
            </p:cNvSpPr>
            <p:nvPr/>
          </p:nvSpPr>
          <p:spPr bwMode="auto">
            <a:xfrm>
              <a:off x="6240463" y="214153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FF7000"/>
            </a:solidFill>
            <a:ln w="9525">
              <a:noFill/>
              <a:round/>
              <a:headEnd/>
              <a:tailEnd/>
            </a:ln>
          </p:spPr>
          <p:txBody>
            <a:bodyPr/>
            <a:lstStyle/>
            <a:p>
              <a:endParaRPr lang="en-US"/>
            </a:p>
          </p:txBody>
        </p:sp>
        <p:sp>
          <p:nvSpPr>
            <p:cNvPr id="19683" name="Freeform 427"/>
            <p:cNvSpPr>
              <a:spLocks/>
            </p:cNvSpPr>
            <p:nvPr/>
          </p:nvSpPr>
          <p:spPr bwMode="auto">
            <a:xfrm>
              <a:off x="6240463" y="214153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684" name="Freeform 428"/>
            <p:cNvSpPr>
              <a:spLocks/>
            </p:cNvSpPr>
            <p:nvPr/>
          </p:nvSpPr>
          <p:spPr bwMode="auto">
            <a:xfrm>
              <a:off x="6240463" y="2370138"/>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FFCF00"/>
            </a:solidFill>
            <a:ln w="9525">
              <a:noFill/>
              <a:round/>
              <a:headEnd/>
              <a:tailEnd/>
            </a:ln>
          </p:spPr>
          <p:txBody>
            <a:bodyPr/>
            <a:lstStyle/>
            <a:p>
              <a:endParaRPr lang="en-US"/>
            </a:p>
          </p:txBody>
        </p:sp>
        <p:sp>
          <p:nvSpPr>
            <p:cNvPr id="19685" name="Freeform 429"/>
            <p:cNvSpPr>
              <a:spLocks/>
            </p:cNvSpPr>
            <p:nvPr/>
          </p:nvSpPr>
          <p:spPr bwMode="auto">
            <a:xfrm>
              <a:off x="6240463" y="2370138"/>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86" name="Freeform 430"/>
            <p:cNvSpPr>
              <a:spLocks/>
            </p:cNvSpPr>
            <p:nvPr/>
          </p:nvSpPr>
          <p:spPr bwMode="auto">
            <a:xfrm>
              <a:off x="6223000" y="3122613"/>
              <a:ext cx="169863" cy="257175"/>
            </a:xfrm>
            <a:custGeom>
              <a:avLst/>
              <a:gdLst>
                <a:gd name="T0" fmla="*/ 0 w 107"/>
                <a:gd name="T1" fmla="*/ 2147483647 h 162"/>
                <a:gd name="T2" fmla="*/ 2147483647 w 107"/>
                <a:gd name="T3" fmla="*/ 2147483647 h 162"/>
                <a:gd name="T4" fmla="*/ 2147483647 w 107"/>
                <a:gd name="T5" fmla="*/ 0 h 162"/>
                <a:gd name="T6" fmla="*/ 0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44"/>
                  </a:lnTo>
                  <a:lnTo>
                    <a:pt x="29" y="0"/>
                  </a:lnTo>
                  <a:lnTo>
                    <a:pt x="0" y="162"/>
                  </a:lnTo>
                  <a:close/>
                </a:path>
              </a:pathLst>
            </a:custGeom>
            <a:solidFill>
              <a:srgbClr val="60FF9F"/>
            </a:solidFill>
            <a:ln w="9525">
              <a:noFill/>
              <a:round/>
              <a:headEnd/>
              <a:tailEnd/>
            </a:ln>
          </p:spPr>
          <p:txBody>
            <a:bodyPr/>
            <a:lstStyle/>
            <a:p>
              <a:endParaRPr lang="en-US"/>
            </a:p>
          </p:txBody>
        </p:sp>
        <p:sp>
          <p:nvSpPr>
            <p:cNvPr id="19687" name="Freeform 431"/>
            <p:cNvSpPr>
              <a:spLocks/>
            </p:cNvSpPr>
            <p:nvPr/>
          </p:nvSpPr>
          <p:spPr bwMode="auto">
            <a:xfrm>
              <a:off x="6223000" y="3122613"/>
              <a:ext cx="169863"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688" name="Freeform 432"/>
            <p:cNvSpPr>
              <a:spLocks/>
            </p:cNvSpPr>
            <p:nvPr/>
          </p:nvSpPr>
          <p:spPr bwMode="auto">
            <a:xfrm>
              <a:off x="6223000" y="3351213"/>
              <a:ext cx="169863" cy="247650"/>
            </a:xfrm>
            <a:custGeom>
              <a:avLst/>
              <a:gdLst>
                <a:gd name="T0" fmla="*/ 2147483647 w 107"/>
                <a:gd name="T1" fmla="*/ 2147483647 h 156"/>
                <a:gd name="T2" fmla="*/ 0 w 107"/>
                <a:gd name="T3" fmla="*/ 2147483647 h 156"/>
                <a:gd name="T4" fmla="*/ 2147483647 w 107"/>
                <a:gd name="T5" fmla="*/ 0 h 156"/>
                <a:gd name="T6" fmla="*/ 2147483647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10FFEF"/>
            </a:solidFill>
            <a:ln w="9525">
              <a:noFill/>
              <a:round/>
              <a:headEnd/>
              <a:tailEnd/>
            </a:ln>
          </p:spPr>
          <p:txBody>
            <a:bodyPr/>
            <a:lstStyle/>
            <a:p>
              <a:endParaRPr lang="en-US"/>
            </a:p>
          </p:txBody>
        </p:sp>
        <p:sp>
          <p:nvSpPr>
            <p:cNvPr id="19689" name="Freeform 433"/>
            <p:cNvSpPr>
              <a:spLocks/>
            </p:cNvSpPr>
            <p:nvPr/>
          </p:nvSpPr>
          <p:spPr bwMode="auto">
            <a:xfrm>
              <a:off x="6223000" y="3351213"/>
              <a:ext cx="169863"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90" name="Oval 434"/>
            <p:cNvSpPr>
              <a:spLocks noChangeArrowheads="1"/>
            </p:cNvSpPr>
            <p:nvPr/>
          </p:nvSpPr>
          <p:spPr bwMode="auto">
            <a:xfrm>
              <a:off x="6326188" y="3313113"/>
              <a:ext cx="85725" cy="85725"/>
            </a:xfrm>
            <a:prstGeom prst="ellipse">
              <a:avLst/>
            </a:prstGeom>
            <a:solidFill>
              <a:srgbClr val="FF0000"/>
            </a:solidFill>
            <a:ln w="9525">
              <a:noFill/>
              <a:round/>
              <a:headEnd/>
              <a:tailEnd/>
            </a:ln>
          </p:spPr>
          <p:txBody>
            <a:bodyPr/>
            <a:lstStyle/>
            <a:p>
              <a:endParaRPr lang="en-US"/>
            </a:p>
          </p:txBody>
        </p:sp>
        <p:sp>
          <p:nvSpPr>
            <p:cNvPr id="19691" name="Oval 435"/>
            <p:cNvSpPr>
              <a:spLocks noChangeArrowheads="1"/>
            </p:cNvSpPr>
            <p:nvPr/>
          </p:nvSpPr>
          <p:spPr bwMode="auto">
            <a:xfrm>
              <a:off x="6326188" y="3313113"/>
              <a:ext cx="85725" cy="85725"/>
            </a:xfrm>
            <a:prstGeom prst="ellipse">
              <a:avLst/>
            </a:prstGeom>
            <a:noFill/>
            <a:ln w="0">
              <a:solidFill>
                <a:srgbClr val="FF0000"/>
              </a:solidFill>
              <a:round/>
              <a:headEnd/>
              <a:tailEnd/>
            </a:ln>
          </p:spPr>
          <p:txBody>
            <a:bodyPr/>
            <a:lstStyle/>
            <a:p>
              <a:endParaRPr lang="en-US"/>
            </a:p>
          </p:txBody>
        </p:sp>
        <p:sp>
          <p:nvSpPr>
            <p:cNvPr id="19692" name="Freeform 436"/>
            <p:cNvSpPr>
              <a:spLocks/>
            </p:cNvSpPr>
            <p:nvPr/>
          </p:nvSpPr>
          <p:spPr bwMode="auto">
            <a:xfrm>
              <a:off x="6194425" y="2398713"/>
              <a:ext cx="169863" cy="247650"/>
            </a:xfrm>
            <a:custGeom>
              <a:avLst/>
              <a:gdLst>
                <a:gd name="T0" fmla="*/ 0 w 107"/>
                <a:gd name="T1" fmla="*/ 2147483647 h 156"/>
                <a:gd name="T2" fmla="*/ 2147483647 w 107"/>
                <a:gd name="T3" fmla="*/ 2147483647 h 156"/>
                <a:gd name="T4" fmla="*/ 2147483647 w 107"/>
                <a:gd name="T5" fmla="*/ 0 h 156"/>
                <a:gd name="T6" fmla="*/ 0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29" y="0"/>
                  </a:lnTo>
                  <a:lnTo>
                    <a:pt x="0" y="156"/>
                  </a:lnTo>
                  <a:close/>
                </a:path>
              </a:pathLst>
            </a:custGeom>
            <a:solidFill>
              <a:srgbClr val="FFAF00"/>
            </a:solidFill>
            <a:ln w="9525">
              <a:noFill/>
              <a:round/>
              <a:headEnd/>
              <a:tailEnd/>
            </a:ln>
          </p:spPr>
          <p:txBody>
            <a:bodyPr/>
            <a:lstStyle/>
            <a:p>
              <a:endParaRPr lang="en-US"/>
            </a:p>
          </p:txBody>
        </p:sp>
        <p:sp>
          <p:nvSpPr>
            <p:cNvPr id="19693" name="Freeform 437"/>
            <p:cNvSpPr>
              <a:spLocks/>
            </p:cNvSpPr>
            <p:nvPr/>
          </p:nvSpPr>
          <p:spPr bwMode="auto">
            <a:xfrm>
              <a:off x="6194425" y="2398713"/>
              <a:ext cx="169863"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94" name="Freeform 438"/>
            <p:cNvSpPr>
              <a:spLocks/>
            </p:cNvSpPr>
            <p:nvPr/>
          </p:nvSpPr>
          <p:spPr bwMode="auto">
            <a:xfrm>
              <a:off x="6194425" y="2617788"/>
              <a:ext cx="169863" cy="257175"/>
            </a:xfrm>
            <a:custGeom>
              <a:avLst/>
              <a:gdLst>
                <a:gd name="T0" fmla="*/ 2147483647 w 107"/>
                <a:gd name="T1" fmla="*/ 2147483647 h 162"/>
                <a:gd name="T2" fmla="*/ 0 w 107"/>
                <a:gd name="T3" fmla="*/ 2147483647 h 162"/>
                <a:gd name="T4" fmla="*/ 2147483647 w 107"/>
                <a:gd name="T5" fmla="*/ 0 h 162"/>
                <a:gd name="T6" fmla="*/ 2147483647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7" y="162"/>
                  </a:moveTo>
                  <a:lnTo>
                    <a:pt x="0" y="18"/>
                  </a:lnTo>
                  <a:lnTo>
                    <a:pt x="107" y="0"/>
                  </a:lnTo>
                  <a:lnTo>
                    <a:pt x="77" y="162"/>
                  </a:lnTo>
                  <a:close/>
                </a:path>
              </a:pathLst>
            </a:custGeom>
            <a:solidFill>
              <a:srgbClr val="EFFF10"/>
            </a:solidFill>
            <a:ln w="9525">
              <a:noFill/>
              <a:round/>
              <a:headEnd/>
              <a:tailEnd/>
            </a:ln>
          </p:spPr>
          <p:txBody>
            <a:bodyPr/>
            <a:lstStyle/>
            <a:p>
              <a:endParaRPr lang="en-US"/>
            </a:p>
          </p:txBody>
        </p:sp>
        <p:sp>
          <p:nvSpPr>
            <p:cNvPr id="19695" name="Freeform 439"/>
            <p:cNvSpPr>
              <a:spLocks/>
            </p:cNvSpPr>
            <p:nvPr/>
          </p:nvSpPr>
          <p:spPr bwMode="auto">
            <a:xfrm>
              <a:off x="6194425" y="2617788"/>
              <a:ext cx="169863"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696" name="Freeform 440"/>
            <p:cNvSpPr>
              <a:spLocks/>
            </p:cNvSpPr>
            <p:nvPr/>
          </p:nvSpPr>
          <p:spPr bwMode="auto">
            <a:xfrm>
              <a:off x="6165850" y="1895475"/>
              <a:ext cx="169863" cy="246063"/>
            </a:xfrm>
            <a:custGeom>
              <a:avLst/>
              <a:gdLst>
                <a:gd name="T0" fmla="*/ 2147483647 w 107"/>
                <a:gd name="T1" fmla="*/ 2147483647 h 155"/>
                <a:gd name="T2" fmla="*/ 0 w 107"/>
                <a:gd name="T3" fmla="*/ 2147483647 h 155"/>
                <a:gd name="T4" fmla="*/ 2147483647 w 107"/>
                <a:gd name="T5" fmla="*/ 0 h 155"/>
                <a:gd name="T6" fmla="*/ 2147483647 w 107"/>
                <a:gd name="T7" fmla="*/ 2147483647 h 155"/>
                <a:gd name="T8" fmla="*/ 0 60000 65536"/>
                <a:gd name="T9" fmla="*/ 0 60000 65536"/>
                <a:gd name="T10" fmla="*/ 0 60000 65536"/>
                <a:gd name="T11" fmla="*/ 0 60000 65536"/>
                <a:gd name="T12" fmla="*/ 0 w 107"/>
                <a:gd name="T13" fmla="*/ 0 h 155"/>
                <a:gd name="T14" fmla="*/ 107 w 107"/>
                <a:gd name="T15" fmla="*/ 155 h 155"/>
              </a:gdLst>
              <a:ahLst/>
              <a:cxnLst>
                <a:cxn ang="T8">
                  <a:pos x="T0" y="T1"/>
                </a:cxn>
                <a:cxn ang="T9">
                  <a:pos x="T2" y="T3"/>
                </a:cxn>
                <a:cxn ang="T10">
                  <a:pos x="T4" y="T5"/>
                </a:cxn>
                <a:cxn ang="T11">
                  <a:pos x="T6" y="T7"/>
                </a:cxn>
              </a:cxnLst>
              <a:rect l="T12" t="T13" r="T14" b="T15"/>
              <a:pathLst>
                <a:path w="107" h="155">
                  <a:moveTo>
                    <a:pt x="77" y="155"/>
                  </a:moveTo>
                  <a:lnTo>
                    <a:pt x="0" y="18"/>
                  </a:lnTo>
                  <a:lnTo>
                    <a:pt x="107" y="0"/>
                  </a:lnTo>
                  <a:lnTo>
                    <a:pt x="77" y="155"/>
                  </a:lnTo>
                  <a:close/>
                </a:path>
              </a:pathLst>
            </a:custGeom>
            <a:solidFill>
              <a:srgbClr val="FF3000"/>
            </a:solidFill>
            <a:ln w="9525">
              <a:noFill/>
              <a:round/>
              <a:headEnd/>
              <a:tailEnd/>
            </a:ln>
          </p:spPr>
          <p:txBody>
            <a:bodyPr/>
            <a:lstStyle/>
            <a:p>
              <a:endParaRPr lang="en-US"/>
            </a:p>
          </p:txBody>
        </p:sp>
        <p:sp>
          <p:nvSpPr>
            <p:cNvPr id="19697" name="Freeform 441"/>
            <p:cNvSpPr>
              <a:spLocks/>
            </p:cNvSpPr>
            <p:nvPr/>
          </p:nvSpPr>
          <p:spPr bwMode="auto">
            <a:xfrm>
              <a:off x="6165850" y="1895475"/>
              <a:ext cx="169863" cy="246063"/>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98" name="Oval 442"/>
            <p:cNvSpPr>
              <a:spLocks noChangeArrowheads="1"/>
            </p:cNvSpPr>
            <p:nvPr/>
          </p:nvSpPr>
          <p:spPr bwMode="auto">
            <a:xfrm>
              <a:off x="6288088" y="1809750"/>
              <a:ext cx="85725" cy="85725"/>
            </a:xfrm>
            <a:prstGeom prst="ellipse">
              <a:avLst/>
            </a:prstGeom>
            <a:solidFill>
              <a:srgbClr val="FF0000"/>
            </a:solidFill>
            <a:ln w="9525">
              <a:noFill/>
              <a:round/>
              <a:headEnd/>
              <a:tailEnd/>
            </a:ln>
          </p:spPr>
          <p:txBody>
            <a:bodyPr/>
            <a:lstStyle/>
            <a:p>
              <a:endParaRPr lang="en-US"/>
            </a:p>
          </p:txBody>
        </p:sp>
        <p:sp>
          <p:nvSpPr>
            <p:cNvPr id="19699" name="Oval 443"/>
            <p:cNvSpPr>
              <a:spLocks noChangeArrowheads="1"/>
            </p:cNvSpPr>
            <p:nvPr/>
          </p:nvSpPr>
          <p:spPr bwMode="auto">
            <a:xfrm>
              <a:off x="6288088" y="1809750"/>
              <a:ext cx="85725" cy="85725"/>
            </a:xfrm>
            <a:prstGeom prst="ellipse">
              <a:avLst/>
            </a:prstGeom>
            <a:noFill/>
            <a:ln w="0">
              <a:solidFill>
                <a:srgbClr val="FF0000"/>
              </a:solidFill>
              <a:round/>
              <a:headEnd/>
              <a:tailEnd/>
            </a:ln>
          </p:spPr>
          <p:txBody>
            <a:bodyPr/>
            <a:lstStyle/>
            <a:p>
              <a:endParaRPr lang="en-US"/>
            </a:p>
          </p:txBody>
        </p:sp>
        <p:sp>
          <p:nvSpPr>
            <p:cNvPr id="19700" name="Freeform 444"/>
            <p:cNvSpPr>
              <a:spLocks/>
            </p:cNvSpPr>
            <p:nvPr/>
          </p:nvSpPr>
          <p:spPr bwMode="auto">
            <a:xfrm>
              <a:off x="6146800" y="2646363"/>
              <a:ext cx="169863" cy="257175"/>
            </a:xfrm>
            <a:custGeom>
              <a:avLst/>
              <a:gdLst>
                <a:gd name="T0" fmla="*/ 0 w 107"/>
                <a:gd name="T1" fmla="*/ 2147483647 h 162"/>
                <a:gd name="T2" fmla="*/ 2147483647 w 107"/>
                <a:gd name="T3" fmla="*/ 2147483647 h 162"/>
                <a:gd name="T4" fmla="*/ 2147483647 w 107"/>
                <a:gd name="T5" fmla="*/ 0 h 162"/>
                <a:gd name="T6" fmla="*/ 0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44"/>
                  </a:lnTo>
                  <a:lnTo>
                    <a:pt x="30" y="0"/>
                  </a:lnTo>
                  <a:lnTo>
                    <a:pt x="0" y="162"/>
                  </a:lnTo>
                  <a:close/>
                </a:path>
              </a:pathLst>
            </a:custGeom>
            <a:solidFill>
              <a:srgbClr val="FFFF00"/>
            </a:solidFill>
            <a:ln w="9525">
              <a:noFill/>
              <a:round/>
              <a:headEnd/>
              <a:tailEnd/>
            </a:ln>
          </p:spPr>
          <p:txBody>
            <a:bodyPr/>
            <a:lstStyle/>
            <a:p>
              <a:endParaRPr lang="en-US"/>
            </a:p>
          </p:txBody>
        </p:sp>
        <p:sp>
          <p:nvSpPr>
            <p:cNvPr id="19701" name="Freeform 445"/>
            <p:cNvSpPr>
              <a:spLocks/>
            </p:cNvSpPr>
            <p:nvPr/>
          </p:nvSpPr>
          <p:spPr bwMode="auto">
            <a:xfrm>
              <a:off x="6146800" y="2646363"/>
              <a:ext cx="169863"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702" name="Freeform 446"/>
            <p:cNvSpPr>
              <a:spLocks/>
            </p:cNvSpPr>
            <p:nvPr/>
          </p:nvSpPr>
          <p:spPr bwMode="auto">
            <a:xfrm>
              <a:off x="6146800" y="2874963"/>
              <a:ext cx="169863" cy="247650"/>
            </a:xfrm>
            <a:custGeom>
              <a:avLst/>
              <a:gdLst>
                <a:gd name="T0" fmla="*/ 2147483647 w 107"/>
                <a:gd name="T1" fmla="*/ 2147483647 h 156"/>
                <a:gd name="T2" fmla="*/ 0 w 107"/>
                <a:gd name="T3" fmla="*/ 2147483647 h 156"/>
                <a:gd name="T4" fmla="*/ 2147483647 w 107"/>
                <a:gd name="T5" fmla="*/ 0 h 156"/>
                <a:gd name="T6" fmla="*/ 2147483647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AFFF50"/>
            </a:solidFill>
            <a:ln w="9525">
              <a:noFill/>
              <a:round/>
              <a:headEnd/>
              <a:tailEnd/>
            </a:ln>
          </p:spPr>
          <p:txBody>
            <a:bodyPr/>
            <a:lstStyle/>
            <a:p>
              <a:endParaRPr lang="en-US"/>
            </a:p>
          </p:txBody>
        </p:sp>
        <p:sp>
          <p:nvSpPr>
            <p:cNvPr id="19703" name="Freeform 447"/>
            <p:cNvSpPr>
              <a:spLocks/>
            </p:cNvSpPr>
            <p:nvPr/>
          </p:nvSpPr>
          <p:spPr bwMode="auto">
            <a:xfrm>
              <a:off x="6146800" y="2874963"/>
              <a:ext cx="169863"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704" name="Freeform 448"/>
            <p:cNvSpPr>
              <a:spLocks/>
            </p:cNvSpPr>
            <p:nvPr/>
          </p:nvSpPr>
          <p:spPr bwMode="auto">
            <a:xfrm>
              <a:off x="6118225" y="1924050"/>
              <a:ext cx="169863" cy="255588"/>
            </a:xfrm>
            <a:custGeom>
              <a:avLst/>
              <a:gdLst>
                <a:gd name="T0" fmla="*/ 0 w 107"/>
                <a:gd name="T1" fmla="*/ 2147483647 h 161"/>
                <a:gd name="T2" fmla="*/ 2147483647 w 107"/>
                <a:gd name="T3" fmla="*/ 2147483647 h 161"/>
                <a:gd name="T4" fmla="*/ 2147483647 w 107"/>
                <a:gd name="T5" fmla="*/ 0 h 161"/>
                <a:gd name="T6" fmla="*/ 0 w 107"/>
                <a:gd name="T7" fmla="*/ 2147483647 h 161"/>
                <a:gd name="T8" fmla="*/ 0 60000 65536"/>
                <a:gd name="T9" fmla="*/ 0 60000 65536"/>
                <a:gd name="T10" fmla="*/ 0 60000 65536"/>
                <a:gd name="T11" fmla="*/ 0 60000 65536"/>
                <a:gd name="T12" fmla="*/ 0 w 107"/>
                <a:gd name="T13" fmla="*/ 0 h 161"/>
                <a:gd name="T14" fmla="*/ 107 w 107"/>
                <a:gd name="T15" fmla="*/ 161 h 161"/>
              </a:gdLst>
              <a:ahLst/>
              <a:cxnLst>
                <a:cxn ang="T8">
                  <a:pos x="T0" y="T1"/>
                </a:cxn>
                <a:cxn ang="T9">
                  <a:pos x="T2" y="T3"/>
                </a:cxn>
                <a:cxn ang="T10">
                  <a:pos x="T4" y="T5"/>
                </a:cxn>
                <a:cxn ang="T11">
                  <a:pos x="T6" y="T7"/>
                </a:cxn>
              </a:cxnLst>
              <a:rect l="T12" t="T13" r="T14" b="T15"/>
              <a:pathLst>
                <a:path w="107" h="161">
                  <a:moveTo>
                    <a:pt x="0" y="161"/>
                  </a:moveTo>
                  <a:lnTo>
                    <a:pt x="107" y="137"/>
                  </a:lnTo>
                  <a:lnTo>
                    <a:pt x="30" y="0"/>
                  </a:lnTo>
                  <a:lnTo>
                    <a:pt x="0" y="161"/>
                  </a:lnTo>
                  <a:close/>
                </a:path>
              </a:pathLst>
            </a:custGeom>
            <a:solidFill>
              <a:srgbClr val="FF1000"/>
            </a:solidFill>
            <a:ln w="9525">
              <a:noFill/>
              <a:round/>
              <a:headEnd/>
              <a:tailEnd/>
            </a:ln>
          </p:spPr>
          <p:txBody>
            <a:bodyPr/>
            <a:lstStyle/>
            <a:p>
              <a:endParaRPr lang="en-US"/>
            </a:p>
          </p:txBody>
        </p:sp>
        <p:sp>
          <p:nvSpPr>
            <p:cNvPr id="19705" name="Freeform 449"/>
            <p:cNvSpPr>
              <a:spLocks/>
            </p:cNvSpPr>
            <p:nvPr/>
          </p:nvSpPr>
          <p:spPr bwMode="auto">
            <a:xfrm>
              <a:off x="6118225" y="1924050"/>
              <a:ext cx="169863" cy="255588"/>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706" name="Freeform 450"/>
            <p:cNvSpPr>
              <a:spLocks/>
            </p:cNvSpPr>
            <p:nvPr/>
          </p:nvSpPr>
          <p:spPr bwMode="auto">
            <a:xfrm>
              <a:off x="6118225" y="2141538"/>
              <a:ext cx="169863" cy="257175"/>
            </a:xfrm>
            <a:custGeom>
              <a:avLst/>
              <a:gdLst>
                <a:gd name="T0" fmla="*/ 2147483647 w 107"/>
                <a:gd name="T1" fmla="*/ 2147483647 h 162"/>
                <a:gd name="T2" fmla="*/ 0 w 107"/>
                <a:gd name="T3" fmla="*/ 2147483647 h 162"/>
                <a:gd name="T4" fmla="*/ 2147483647 w 107"/>
                <a:gd name="T5" fmla="*/ 0 h 162"/>
                <a:gd name="T6" fmla="*/ 2147483647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7" y="162"/>
                  </a:moveTo>
                  <a:lnTo>
                    <a:pt x="0" y="24"/>
                  </a:lnTo>
                  <a:lnTo>
                    <a:pt x="107" y="0"/>
                  </a:lnTo>
                  <a:lnTo>
                    <a:pt x="77" y="162"/>
                  </a:lnTo>
                  <a:close/>
                </a:path>
              </a:pathLst>
            </a:custGeom>
            <a:solidFill>
              <a:srgbClr val="FF7000"/>
            </a:solidFill>
            <a:ln w="9525">
              <a:noFill/>
              <a:round/>
              <a:headEnd/>
              <a:tailEnd/>
            </a:ln>
          </p:spPr>
          <p:txBody>
            <a:bodyPr/>
            <a:lstStyle/>
            <a:p>
              <a:endParaRPr lang="en-US"/>
            </a:p>
          </p:txBody>
        </p:sp>
        <p:sp>
          <p:nvSpPr>
            <p:cNvPr id="19707" name="Freeform 451"/>
            <p:cNvSpPr>
              <a:spLocks/>
            </p:cNvSpPr>
            <p:nvPr/>
          </p:nvSpPr>
          <p:spPr bwMode="auto">
            <a:xfrm>
              <a:off x="6118225" y="2141538"/>
              <a:ext cx="169863"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708" name="Freeform 452"/>
            <p:cNvSpPr>
              <a:spLocks/>
            </p:cNvSpPr>
            <p:nvPr/>
          </p:nvSpPr>
          <p:spPr bwMode="auto">
            <a:xfrm>
              <a:off x="6099175" y="3122613"/>
              <a:ext cx="169863" cy="257175"/>
            </a:xfrm>
            <a:custGeom>
              <a:avLst/>
              <a:gdLst>
                <a:gd name="T0" fmla="*/ 2147483647 w 107"/>
                <a:gd name="T1" fmla="*/ 2147483647 h 162"/>
                <a:gd name="T2" fmla="*/ 0 w 107"/>
                <a:gd name="T3" fmla="*/ 2147483647 h 162"/>
                <a:gd name="T4" fmla="*/ 2147483647 w 107"/>
                <a:gd name="T5" fmla="*/ 0 h 162"/>
                <a:gd name="T6" fmla="*/ 2147483647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8" y="162"/>
                  </a:moveTo>
                  <a:lnTo>
                    <a:pt x="0" y="24"/>
                  </a:lnTo>
                  <a:lnTo>
                    <a:pt x="107" y="0"/>
                  </a:lnTo>
                  <a:lnTo>
                    <a:pt x="78" y="162"/>
                  </a:lnTo>
                  <a:close/>
                </a:path>
              </a:pathLst>
            </a:custGeom>
            <a:solidFill>
              <a:srgbClr val="60FF9F"/>
            </a:solidFill>
            <a:ln w="9525">
              <a:noFill/>
              <a:round/>
              <a:headEnd/>
              <a:tailEnd/>
            </a:ln>
          </p:spPr>
          <p:txBody>
            <a:bodyPr/>
            <a:lstStyle/>
            <a:p>
              <a:endParaRPr lang="en-US"/>
            </a:p>
          </p:txBody>
        </p:sp>
        <p:sp>
          <p:nvSpPr>
            <p:cNvPr id="19709" name="Freeform 453"/>
            <p:cNvSpPr>
              <a:spLocks/>
            </p:cNvSpPr>
            <p:nvPr/>
          </p:nvSpPr>
          <p:spPr bwMode="auto">
            <a:xfrm>
              <a:off x="6099175" y="3122613"/>
              <a:ext cx="169863"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710" name="Freeform 454"/>
            <p:cNvSpPr>
              <a:spLocks/>
            </p:cNvSpPr>
            <p:nvPr/>
          </p:nvSpPr>
          <p:spPr bwMode="auto">
            <a:xfrm>
              <a:off x="6099175" y="2903538"/>
              <a:ext cx="169863" cy="257175"/>
            </a:xfrm>
            <a:custGeom>
              <a:avLst/>
              <a:gdLst>
                <a:gd name="T0" fmla="*/ 0 w 107"/>
                <a:gd name="T1" fmla="*/ 2147483647 h 162"/>
                <a:gd name="T2" fmla="*/ 2147483647 w 107"/>
                <a:gd name="T3" fmla="*/ 2147483647 h 162"/>
                <a:gd name="T4" fmla="*/ 2147483647 w 107"/>
                <a:gd name="T5" fmla="*/ 0 h 162"/>
                <a:gd name="T6" fmla="*/ 0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38"/>
                  </a:lnTo>
                  <a:lnTo>
                    <a:pt x="30" y="0"/>
                  </a:lnTo>
                  <a:lnTo>
                    <a:pt x="0" y="162"/>
                  </a:lnTo>
                  <a:close/>
                </a:path>
              </a:pathLst>
            </a:custGeom>
            <a:solidFill>
              <a:srgbClr val="BFFF40"/>
            </a:solidFill>
            <a:ln w="9525">
              <a:noFill/>
              <a:round/>
              <a:headEnd/>
              <a:tailEnd/>
            </a:ln>
          </p:spPr>
          <p:txBody>
            <a:bodyPr/>
            <a:lstStyle/>
            <a:p>
              <a:endParaRPr lang="en-US"/>
            </a:p>
          </p:txBody>
        </p:sp>
        <p:sp>
          <p:nvSpPr>
            <p:cNvPr id="19711" name="Freeform 455"/>
            <p:cNvSpPr>
              <a:spLocks/>
            </p:cNvSpPr>
            <p:nvPr/>
          </p:nvSpPr>
          <p:spPr bwMode="auto">
            <a:xfrm>
              <a:off x="6099175" y="2903538"/>
              <a:ext cx="169863"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712" name="Oval 456"/>
            <p:cNvSpPr>
              <a:spLocks noChangeArrowheads="1"/>
            </p:cNvSpPr>
            <p:nvPr/>
          </p:nvSpPr>
          <p:spPr bwMode="auto">
            <a:xfrm>
              <a:off x="6223000" y="3141663"/>
              <a:ext cx="84138" cy="85725"/>
            </a:xfrm>
            <a:prstGeom prst="ellipse">
              <a:avLst/>
            </a:prstGeom>
            <a:solidFill>
              <a:srgbClr val="FF0000"/>
            </a:solidFill>
            <a:ln w="9525">
              <a:noFill/>
              <a:round/>
              <a:headEnd/>
              <a:tailEnd/>
            </a:ln>
          </p:spPr>
          <p:txBody>
            <a:bodyPr/>
            <a:lstStyle/>
            <a:p>
              <a:endParaRPr lang="en-US"/>
            </a:p>
          </p:txBody>
        </p:sp>
        <p:sp>
          <p:nvSpPr>
            <p:cNvPr id="19713" name="Oval 457"/>
            <p:cNvSpPr>
              <a:spLocks noChangeArrowheads="1"/>
            </p:cNvSpPr>
            <p:nvPr/>
          </p:nvSpPr>
          <p:spPr bwMode="auto">
            <a:xfrm>
              <a:off x="6223000" y="3141663"/>
              <a:ext cx="84138" cy="85725"/>
            </a:xfrm>
            <a:prstGeom prst="ellipse">
              <a:avLst/>
            </a:prstGeom>
            <a:noFill/>
            <a:ln w="0">
              <a:solidFill>
                <a:srgbClr val="FF0000"/>
              </a:solidFill>
              <a:round/>
              <a:headEnd/>
              <a:tailEnd/>
            </a:ln>
          </p:spPr>
          <p:txBody>
            <a:bodyPr/>
            <a:lstStyle/>
            <a:p>
              <a:endParaRPr lang="en-US"/>
            </a:p>
          </p:txBody>
        </p:sp>
        <p:sp>
          <p:nvSpPr>
            <p:cNvPr id="19714" name="Freeform 458"/>
            <p:cNvSpPr>
              <a:spLocks/>
            </p:cNvSpPr>
            <p:nvPr/>
          </p:nvSpPr>
          <p:spPr bwMode="auto">
            <a:xfrm>
              <a:off x="6070600" y="2179638"/>
              <a:ext cx="169863" cy="247650"/>
            </a:xfrm>
            <a:custGeom>
              <a:avLst/>
              <a:gdLst>
                <a:gd name="T0" fmla="*/ 0 w 107"/>
                <a:gd name="T1" fmla="*/ 2147483647 h 156"/>
                <a:gd name="T2" fmla="*/ 2147483647 w 107"/>
                <a:gd name="T3" fmla="*/ 2147483647 h 156"/>
                <a:gd name="T4" fmla="*/ 2147483647 w 107"/>
                <a:gd name="T5" fmla="*/ 0 h 156"/>
                <a:gd name="T6" fmla="*/ 0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FF6000"/>
            </a:solidFill>
            <a:ln w="9525">
              <a:noFill/>
              <a:round/>
              <a:headEnd/>
              <a:tailEnd/>
            </a:ln>
          </p:spPr>
          <p:txBody>
            <a:bodyPr/>
            <a:lstStyle/>
            <a:p>
              <a:endParaRPr lang="en-US"/>
            </a:p>
          </p:txBody>
        </p:sp>
        <p:sp>
          <p:nvSpPr>
            <p:cNvPr id="19715" name="Freeform 459"/>
            <p:cNvSpPr>
              <a:spLocks/>
            </p:cNvSpPr>
            <p:nvPr/>
          </p:nvSpPr>
          <p:spPr bwMode="auto">
            <a:xfrm>
              <a:off x="6070600" y="2179638"/>
              <a:ext cx="169863"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716" name="Freeform 460"/>
            <p:cNvSpPr>
              <a:spLocks/>
            </p:cNvSpPr>
            <p:nvPr/>
          </p:nvSpPr>
          <p:spPr bwMode="auto">
            <a:xfrm>
              <a:off x="6070600" y="2398713"/>
              <a:ext cx="169863" cy="247650"/>
            </a:xfrm>
            <a:custGeom>
              <a:avLst/>
              <a:gdLst>
                <a:gd name="T0" fmla="*/ 2147483647 w 107"/>
                <a:gd name="T1" fmla="*/ 2147483647 h 156"/>
                <a:gd name="T2" fmla="*/ 0 w 107"/>
                <a:gd name="T3" fmla="*/ 2147483647 h 156"/>
                <a:gd name="T4" fmla="*/ 2147483647 w 107"/>
                <a:gd name="T5" fmla="*/ 0 h 156"/>
                <a:gd name="T6" fmla="*/ 2147483647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8" y="156"/>
                  </a:moveTo>
                  <a:lnTo>
                    <a:pt x="0" y="18"/>
                  </a:lnTo>
                  <a:lnTo>
                    <a:pt x="107" y="0"/>
                  </a:lnTo>
                  <a:lnTo>
                    <a:pt x="78" y="156"/>
                  </a:lnTo>
                  <a:close/>
                </a:path>
              </a:pathLst>
            </a:custGeom>
            <a:solidFill>
              <a:srgbClr val="FFAF00"/>
            </a:solidFill>
            <a:ln w="9525">
              <a:noFill/>
              <a:round/>
              <a:headEnd/>
              <a:tailEnd/>
            </a:ln>
          </p:spPr>
          <p:txBody>
            <a:bodyPr/>
            <a:lstStyle/>
            <a:p>
              <a:endParaRPr lang="en-US"/>
            </a:p>
          </p:txBody>
        </p:sp>
        <p:sp>
          <p:nvSpPr>
            <p:cNvPr id="19717" name="Freeform 461"/>
            <p:cNvSpPr>
              <a:spLocks/>
            </p:cNvSpPr>
            <p:nvPr/>
          </p:nvSpPr>
          <p:spPr bwMode="auto">
            <a:xfrm>
              <a:off x="6070600" y="2398713"/>
              <a:ext cx="169863"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718" name="Freeform 462"/>
            <p:cNvSpPr>
              <a:spLocks/>
            </p:cNvSpPr>
            <p:nvPr/>
          </p:nvSpPr>
          <p:spPr bwMode="auto">
            <a:xfrm>
              <a:off x="6022975" y="2646363"/>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FFFF00"/>
            </a:solidFill>
            <a:ln w="9525">
              <a:noFill/>
              <a:round/>
              <a:headEnd/>
              <a:tailEnd/>
            </a:ln>
          </p:spPr>
          <p:txBody>
            <a:bodyPr/>
            <a:lstStyle/>
            <a:p>
              <a:endParaRPr lang="en-US"/>
            </a:p>
          </p:txBody>
        </p:sp>
        <p:sp>
          <p:nvSpPr>
            <p:cNvPr id="19719" name="Freeform 463"/>
            <p:cNvSpPr>
              <a:spLocks/>
            </p:cNvSpPr>
            <p:nvPr/>
          </p:nvSpPr>
          <p:spPr bwMode="auto">
            <a:xfrm>
              <a:off x="6022975" y="2646363"/>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720" name="Freeform 464"/>
            <p:cNvSpPr>
              <a:spLocks/>
            </p:cNvSpPr>
            <p:nvPr/>
          </p:nvSpPr>
          <p:spPr bwMode="auto">
            <a:xfrm>
              <a:off x="6022975" y="242728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FF9F00"/>
            </a:solidFill>
            <a:ln w="9525">
              <a:noFill/>
              <a:round/>
              <a:headEnd/>
              <a:tailEnd/>
            </a:ln>
          </p:spPr>
          <p:txBody>
            <a:bodyPr/>
            <a:lstStyle/>
            <a:p>
              <a:endParaRPr lang="en-US"/>
            </a:p>
          </p:txBody>
        </p:sp>
        <p:sp>
          <p:nvSpPr>
            <p:cNvPr id="19721" name="Freeform 465"/>
            <p:cNvSpPr>
              <a:spLocks/>
            </p:cNvSpPr>
            <p:nvPr/>
          </p:nvSpPr>
          <p:spPr bwMode="auto">
            <a:xfrm>
              <a:off x="6022975" y="242728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722" name="Oval 466"/>
            <p:cNvSpPr>
              <a:spLocks noChangeArrowheads="1"/>
            </p:cNvSpPr>
            <p:nvPr/>
          </p:nvSpPr>
          <p:spPr bwMode="auto">
            <a:xfrm>
              <a:off x="6127750" y="2055813"/>
              <a:ext cx="85725" cy="85725"/>
            </a:xfrm>
            <a:prstGeom prst="ellipse">
              <a:avLst/>
            </a:prstGeom>
            <a:solidFill>
              <a:srgbClr val="FF0000"/>
            </a:solidFill>
            <a:ln w="9525">
              <a:noFill/>
              <a:round/>
              <a:headEnd/>
              <a:tailEnd/>
            </a:ln>
          </p:spPr>
          <p:txBody>
            <a:bodyPr/>
            <a:lstStyle/>
            <a:p>
              <a:endParaRPr lang="en-US"/>
            </a:p>
          </p:txBody>
        </p:sp>
        <p:sp>
          <p:nvSpPr>
            <p:cNvPr id="19723" name="Oval 467"/>
            <p:cNvSpPr>
              <a:spLocks noChangeArrowheads="1"/>
            </p:cNvSpPr>
            <p:nvPr/>
          </p:nvSpPr>
          <p:spPr bwMode="auto">
            <a:xfrm>
              <a:off x="6127750" y="2055813"/>
              <a:ext cx="85725" cy="85725"/>
            </a:xfrm>
            <a:prstGeom prst="ellipse">
              <a:avLst/>
            </a:prstGeom>
            <a:noFill/>
            <a:ln w="0">
              <a:solidFill>
                <a:srgbClr val="FF0000"/>
              </a:solidFill>
              <a:round/>
              <a:headEnd/>
              <a:tailEnd/>
            </a:ln>
          </p:spPr>
          <p:txBody>
            <a:bodyPr/>
            <a:lstStyle/>
            <a:p>
              <a:endParaRPr lang="en-US"/>
            </a:p>
          </p:txBody>
        </p:sp>
        <p:sp>
          <p:nvSpPr>
            <p:cNvPr id="19724" name="Oval 468"/>
            <p:cNvSpPr>
              <a:spLocks noChangeArrowheads="1"/>
            </p:cNvSpPr>
            <p:nvPr/>
          </p:nvSpPr>
          <p:spPr bwMode="auto">
            <a:xfrm>
              <a:off x="6099175" y="1970088"/>
              <a:ext cx="85725" cy="85725"/>
            </a:xfrm>
            <a:prstGeom prst="ellipse">
              <a:avLst/>
            </a:prstGeom>
            <a:solidFill>
              <a:srgbClr val="FF0000"/>
            </a:solidFill>
            <a:ln w="9525">
              <a:noFill/>
              <a:round/>
              <a:headEnd/>
              <a:tailEnd/>
            </a:ln>
          </p:spPr>
          <p:txBody>
            <a:bodyPr/>
            <a:lstStyle/>
            <a:p>
              <a:endParaRPr lang="en-US"/>
            </a:p>
          </p:txBody>
        </p:sp>
        <p:sp>
          <p:nvSpPr>
            <p:cNvPr id="19725" name="Oval 469"/>
            <p:cNvSpPr>
              <a:spLocks noChangeArrowheads="1"/>
            </p:cNvSpPr>
            <p:nvPr/>
          </p:nvSpPr>
          <p:spPr bwMode="auto">
            <a:xfrm>
              <a:off x="6099175" y="1970088"/>
              <a:ext cx="85725" cy="85725"/>
            </a:xfrm>
            <a:prstGeom prst="ellipse">
              <a:avLst/>
            </a:prstGeom>
            <a:noFill/>
            <a:ln w="0">
              <a:solidFill>
                <a:srgbClr val="FF0000"/>
              </a:solidFill>
              <a:round/>
              <a:headEnd/>
              <a:tailEnd/>
            </a:ln>
          </p:spPr>
          <p:txBody>
            <a:bodyPr/>
            <a:lstStyle/>
            <a:p>
              <a:endParaRPr lang="en-US"/>
            </a:p>
          </p:txBody>
        </p:sp>
        <p:sp>
          <p:nvSpPr>
            <p:cNvPr id="19726" name="Freeform 470"/>
            <p:cNvSpPr>
              <a:spLocks/>
            </p:cNvSpPr>
            <p:nvPr/>
          </p:nvSpPr>
          <p:spPr bwMode="auto">
            <a:xfrm>
              <a:off x="5994400" y="1924050"/>
              <a:ext cx="171450" cy="255588"/>
            </a:xfrm>
            <a:custGeom>
              <a:avLst/>
              <a:gdLst>
                <a:gd name="T0" fmla="*/ 2147483647 w 108"/>
                <a:gd name="T1" fmla="*/ 2147483647 h 161"/>
                <a:gd name="T2" fmla="*/ 0 w 108"/>
                <a:gd name="T3" fmla="*/ 2147483647 h 161"/>
                <a:gd name="T4" fmla="*/ 2147483647 w 108"/>
                <a:gd name="T5" fmla="*/ 0 h 161"/>
                <a:gd name="T6" fmla="*/ 2147483647 w 108"/>
                <a:gd name="T7" fmla="*/ 2147483647 h 161"/>
                <a:gd name="T8" fmla="*/ 0 60000 65536"/>
                <a:gd name="T9" fmla="*/ 0 60000 65536"/>
                <a:gd name="T10" fmla="*/ 0 60000 65536"/>
                <a:gd name="T11" fmla="*/ 0 60000 65536"/>
                <a:gd name="T12" fmla="*/ 0 w 108"/>
                <a:gd name="T13" fmla="*/ 0 h 161"/>
                <a:gd name="T14" fmla="*/ 108 w 108"/>
                <a:gd name="T15" fmla="*/ 161 h 161"/>
              </a:gdLst>
              <a:ahLst/>
              <a:cxnLst>
                <a:cxn ang="T8">
                  <a:pos x="T0" y="T1"/>
                </a:cxn>
                <a:cxn ang="T9">
                  <a:pos x="T2" y="T3"/>
                </a:cxn>
                <a:cxn ang="T10">
                  <a:pos x="T4" y="T5"/>
                </a:cxn>
                <a:cxn ang="T11">
                  <a:pos x="T6" y="T7"/>
                </a:cxn>
              </a:cxnLst>
              <a:rect l="T12" t="T13" r="T14" b="T15"/>
              <a:pathLst>
                <a:path w="108" h="161">
                  <a:moveTo>
                    <a:pt x="78" y="161"/>
                  </a:moveTo>
                  <a:lnTo>
                    <a:pt x="0" y="17"/>
                  </a:lnTo>
                  <a:lnTo>
                    <a:pt x="108" y="0"/>
                  </a:lnTo>
                  <a:lnTo>
                    <a:pt x="78" y="161"/>
                  </a:lnTo>
                  <a:close/>
                </a:path>
              </a:pathLst>
            </a:custGeom>
            <a:solidFill>
              <a:srgbClr val="FF1000"/>
            </a:solidFill>
            <a:ln w="9525">
              <a:noFill/>
              <a:round/>
              <a:headEnd/>
              <a:tailEnd/>
            </a:ln>
          </p:spPr>
          <p:txBody>
            <a:bodyPr/>
            <a:lstStyle/>
            <a:p>
              <a:endParaRPr lang="en-US"/>
            </a:p>
          </p:txBody>
        </p:sp>
        <p:sp>
          <p:nvSpPr>
            <p:cNvPr id="19727" name="Freeform 471"/>
            <p:cNvSpPr>
              <a:spLocks/>
            </p:cNvSpPr>
            <p:nvPr/>
          </p:nvSpPr>
          <p:spPr bwMode="auto">
            <a:xfrm>
              <a:off x="5994400" y="1924050"/>
              <a:ext cx="171450" cy="255588"/>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728" name="Oval 472"/>
            <p:cNvSpPr>
              <a:spLocks noChangeArrowheads="1"/>
            </p:cNvSpPr>
            <p:nvPr/>
          </p:nvSpPr>
          <p:spPr bwMode="auto">
            <a:xfrm>
              <a:off x="6070600" y="2874963"/>
              <a:ext cx="85725" cy="85725"/>
            </a:xfrm>
            <a:prstGeom prst="ellipse">
              <a:avLst/>
            </a:prstGeom>
            <a:solidFill>
              <a:srgbClr val="FF0000"/>
            </a:solidFill>
            <a:ln w="9525">
              <a:noFill/>
              <a:round/>
              <a:headEnd/>
              <a:tailEnd/>
            </a:ln>
          </p:spPr>
          <p:txBody>
            <a:bodyPr/>
            <a:lstStyle/>
            <a:p>
              <a:endParaRPr lang="en-US"/>
            </a:p>
          </p:txBody>
        </p:sp>
        <p:sp>
          <p:nvSpPr>
            <p:cNvPr id="19729" name="Oval 473"/>
            <p:cNvSpPr>
              <a:spLocks noChangeArrowheads="1"/>
            </p:cNvSpPr>
            <p:nvPr/>
          </p:nvSpPr>
          <p:spPr bwMode="auto">
            <a:xfrm>
              <a:off x="6070600" y="2874963"/>
              <a:ext cx="85725" cy="85725"/>
            </a:xfrm>
            <a:prstGeom prst="ellipse">
              <a:avLst/>
            </a:prstGeom>
            <a:noFill/>
            <a:ln w="0">
              <a:solidFill>
                <a:srgbClr val="FF0000"/>
              </a:solidFill>
              <a:round/>
              <a:headEnd/>
              <a:tailEnd/>
            </a:ln>
          </p:spPr>
          <p:txBody>
            <a:bodyPr/>
            <a:lstStyle/>
            <a:p>
              <a:endParaRPr lang="en-US"/>
            </a:p>
          </p:txBody>
        </p:sp>
        <p:sp>
          <p:nvSpPr>
            <p:cNvPr id="19730" name="Freeform 474"/>
            <p:cNvSpPr>
              <a:spLocks/>
            </p:cNvSpPr>
            <p:nvPr/>
          </p:nvSpPr>
          <p:spPr bwMode="auto">
            <a:xfrm>
              <a:off x="5965825" y="2684463"/>
              <a:ext cx="180975" cy="247650"/>
            </a:xfrm>
            <a:custGeom>
              <a:avLst/>
              <a:gdLst>
                <a:gd name="T0" fmla="*/ 0 w 114"/>
                <a:gd name="T1" fmla="*/ 2147483647 h 156"/>
                <a:gd name="T2" fmla="*/ 2147483647 w 114"/>
                <a:gd name="T3" fmla="*/ 2147483647 h 156"/>
                <a:gd name="T4" fmla="*/ 2147483647 w 114"/>
                <a:gd name="T5" fmla="*/ 0 h 156"/>
                <a:gd name="T6" fmla="*/ 0 w 114"/>
                <a:gd name="T7" fmla="*/ 2147483647 h 156"/>
                <a:gd name="T8" fmla="*/ 0 60000 65536"/>
                <a:gd name="T9" fmla="*/ 0 60000 65536"/>
                <a:gd name="T10" fmla="*/ 0 60000 65536"/>
                <a:gd name="T11" fmla="*/ 0 60000 65536"/>
                <a:gd name="T12" fmla="*/ 0 w 114"/>
                <a:gd name="T13" fmla="*/ 0 h 156"/>
                <a:gd name="T14" fmla="*/ 114 w 114"/>
                <a:gd name="T15" fmla="*/ 156 h 156"/>
              </a:gdLst>
              <a:ahLst/>
              <a:cxnLst>
                <a:cxn ang="T8">
                  <a:pos x="T0" y="T1"/>
                </a:cxn>
                <a:cxn ang="T9">
                  <a:pos x="T2" y="T3"/>
                </a:cxn>
                <a:cxn ang="T10">
                  <a:pos x="T4" y="T5"/>
                </a:cxn>
                <a:cxn ang="T11">
                  <a:pos x="T6" y="T7"/>
                </a:cxn>
              </a:cxnLst>
              <a:rect l="T12" t="T13" r="T14" b="T15"/>
              <a:pathLst>
                <a:path w="114" h="156">
                  <a:moveTo>
                    <a:pt x="0" y="156"/>
                  </a:moveTo>
                  <a:lnTo>
                    <a:pt x="114" y="138"/>
                  </a:lnTo>
                  <a:lnTo>
                    <a:pt x="36" y="0"/>
                  </a:lnTo>
                  <a:lnTo>
                    <a:pt x="0" y="156"/>
                  </a:lnTo>
                  <a:close/>
                </a:path>
              </a:pathLst>
            </a:custGeom>
            <a:solidFill>
              <a:srgbClr val="FFDF00"/>
            </a:solidFill>
            <a:ln w="9525">
              <a:noFill/>
              <a:round/>
              <a:headEnd/>
              <a:tailEnd/>
            </a:ln>
          </p:spPr>
          <p:txBody>
            <a:bodyPr/>
            <a:lstStyle/>
            <a:p>
              <a:endParaRPr lang="en-US"/>
            </a:p>
          </p:txBody>
        </p:sp>
        <p:sp>
          <p:nvSpPr>
            <p:cNvPr id="19731" name="Freeform 475"/>
            <p:cNvSpPr>
              <a:spLocks/>
            </p:cNvSpPr>
            <p:nvPr/>
          </p:nvSpPr>
          <p:spPr bwMode="auto">
            <a:xfrm>
              <a:off x="5965825" y="2684463"/>
              <a:ext cx="180975" cy="247650"/>
            </a:xfrm>
            <a:custGeom>
              <a:avLst/>
              <a:gdLst>
                <a:gd name="T0" fmla="*/ 0 w 19"/>
                <a:gd name="T1" fmla="*/ 2147483647 h 26"/>
                <a:gd name="T2" fmla="*/ 2147483647 w 19"/>
                <a:gd name="T3" fmla="*/ 2147483647 h 26"/>
                <a:gd name="T4" fmla="*/ 2147483647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0" y="26"/>
                  </a:moveTo>
                  <a:lnTo>
                    <a:pt x="19" y="23"/>
                  </a:lnTo>
                  <a:lnTo>
                    <a:pt x="6" y="0"/>
                  </a:lnTo>
                </a:path>
              </a:pathLst>
            </a:custGeom>
            <a:noFill/>
            <a:ln w="0">
              <a:solidFill>
                <a:srgbClr val="000000"/>
              </a:solidFill>
              <a:round/>
              <a:headEnd/>
              <a:tailEnd/>
            </a:ln>
          </p:spPr>
          <p:txBody>
            <a:bodyPr/>
            <a:lstStyle/>
            <a:p>
              <a:endParaRPr lang="en-US"/>
            </a:p>
          </p:txBody>
        </p:sp>
        <p:sp>
          <p:nvSpPr>
            <p:cNvPr id="19732" name="Freeform 476"/>
            <p:cNvSpPr>
              <a:spLocks/>
            </p:cNvSpPr>
            <p:nvPr/>
          </p:nvSpPr>
          <p:spPr bwMode="auto">
            <a:xfrm>
              <a:off x="5842000" y="2684463"/>
              <a:ext cx="180975" cy="247650"/>
            </a:xfrm>
            <a:custGeom>
              <a:avLst/>
              <a:gdLst>
                <a:gd name="T0" fmla="*/ 2147483647 w 114"/>
                <a:gd name="T1" fmla="*/ 2147483647 h 156"/>
                <a:gd name="T2" fmla="*/ 0 w 114"/>
                <a:gd name="T3" fmla="*/ 2147483647 h 156"/>
                <a:gd name="T4" fmla="*/ 2147483647 w 114"/>
                <a:gd name="T5" fmla="*/ 0 h 156"/>
                <a:gd name="T6" fmla="*/ 2147483647 w 114"/>
                <a:gd name="T7" fmla="*/ 2147483647 h 156"/>
                <a:gd name="T8" fmla="*/ 0 60000 65536"/>
                <a:gd name="T9" fmla="*/ 0 60000 65536"/>
                <a:gd name="T10" fmla="*/ 0 60000 65536"/>
                <a:gd name="T11" fmla="*/ 0 60000 65536"/>
                <a:gd name="T12" fmla="*/ 0 w 114"/>
                <a:gd name="T13" fmla="*/ 0 h 156"/>
                <a:gd name="T14" fmla="*/ 114 w 114"/>
                <a:gd name="T15" fmla="*/ 156 h 156"/>
              </a:gdLst>
              <a:ahLst/>
              <a:cxnLst>
                <a:cxn ang="T8">
                  <a:pos x="T0" y="T1"/>
                </a:cxn>
                <a:cxn ang="T9">
                  <a:pos x="T2" y="T3"/>
                </a:cxn>
                <a:cxn ang="T10">
                  <a:pos x="T4" y="T5"/>
                </a:cxn>
                <a:cxn ang="T11">
                  <a:pos x="T6" y="T7"/>
                </a:cxn>
              </a:cxnLst>
              <a:rect l="T12" t="T13" r="T14" b="T15"/>
              <a:pathLst>
                <a:path w="114" h="156">
                  <a:moveTo>
                    <a:pt x="78" y="156"/>
                  </a:moveTo>
                  <a:lnTo>
                    <a:pt x="0" y="18"/>
                  </a:lnTo>
                  <a:lnTo>
                    <a:pt x="114" y="0"/>
                  </a:lnTo>
                  <a:lnTo>
                    <a:pt x="78" y="156"/>
                  </a:lnTo>
                  <a:close/>
                </a:path>
              </a:pathLst>
            </a:custGeom>
            <a:solidFill>
              <a:srgbClr val="FFDF00"/>
            </a:solidFill>
            <a:ln w="9525">
              <a:noFill/>
              <a:round/>
              <a:headEnd/>
              <a:tailEnd/>
            </a:ln>
          </p:spPr>
          <p:txBody>
            <a:bodyPr/>
            <a:lstStyle/>
            <a:p>
              <a:endParaRPr lang="en-US"/>
            </a:p>
          </p:txBody>
        </p:sp>
        <p:sp>
          <p:nvSpPr>
            <p:cNvPr id="19733" name="Freeform 477"/>
            <p:cNvSpPr>
              <a:spLocks/>
            </p:cNvSpPr>
            <p:nvPr/>
          </p:nvSpPr>
          <p:spPr bwMode="auto">
            <a:xfrm>
              <a:off x="5842000" y="2684463"/>
              <a:ext cx="180975" cy="247650"/>
            </a:xfrm>
            <a:custGeom>
              <a:avLst/>
              <a:gdLst>
                <a:gd name="T0" fmla="*/ 2147483647 w 19"/>
                <a:gd name="T1" fmla="*/ 2147483647 h 26"/>
                <a:gd name="T2" fmla="*/ 0 w 19"/>
                <a:gd name="T3" fmla="*/ 2147483647 h 26"/>
                <a:gd name="T4" fmla="*/ 2147483647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13" y="26"/>
                  </a:moveTo>
                  <a:lnTo>
                    <a:pt x="0" y="3"/>
                  </a:lnTo>
                  <a:lnTo>
                    <a:pt x="19" y="0"/>
                  </a:lnTo>
                </a:path>
              </a:pathLst>
            </a:custGeom>
            <a:noFill/>
            <a:ln w="0">
              <a:solidFill>
                <a:srgbClr val="000000"/>
              </a:solidFill>
              <a:round/>
              <a:headEnd/>
              <a:tailEnd/>
            </a:ln>
          </p:spPr>
          <p:txBody>
            <a:bodyPr/>
            <a:lstStyle/>
            <a:p>
              <a:endParaRPr lang="en-US"/>
            </a:p>
          </p:txBody>
        </p:sp>
        <p:sp>
          <p:nvSpPr>
            <p:cNvPr id="19734" name="Freeform 478"/>
            <p:cNvSpPr>
              <a:spLocks/>
            </p:cNvSpPr>
            <p:nvPr/>
          </p:nvSpPr>
          <p:spPr bwMode="auto">
            <a:xfrm>
              <a:off x="5965825" y="2903538"/>
              <a:ext cx="180975" cy="257175"/>
            </a:xfrm>
            <a:custGeom>
              <a:avLst/>
              <a:gdLst>
                <a:gd name="T0" fmla="*/ 2147483647 w 114"/>
                <a:gd name="T1" fmla="*/ 2147483647 h 162"/>
                <a:gd name="T2" fmla="*/ 0 w 114"/>
                <a:gd name="T3" fmla="*/ 2147483647 h 162"/>
                <a:gd name="T4" fmla="*/ 2147483647 w 114"/>
                <a:gd name="T5" fmla="*/ 0 h 162"/>
                <a:gd name="T6" fmla="*/ 2147483647 w 114"/>
                <a:gd name="T7" fmla="*/ 2147483647 h 162"/>
                <a:gd name="T8" fmla="*/ 0 60000 65536"/>
                <a:gd name="T9" fmla="*/ 0 60000 65536"/>
                <a:gd name="T10" fmla="*/ 0 60000 65536"/>
                <a:gd name="T11" fmla="*/ 0 60000 65536"/>
                <a:gd name="T12" fmla="*/ 0 w 114"/>
                <a:gd name="T13" fmla="*/ 0 h 162"/>
                <a:gd name="T14" fmla="*/ 114 w 114"/>
                <a:gd name="T15" fmla="*/ 162 h 162"/>
              </a:gdLst>
              <a:ahLst/>
              <a:cxnLst>
                <a:cxn ang="T8">
                  <a:pos x="T0" y="T1"/>
                </a:cxn>
                <a:cxn ang="T9">
                  <a:pos x="T2" y="T3"/>
                </a:cxn>
                <a:cxn ang="T10">
                  <a:pos x="T4" y="T5"/>
                </a:cxn>
                <a:cxn ang="T11">
                  <a:pos x="T6" y="T7"/>
                </a:cxn>
              </a:cxnLst>
              <a:rect l="T12" t="T13" r="T14" b="T15"/>
              <a:pathLst>
                <a:path w="114" h="162">
                  <a:moveTo>
                    <a:pt x="84" y="162"/>
                  </a:moveTo>
                  <a:lnTo>
                    <a:pt x="0" y="18"/>
                  </a:lnTo>
                  <a:lnTo>
                    <a:pt x="114" y="0"/>
                  </a:lnTo>
                  <a:lnTo>
                    <a:pt x="84" y="162"/>
                  </a:lnTo>
                  <a:close/>
                </a:path>
              </a:pathLst>
            </a:custGeom>
            <a:solidFill>
              <a:srgbClr val="BFFF40"/>
            </a:solidFill>
            <a:ln w="9525">
              <a:noFill/>
              <a:round/>
              <a:headEnd/>
              <a:tailEnd/>
            </a:ln>
          </p:spPr>
          <p:txBody>
            <a:bodyPr/>
            <a:lstStyle/>
            <a:p>
              <a:endParaRPr lang="en-US"/>
            </a:p>
          </p:txBody>
        </p:sp>
        <p:sp>
          <p:nvSpPr>
            <p:cNvPr id="19735" name="Freeform 479"/>
            <p:cNvSpPr>
              <a:spLocks/>
            </p:cNvSpPr>
            <p:nvPr/>
          </p:nvSpPr>
          <p:spPr bwMode="auto">
            <a:xfrm>
              <a:off x="5965825" y="2903538"/>
              <a:ext cx="180975" cy="257175"/>
            </a:xfrm>
            <a:custGeom>
              <a:avLst/>
              <a:gdLst>
                <a:gd name="T0" fmla="*/ 2147483647 w 19"/>
                <a:gd name="T1" fmla="*/ 2147483647 h 27"/>
                <a:gd name="T2" fmla="*/ 0 w 19"/>
                <a:gd name="T3" fmla="*/ 2147483647 h 27"/>
                <a:gd name="T4" fmla="*/ 2147483647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14" y="27"/>
                  </a:moveTo>
                  <a:lnTo>
                    <a:pt x="0" y="3"/>
                  </a:lnTo>
                  <a:lnTo>
                    <a:pt x="19" y="0"/>
                  </a:lnTo>
                </a:path>
              </a:pathLst>
            </a:custGeom>
            <a:noFill/>
            <a:ln w="0">
              <a:solidFill>
                <a:srgbClr val="000000"/>
              </a:solidFill>
              <a:round/>
              <a:headEnd/>
              <a:tailEnd/>
            </a:ln>
          </p:spPr>
          <p:txBody>
            <a:bodyPr/>
            <a:lstStyle/>
            <a:p>
              <a:endParaRPr lang="en-US"/>
            </a:p>
          </p:txBody>
        </p:sp>
        <p:sp>
          <p:nvSpPr>
            <p:cNvPr id="19736" name="Oval 480"/>
            <p:cNvSpPr>
              <a:spLocks noChangeArrowheads="1"/>
            </p:cNvSpPr>
            <p:nvPr/>
          </p:nvSpPr>
          <p:spPr bwMode="auto">
            <a:xfrm>
              <a:off x="6089650" y="2065338"/>
              <a:ext cx="85725" cy="85725"/>
            </a:xfrm>
            <a:prstGeom prst="ellipse">
              <a:avLst/>
            </a:prstGeom>
            <a:solidFill>
              <a:srgbClr val="FF0000"/>
            </a:solidFill>
            <a:ln w="9525">
              <a:noFill/>
              <a:round/>
              <a:headEnd/>
              <a:tailEnd/>
            </a:ln>
          </p:spPr>
          <p:txBody>
            <a:bodyPr/>
            <a:lstStyle/>
            <a:p>
              <a:endParaRPr lang="en-US"/>
            </a:p>
          </p:txBody>
        </p:sp>
        <p:sp>
          <p:nvSpPr>
            <p:cNvPr id="19737" name="Oval 481"/>
            <p:cNvSpPr>
              <a:spLocks noChangeArrowheads="1"/>
            </p:cNvSpPr>
            <p:nvPr/>
          </p:nvSpPr>
          <p:spPr bwMode="auto">
            <a:xfrm>
              <a:off x="6089650" y="2065338"/>
              <a:ext cx="85725" cy="85725"/>
            </a:xfrm>
            <a:prstGeom prst="ellipse">
              <a:avLst/>
            </a:prstGeom>
            <a:noFill/>
            <a:ln w="0">
              <a:solidFill>
                <a:srgbClr val="FF0000"/>
              </a:solidFill>
              <a:round/>
              <a:headEnd/>
              <a:tailEnd/>
            </a:ln>
          </p:spPr>
          <p:txBody>
            <a:bodyPr/>
            <a:lstStyle/>
            <a:p>
              <a:endParaRPr lang="en-US"/>
            </a:p>
          </p:txBody>
        </p:sp>
        <p:sp>
          <p:nvSpPr>
            <p:cNvPr id="19738" name="Freeform 482"/>
            <p:cNvSpPr>
              <a:spLocks/>
            </p:cNvSpPr>
            <p:nvPr/>
          </p:nvSpPr>
          <p:spPr bwMode="auto">
            <a:xfrm>
              <a:off x="5946775" y="195103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FF0000"/>
            </a:solidFill>
            <a:ln w="9525">
              <a:noFill/>
              <a:round/>
              <a:headEnd/>
              <a:tailEnd/>
            </a:ln>
          </p:spPr>
          <p:txBody>
            <a:bodyPr/>
            <a:lstStyle/>
            <a:p>
              <a:endParaRPr lang="en-US"/>
            </a:p>
          </p:txBody>
        </p:sp>
        <p:sp>
          <p:nvSpPr>
            <p:cNvPr id="19739" name="Freeform 483"/>
            <p:cNvSpPr>
              <a:spLocks/>
            </p:cNvSpPr>
            <p:nvPr/>
          </p:nvSpPr>
          <p:spPr bwMode="auto">
            <a:xfrm>
              <a:off x="5946775" y="195103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740" name="Freeform 484"/>
            <p:cNvSpPr>
              <a:spLocks/>
            </p:cNvSpPr>
            <p:nvPr/>
          </p:nvSpPr>
          <p:spPr bwMode="auto">
            <a:xfrm>
              <a:off x="5946775" y="2179638"/>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FF6000"/>
            </a:solidFill>
            <a:ln w="9525">
              <a:noFill/>
              <a:round/>
              <a:headEnd/>
              <a:tailEnd/>
            </a:ln>
          </p:spPr>
          <p:txBody>
            <a:bodyPr/>
            <a:lstStyle/>
            <a:p>
              <a:endParaRPr lang="en-US"/>
            </a:p>
          </p:txBody>
        </p:sp>
        <p:sp>
          <p:nvSpPr>
            <p:cNvPr id="19741" name="Freeform 485"/>
            <p:cNvSpPr>
              <a:spLocks/>
            </p:cNvSpPr>
            <p:nvPr/>
          </p:nvSpPr>
          <p:spPr bwMode="auto">
            <a:xfrm>
              <a:off x="5946775" y="2179638"/>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742" name="Freeform 486"/>
            <p:cNvSpPr>
              <a:spLocks/>
            </p:cNvSpPr>
            <p:nvPr/>
          </p:nvSpPr>
          <p:spPr bwMode="auto">
            <a:xfrm>
              <a:off x="5899150" y="2208213"/>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FF4000"/>
            </a:solidFill>
            <a:ln w="9525">
              <a:noFill/>
              <a:round/>
              <a:headEnd/>
              <a:tailEnd/>
            </a:ln>
          </p:spPr>
          <p:txBody>
            <a:bodyPr/>
            <a:lstStyle/>
            <a:p>
              <a:endParaRPr lang="en-US"/>
            </a:p>
          </p:txBody>
        </p:sp>
        <p:sp>
          <p:nvSpPr>
            <p:cNvPr id="19743" name="Freeform 487"/>
            <p:cNvSpPr>
              <a:spLocks/>
            </p:cNvSpPr>
            <p:nvPr/>
          </p:nvSpPr>
          <p:spPr bwMode="auto">
            <a:xfrm>
              <a:off x="5899150" y="2208213"/>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744" name="Freeform 488"/>
            <p:cNvSpPr>
              <a:spLocks/>
            </p:cNvSpPr>
            <p:nvPr/>
          </p:nvSpPr>
          <p:spPr bwMode="auto">
            <a:xfrm>
              <a:off x="5899150" y="242728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FF9F00"/>
            </a:solidFill>
            <a:ln w="9525">
              <a:noFill/>
              <a:round/>
              <a:headEnd/>
              <a:tailEnd/>
            </a:ln>
          </p:spPr>
          <p:txBody>
            <a:bodyPr/>
            <a:lstStyle/>
            <a:p>
              <a:endParaRPr lang="en-US"/>
            </a:p>
          </p:txBody>
        </p:sp>
        <p:sp>
          <p:nvSpPr>
            <p:cNvPr id="19745" name="Freeform 489"/>
            <p:cNvSpPr>
              <a:spLocks/>
            </p:cNvSpPr>
            <p:nvPr/>
          </p:nvSpPr>
          <p:spPr bwMode="auto">
            <a:xfrm>
              <a:off x="5899150" y="242728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746" name="Freeform 490"/>
            <p:cNvSpPr>
              <a:spLocks/>
            </p:cNvSpPr>
            <p:nvPr/>
          </p:nvSpPr>
          <p:spPr bwMode="auto">
            <a:xfrm>
              <a:off x="5842000" y="2455863"/>
              <a:ext cx="180975" cy="257175"/>
            </a:xfrm>
            <a:custGeom>
              <a:avLst/>
              <a:gdLst>
                <a:gd name="T0" fmla="*/ 0 w 114"/>
                <a:gd name="T1" fmla="*/ 2147483647 h 162"/>
                <a:gd name="T2" fmla="*/ 2147483647 w 114"/>
                <a:gd name="T3" fmla="*/ 2147483647 h 162"/>
                <a:gd name="T4" fmla="*/ 2147483647 w 114"/>
                <a:gd name="T5" fmla="*/ 0 h 162"/>
                <a:gd name="T6" fmla="*/ 0 w 114"/>
                <a:gd name="T7" fmla="*/ 2147483647 h 162"/>
                <a:gd name="T8" fmla="*/ 0 60000 65536"/>
                <a:gd name="T9" fmla="*/ 0 60000 65536"/>
                <a:gd name="T10" fmla="*/ 0 60000 65536"/>
                <a:gd name="T11" fmla="*/ 0 60000 65536"/>
                <a:gd name="T12" fmla="*/ 0 w 114"/>
                <a:gd name="T13" fmla="*/ 0 h 162"/>
                <a:gd name="T14" fmla="*/ 114 w 114"/>
                <a:gd name="T15" fmla="*/ 162 h 162"/>
              </a:gdLst>
              <a:ahLst/>
              <a:cxnLst>
                <a:cxn ang="T8">
                  <a:pos x="T0" y="T1"/>
                </a:cxn>
                <a:cxn ang="T9">
                  <a:pos x="T2" y="T3"/>
                </a:cxn>
                <a:cxn ang="T10">
                  <a:pos x="T4" y="T5"/>
                </a:cxn>
                <a:cxn ang="T11">
                  <a:pos x="T6" y="T7"/>
                </a:cxn>
              </a:cxnLst>
              <a:rect l="T12" t="T13" r="T14" b="T15"/>
              <a:pathLst>
                <a:path w="114" h="162">
                  <a:moveTo>
                    <a:pt x="0" y="162"/>
                  </a:moveTo>
                  <a:lnTo>
                    <a:pt x="114" y="144"/>
                  </a:lnTo>
                  <a:lnTo>
                    <a:pt x="36" y="0"/>
                  </a:lnTo>
                  <a:lnTo>
                    <a:pt x="0" y="162"/>
                  </a:lnTo>
                  <a:close/>
                </a:path>
              </a:pathLst>
            </a:custGeom>
            <a:solidFill>
              <a:srgbClr val="FF8F00"/>
            </a:solidFill>
            <a:ln w="9525">
              <a:noFill/>
              <a:round/>
              <a:headEnd/>
              <a:tailEnd/>
            </a:ln>
          </p:spPr>
          <p:txBody>
            <a:bodyPr/>
            <a:lstStyle/>
            <a:p>
              <a:endParaRPr lang="en-US"/>
            </a:p>
          </p:txBody>
        </p:sp>
        <p:sp>
          <p:nvSpPr>
            <p:cNvPr id="19747" name="Freeform 491"/>
            <p:cNvSpPr>
              <a:spLocks/>
            </p:cNvSpPr>
            <p:nvPr/>
          </p:nvSpPr>
          <p:spPr bwMode="auto">
            <a:xfrm>
              <a:off x="5842000" y="2455863"/>
              <a:ext cx="180975" cy="257175"/>
            </a:xfrm>
            <a:custGeom>
              <a:avLst/>
              <a:gdLst>
                <a:gd name="T0" fmla="*/ 0 w 19"/>
                <a:gd name="T1" fmla="*/ 2147483647 h 27"/>
                <a:gd name="T2" fmla="*/ 2147483647 w 19"/>
                <a:gd name="T3" fmla="*/ 2147483647 h 27"/>
                <a:gd name="T4" fmla="*/ 2147483647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0" y="27"/>
                  </a:moveTo>
                  <a:lnTo>
                    <a:pt x="19" y="24"/>
                  </a:lnTo>
                  <a:lnTo>
                    <a:pt x="6" y="0"/>
                  </a:lnTo>
                </a:path>
              </a:pathLst>
            </a:custGeom>
            <a:noFill/>
            <a:ln w="0">
              <a:solidFill>
                <a:srgbClr val="000000"/>
              </a:solidFill>
              <a:round/>
              <a:headEnd/>
              <a:tailEnd/>
            </a:ln>
          </p:spPr>
          <p:txBody>
            <a:bodyPr/>
            <a:lstStyle/>
            <a:p>
              <a:endParaRPr lang="en-US"/>
            </a:p>
          </p:txBody>
        </p:sp>
        <p:sp>
          <p:nvSpPr>
            <p:cNvPr id="19748" name="Oval 492"/>
            <p:cNvSpPr>
              <a:spLocks noChangeArrowheads="1"/>
            </p:cNvSpPr>
            <p:nvPr/>
          </p:nvSpPr>
          <p:spPr bwMode="auto">
            <a:xfrm>
              <a:off x="5956300" y="2951163"/>
              <a:ext cx="85725" cy="85725"/>
            </a:xfrm>
            <a:prstGeom prst="ellipse">
              <a:avLst/>
            </a:prstGeom>
            <a:solidFill>
              <a:srgbClr val="FF0000"/>
            </a:solidFill>
            <a:ln w="9525">
              <a:noFill/>
              <a:round/>
              <a:headEnd/>
              <a:tailEnd/>
            </a:ln>
          </p:spPr>
          <p:txBody>
            <a:bodyPr/>
            <a:lstStyle/>
            <a:p>
              <a:endParaRPr lang="en-US"/>
            </a:p>
          </p:txBody>
        </p:sp>
        <p:sp>
          <p:nvSpPr>
            <p:cNvPr id="19749" name="Oval 493"/>
            <p:cNvSpPr>
              <a:spLocks noChangeArrowheads="1"/>
            </p:cNvSpPr>
            <p:nvPr/>
          </p:nvSpPr>
          <p:spPr bwMode="auto">
            <a:xfrm>
              <a:off x="5956300" y="2951163"/>
              <a:ext cx="85725" cy="85725"/>
            </a:xfrm>
            <a:prstGeom prst="ellipse">
              <a:avLst/>
            </a:prstGeom>
            <a:noFill/>
            <a:ln w="0">
              <a:solidFill>
                <a:srgbClr val="FF0000"/>
              </a:solidFill>
              <a:round/>
              <a:headEnd/>
              <a:tailEnd/>
            </a:ln>
          </p:spPr>
          <p:txBody>
            <a:bodyPr/>
            <a:lstStyle/>
            <a:p>
              <a:endParaRPr lang="en-US"/>
            </a:p>
          </p:txBody>
        </p:sp>
        <p:sp>
          <p:nvSpPr>
            <p:cNvPr id="19750" name="Freeform 494"/>
            <p:cNvSpPr>
              <a:spLocks/>
            </p:cNvSpPr>
            <p:nvPr/>
          </p:nvSpPr>
          <p:spPr bwMode="auto">
            <a:xfrm>
              <a:off x="5822950" y="195103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FF0000"/>
            </a:solidFill>
            <a:ln w="9525">
              <a:noFill/>
              <a:round/>
              <a:headEnd/>
              <a:tailEnd/>
            </a:ln>
          </p:spPr>
          <p:txBody>
            <a:bodyPr/>
            <a:lstStyle/>
            <a:p>
              <a:endParaRPr lang="en-US"/>
            </a:p>
          </p:txBody>
        </p:sp>
        <p:sp>
          <p:nvSpPr>
            <p:cNvPr id="19751" name="Freeform 495"/>
            <p:cNvSpPr>
              <a:spLocks/>
            </p:cNvSpPr>
            <p:nvPr/>
          </p:nvSpPr>
          <p:spPr bwMode="auto">
            <a:xfrm>
              <a:off x="5822950" y="195103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752" name="Oval 496"/>
            <p:cNvSpPr>
              <a:spLocks noChangeArrowheads="1"/>
            </p:cNvSpPr>
            <p:nvPr/>
          </p:nvSpPr>
          <p:spPr bwMode="auto">
            <a:xfrm>
              <a:off x="5937250" y="1685925"/>
              <a:ext cx="85725" cy="85725"/>
            </a:xfrm>
            <a:prstGeom prst="ellipse">
              <a:avLst/>
            </a:prstGeom>
            <a:solidFill>
              <a:srgbClr val="FF0000"/>
            </a:solidFill>
            <a:ln w="9525">
              <a:noFill/>
              <a:round/>
              <a:headEnd/>
              <a:tailEnd/>
            </a:ln>
          </p:spPr>
          <p:txBody>
            <a:bodyPr/>
            <a:lstStyle/>
            <a:p>
              <a:endParaRPr lang="en-US"/>
            </a:p>
          </p:txBody>
        </p:sp>
        <p:sp>
          <p:nvSpPr>
            <p:cNvPr id="19753" name="Oval 497"/>
            <p:cNvSpPr>
              <a:spLocks noChangeArrowheads="1"/>
            </p:cNvSpPr>
            <p:nvPr/>
          </p:nvSpPr>
          <p:spPr bwMode="auto">
            <a:xfrm>
              <a:off x="5937250" y="1685925"/>
              <a:ext cx="85725" cy="85725"/>
            </a:xfrm>
            <a:prstGeom prst="ellipse">
              <a:avLst/>
            </a:prstGeom>
            <a:noFill/>
            <a:ln w="0">
              <a:solidFill>
                <a:srgbClr val="FF0000"/>
              </a:solidFill>
              <a:round/>
              <a:headEnd/>
              <a:tailEnd/>
            </a:ln>
          </p:spPr>
          <p:txBody>
            <a:bodyPr/>
            <a:lstStyle/>
            <a:p>
              <a:endParaRPr lang="en-US"/>
            </a:p>
          </p:txBody>
        </p:sp>
        <p:sp>
          <p:nvSpPr>
            <p:cNvPr id="19754" name="Oval 498"/>
            <p:cNvSpPr>
              <a:spLocks noChangeArrowheads="1"/>
            </p:cNvSpPr>
            <p:nvPr/>
          </p:nvSpPr>
          <p:spPr bwMode="auto">
            <a:xfrm>
              <a:off x="5937250" y="2055813"/>
              <a:ext cx="85725" cy="85725"/>
            </a:xfrm>
            <a:prstGeom prst="ellipse">
              <a:avLst/>
            </a:prstGeom>
            <a:solidFill>
              <a:srgbClr val="FF0000"/>
            </a:solidFill>
            <a:ln w="9525">
              <a:noFill/>
              <a:round/>
              <a:headEnd/>
              <a:tailEnd/>
            </a:ln>
          </p:spPr>
          <p:txBody>
            <a:bodyPr/>
            <a:lstStyle/>
            <a:p>
              <a:endParaRPr lang="en-US"/>
            </a:p>
          </p:txBody>
        </p:sp>
        <p:sp>
          <p:nvSpPr>
            <p:cNvPr id="19755" name="Oval 499"/>
            <p:cNvSpPr>
              <a:spLocks noChangeArrowheads="1"/>
            </p:cNvSpPr>
            <p:nvPr/>
          </p:nvSpPr>
          <p:spPr bwMode="auto">
            <a:xfrm>
              <a:off x="5937250" y="2055813"/>
              <a:ext cx="85725" cy="85725"/>
            </a:xfrm>
            <a:prstGeom prst="ellipse">
              <a:avLst/>
            </a:prstGeom>
            <a:noFill/>
            <a:ln w="0">
              <a:solidFill>
                <a:srgbClr val="FF0000"/>
              </a:solidFill>
              <a:round/>
              <a:headEnd/>
              <a:tailEnd/>
            </a:ln>
          </p:spPr>
          <p:txBody>
            <a:bodyPr/>
            <a:lstStyle/>
            <a:p>
              <a:endParaRPr lang="en-US"/>
            </a:p>
          </p:txBody>
        </p:sp>
        <p:sp>
          <p:nvSpPr>
            <p:cNvPr id="19756" name="Oval 500"/>
            <p:cNvSpPr>
              <a:spLocks noChangeArrowheads="1"/>
            </p:cNvSpPr>
            <p:nvPr/>
          </p:nvSpPr>
          <p:spPr bwMode="auto">
            <a:xfrm>
              <a:off x="5908675" y="2398713"/>
              <a:ext cx="85725" cy="85725"/>
            </a:xfrm>
            <a:prstGeom prst="ellipse">
              <a:avLst/>
            </a:prstGeom>
            <a:solidFill>
              <a:srgbClr val="FF0000"/>
            </a:solidFill>
            <a:ln w="9525">
              <a:noFill/>
              <a:round/>
              <a:headEnd/>
              <a:tailEnd/>
            </a:ln>
          </p:spPr>
          <p:txBody>
            <a:bodyPr/>
            <a:lstStyle/>
            <a:p>
              <a:endParaRPr lang="en-US"/>
            </a:p>
          </p:txBody>
        </p:sp>
        <p:sp>
          <p:nvSpPr>
            <p:cNvPr id="19757" name="Oval 501"/>
            <p:cNvSpPr>
              <a:spLocks noChangeArrowheads="1"/>
            </p:cNvSpPr>
            <p:nvPr/>
          </p:nvSpPr>
          <p:spPr bwMode="auto">
            <a:xfrm>
              <a:off x="5908675" y="2398713"/>
              <a:ext cx="85725" cy="85725"/>
            </a:xfrm>
            <a:prstGeom prst="ellipse">
              <a:avLst/>
            </a:prstGeom>
            <a:noFill/>
            <a:ln w="0">
              <a:solidFill>
                <a:srgbClr val="FF0000"/>
              </a:solidFill>
              <a:round/>
              <a:headEnd/>
              <a:tailEnd/>
            </a:ln>
          </p:spPr>
          <p:txBody>
            <a:bodyPr/>
            <a:lstStyle/>
            <a:p>
              <a:endParaRPr lang="en-US"/>
            </a:p>
          </p:txBody>
        </p:sp>
        <p:sp>
          <p:nvSpPr>
            <p:cNvPr id="19758" name="Freeform 502"/>
            <p:cNvSpPr>
              <a:spLocks/>
            </p:cNvSpPr>
            <p:nvPr/>
          </p:nvSpPr>
          <p:spPr bwMode="auto">
            <a:xfrm>
              <a:off x="5765800" y="1989138"/>
              <a:ext cx="180975" cy="247650"/>
            </a:xfrm>
            <a:custGeom>
              <a:avLst/>
              <a:gdLst>
                <a:gd name="T0" fmla="*/ 0 w 114"/>
                <a:gd name="T1" fmla="*/ 2147483647 h 156"/>
                <a:gd name="T2" fmla="*/ 2147483647 w 114"/>
                <a:gd name="T3" fmla="*/ 2147483647 h 156"/>
                <a:gd name="T4" fmla="*/ 2147483647 w 114"/>
                <a:gd name="T5" fmla="*/ 0 h 156"/>
                <a:gd name="T6" fmla="*/ 0 w 114"/>
                <a:gd name="T7" fmla="*/ 2147483647 h 156"/>
                <a:gd name="T8" fmla="*/ 0 60000 65536"/>
                <a:gd name="T9" fmla="*/ 0 60000 65536"/>
                <a:gd name="T10" fmla="*/ 0 60000 65536"/>
                <a:gd name="T11" fmla="*/ 0 60000 65536"/>
                <a:gd name="T12" fmla="*/ 0 w 114"/>
                <a:gd name="T13" fmla="*/ 0 h 156"/>
                <a:gd name="T14" fmla="*/ 114 w 114"/>
                <a:gd name="T15" fmla="*/ 156 h 156"/>
              </a:gdLst>
              <a:ahLst/>
              <a:cxnLst>
                <a:cxn ang="T8">
                  <a:pos x="T0" y="T1"/>
                </a:cxn>
                <a:cxn ang="T9">
                  <a:pos x="T2" y="T3"/>
                </a:cxn>
                <a:cxn ang="T10">
                  <a:pos x="T4" y="T5"/>
                </a:cxn>
                <a:cxn ang="T11">
                  <a:pos x="T6" y="T7"/>
                </a:cxn>
              </a:cxnLst>
              <a:rect l="T12" t="T13" r="T14" b="T15"/>
              <a:pathLst>
                <a:path w="114" h="156">
                  <a:moveTo>
                    <a:pt x="0" y="156"/>
                  </a:moveTo>
                  <a:lnTo>
                    <a:pt x="114" y="138"/>
                  </a:lnTo>
                  <a:lnTo>
                    <a:pt x="36" y="0"/>
                  </a:lnTo>
                  <a:lnTo>
                    <a:pt x="0" y="156"/>
                  </a:lnTo>
                  <a:close/>
                </a:path>
              </a:pathLst>
            </a:custGeom>
            <a:solidFill>
              <a:srgbClr val="EF0000"/>
            </a:solidFill>
            <a:ln w="9525">
              <a:noFill/>
              <a:round/>
              <a:headEnd/>
              <a:tailEnd/>
            </a:ln>
          </p:spPr>
          <p:txBody>
            <a:bodyPr/>
            <a:lstStyle/>
            <a:p>
              <a:endParaRPr lang="en-US"/>
            </a:p>
          </p:txBody>
        </p:sp>
        <p:sp>
          <p:nvSpPr>
            <p:cNvPr id="19759" name="Freeform 503"/>
            <p:cNvSpPr>
              <a:spLocks/>
            </p:cNvSpPr>
            <p:nvPr/>
          </p:nvSpPr>
          <p:spPr bwMode="auto">
            <a:xfrm>
              <a:off x="5765800" y="1989138"/>
              <a:ext cx="180975" cy="247650"/>
            </a:xfrm>
            <a:custGeom>
              <a:avLst/>
              <a:gdLst>
                <a:gd name="T0" fmla="*/ 0 w 19"/>
                <a:gd name="T1" fmla="*/ 2147483647 h 26"/>
                <a:gd name="T2" fmla="*/ 2147483647 w 19"/>
                <a:gd name="T3" fmla="*/ 2147483647 h 26"/>
                <a:gd name="T4" fmla="*/ 2147483647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0" y="26"/>
                  </a:moveTo>
                  <a:lnTo>
                    <a:pt x="19" y="23"/>
                  </a:lnTo>
                  <a:lnTo>
                    <a:pt x="6" y="0"/>
                  </a:lnTo>
                </a:path>
              </a:pathLst>
            </a:custGeom>
            <a:noFill/>
            <a:ln w="0">
              <a:solidFill>
                <a:srgbClr val="000000"/>
              </a:solidFill>
              <a:round/>
              <a:headEnd/>
              <a:tailEnd/>
            </a:ln>
          </p:spPr>
          <p:txBody>
            <a:bodyPr/>
            <a:lstStyle/>
            <a:p>
              <a:endParaRPr lang="en-US"/>
            </a:p>
          </p:txBody>
        </p:sp>
        <p:sp>
          <p:nvSpPr>
            <p:cNvPr id="19760" name="Oval 504"/>
            <p:cNvSpPr>
              <a:spLocks noChangeArrowheads="1"/>
            </p:cNvSpPr>
            <p:nvPr/>
          </p:nvSpPr>
          <p:spPr bwMode="auto">
            <a:xfrm>
              <a:off x="5710238" y="2065338"/>
              <a:ext cx="84137" cy="85725"/>
            </a:xfrm>
            <a:prstGeom prst="ellipse">
              <a:avLst/>
            </a:prstGeom>
            <a:solidFill>
              <a:srgbClr val="FF0000"/>
            </a:solidFill>
            <a:ln w="9525">
              <a:noFill/>
              <a:round/>
              <a:headEnd/>
              <a:tailEnd/>
            </a:ln>
          </p:spPr>
          <p:txBody>
            <a:bodyPr/>
            <a:lstStyle/>
            <a:p>
              <a:endParaRPr lang="en-US"/>
            </a:p>
          </p:txBody>
        </p:sp>
        <p:sp>
          <p:nvSpPr>
            <p:cNvPr id="19761" name="Oval 505"/>
            <p:cNvSpPr>
              <a:spLocks noChangeArrowheads="1"/>
            </p:cNvSpPr>
            <p:nvPr/>
          </p:nvSpPr>
          <p:spPr bwMode="auto">
            <a:xfrm>
              <a:off x="5710238" y="2065338"/>
              <a:ext cx="84137" cy="85725"/>
            </a:xfrm>
            <a:prstGeom prst="ellipse">
              <a:avLst/>
            </a:prstGeom>
            <a:noFill/>
            <a:ln w="0">
              <a:solidFill>
                <a:srgbClr val="FF0000"/>
              </a:solidFill>
              <a:round/>
              <a:headEnd/>
              <a:tailEnd/>
            </a:ln>
          </p:spPr>
          <p:txBody>
            <a:bodyPr/>
            <a:lstStyle/>
            <a:p>
              <a:endParaRPr lang="en-US"/>
            </a:p>
          </p:txBody>
        </p:sp>
        <p:sp>
          <p:nvSpPr>
            <p:cNvPr id="19762" name="Freeform 506"/>
            <p:cNvSpPr>
              <a:spLocks/>
            </p:cNvSpPr>
            <p:nvPr/>
          </p:nvSpPr>
          <p:spPr bwMode="auto">
            <a:xfrm>
              <a:off x="5643563" y="1989138"/>
              <a:ext cx="179387" cy="247650"/>
            </a:xfrm>
            <a:custGeom>
              <a:avLst/>
              <a:gdLst>
                <a:gd name="T0" fmla="*/ 2147483647 w 113"/>
                <a:gd name="T1" fmla="*/ 2147483647 h 156"/>
                <a:gd name="T2" fmla="*/ 0 w 113"/>
                <a:gd name="T3" fmla="*/ 2147483647 h 156"/>
                <a:gd name="T4" fmla="*/ 2147483647 w 113"/>
                <a:gd name="T5" fmla="*/ 0 h 156"/>
                <a:gd name="T6" fmla="*/ 2147483647 w 113"/>
                <a:gd name="T7" fmla="*/ 2147483647 h 156"/>
                <a:gd name="T8" fmla="*/ 0 60000 65536"/>
                <a:gd name="T9" fmla="*/ 0 60000 65536"/>
                <a:gd name="T10" fmla="*/ 0 60000 65536"/>
                <a:gd name="T11" fmla="*/ 0 60000 65536"/>
                <a:gd name="T12" fmla="*/ 0 w 113"/>
                <a:gd name="T13" fmla="*/ 0 h 156"/>
                <a:gd name="T14" fmla="*/ 113 w 113"/>
                <a:gd name="T15" fmla="*/ 156 h 156"/>
              </a:gdLst>
              <a:ahLst/>
              <a:cxnLst>
                <a:cxn ang="T8">
                  <a:pos x="T0" y="T1"/>
                </a:cxn>
                <a:cxn ang="T9">
                  <a:pos x="T2" y="T3"/>
                </a:cxn>
                <a:cxn ang="T10">
                  <a:pos x="T4" y="T5"/>
                </a:cxn>
                <a:cxn ang="T11">
                  <a:pos x="T6" y="T7"/>
                </a:cxn>
              </a:cxnLst>
              <a:rect l="T12" t="T13" r="T14" b="T15"/>
              <a:pathLst>
                <a:path w="113" h="156">
                  <a:moveTo>
                    <a:pt x="77" y="156"/>
                  </a:moveTo>
                  <a:lnTo>
                    <a:pt x="0" y="18"/>
                  </a:lnTo>
                  <a:lnTo>
                    <a:pt x="113" y="0"/>
                  </a:lnTo>
                  <a:lnTo>
                    <a:pt x="77" y="156"/>
                  </a:lnTo>
                  <a:close/>
                </a:path>
              </a:pathLst>
            </a:custGeom>
            <a:solidFill>
              <a:srgbClr val="EF0000"/>
            </a:solidFill>
            <a:ln w="9525">
              <a:noFill/>
              <a:round/>
              <a:headEnd/>
              <a:tailEnd/>
            </a:ln>
          </p:spPr>
          <p:txBody>
            <a:bodyPr/>
            <a:lstStyle/>
            <a:p>
              <a:endParaRPr lang="en-US"/>
            </a:p>
          </p:txBody>
        </p:sp>
        <p:sp>
          <p:nvSpPr>
            <p:cNvPr id="19763" name="Freeform 507"/>
            <p:cNvSpPr>
              <a:spLocks/>
            </p:cNvSpPr>
            <p:nvPr/>
          </p:nvSpPr>
          <p:spPr bwMode="auto">
            <a:xfrm>
              <a:off x="5643563" y="1989138"/>
              <a:ext cx="179387" cy="247650"/>
            </a:xfrm>
            <a:custGeom>
              <a:avLst/>
              <a:gdLst>
                <a:gd name="T0" fmla="*/ 2147483647 w 19"/>
                <a:gd name="T1" fmla="*/ 2147483647 h 26"/>
                <a:gd name="T2" fmla="*/ 0 w 19"/>
                <a:gd name="T3" fmla="*/ 2147483647 h 26"/>
                <a:gd name="T4" fmla="*/ 2147483647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13" y="26"/>
                  </a:moveTo>
                  <a:lnTo>
                    <a:pt x="0" y="3"/>
                  </a:lnTo>
                  <a:lnTo>
                    <a:pt x="19" y="0"/>
                  </a:lnTo>
                </a:path>
              </a:pathLst>
            </a:custGeom>
            <a:noFill/>
            <a:ln w="0">
              <a:solidFill>
                <a:srgbClr val="000000"/>
              </a:solidFill>
              <a:round/>
              <a:headEnd/>
              <a:tailEnd/>
            </a:ln>
          </p:spPr>
          <p:txBody>
            <a:bodyPr/>
            <a:lstStyle/>
            <a:p>
              <a:endParaRPr lang="en-US"/>
            </a:p>
          </p:txBody>
        </p:sp>
        <p:sp>
          <p:nvSpPr>
            <p:cNvPr id="19764" name="Freeform 508"/>
            <p:cNvSpPr>
              <a:spLocks/>
            </p:cNvSpPr>
            <p:nvPr/>
          </p:nvSpPr>
          <p:spPr bwMode="auto">
            <a:xfrm>
              <a:off x="5765800" y="2208213"/>
              <a:ext cx="180975" cy="247650"/>
            </a:xfrm>
            <a:custGeom>
              <a:avLst/>
              <a:gdLst>
                <a:gd name="T0" fmla="*/ 2147483647 w 114"/>
                <a:gd name="T1" fmla="*/ 2147483647 h 156"/>
                <a:gd name="T2" fmla="*/ 0 w 114"/>
                <a:gd name="T3" fmla="*/ 2147483647 h 156"/>
                <a:gd name="T4" fmla="*/ 2147483647 w 114"/>
                <a:gd name="T5" fmla="*/ 0 h 156"/>
                <a:gd name="T6" fmla="*/ 2147483647 w 114"/>
                <a:gd name="T7" fmla="*/ 2147483647 h 156"/>
                <a:gd name="T8" fmla="*/ 0 60000 65536"/>
                <a:gd name="T9" fmla="*/ 0 60000 65536"/>
                <a:gd name="T10" fmla="*/ 0 60000 65536"/>
                <a:gd name="T11" fmla="*/ 0 60000 65536"/>
                <a:gd name="T12" fmla="*/ 0 w 114"/>
                <a:gd name="T13" fmla="*/ 0 h 156"/>
                <a:gd name="T14" fmla="*/ 114 w 114"/>
                <a:gd name="T15" fmla="*/ 156 h 156"/>
              </a:gdLst>
              <a:ahLst/>
              <a:cxnLst>
                <a:cxn ang="T8">
                  <a:pos x="T0" y="T1"/>
                </a:cxn>
                <a:cxn ang="T9">
                  <a:pos x="T2" y="T3"/>
                </a:cxn>
                <a:cxn ang="T10">
                  <a:pos x="T4" y="T5"/>
                </a:cxn>
                <a:cxn ang="T11">
                  <a:pos x="T6" y="T7"/>
                </a:cxn>
              </a:cxnLst>
              <a:rect l="T12" t="T13" r="T14" b="T15"/>
              <a:pathLst>
                <a:path w="114" h="156">
                  <a:moveTo>
                    <a:pt x="84" y="156"/>
                  </a:moveTo>
                  <a:lnTo>
                    <a:pt x="0" y="18"/>
                  </a:lnTo>
                  <a:lnTo>
                    <a:pt x="114" y="0"/>
                  </a:lnTo>
                  <a:lnTo>
                    <a:pt x="84" y="156"/>
                  </a:lnTo>
                  <a:close/>
                </a:path>
              </a:pathLst>
            </a:custGeom>
            <a:solidFill>
              <a:srgbClr val="FF4000"/>
            </a:solidFill>
            <a:ln w="9525">
              <a:noFill/>
              <a:round/>
              <a:headEnd/>
              <a:tailEnd/>
            </a:ln>
          </p:spPr>
          <p:txBody>
            <a:bodyPr/>
            <a:lstStyle/>
            <a:p>
              <a:endParaRPr lang="en-US"/>
            </a:p>
          </p:txBody>
        </p:sp>
        <p:sp>
          <p:nvSpPr>
            <p:cNvPr id="19765" name="Freeform 509"/>
            <p:cNvSpPr>
              <a:spLocks/>
            </p:cNvSpPr>
            <p:nvPr/>
          </p:nvSpPr>
          <p:spPr bwMode="auto">
            <a:xfrm>
              <a:off x="5765800" y="2208213"/>
              <a:ext cx="180975" cy="247650"/>
            </a:xfrm>
            <a:custGeom>
              <a:avLst/>
              <a:gdLst>
                <a:gd name="T0" fmla="*/ 2147483647 w 19"/>
                <a:gd name="T1" fmla="*/ 2147483647 h 26"/>
                <a:gd name="T2" fmla="*/ 0 w 19"/>
                <a:gd name="T3" fmla="*/ 2147483647 h 26"/>
                <a:gd name="T4" fmla="*/ 2147483647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14" y="26"/>
                  </a:moveTo>
                  <a:lnTo>
                    <a:pt x="0" y="3"/>
                  </a:lnTo>
                  <a:lnTo>
                    <a:pt x="19" y="0"/>
                  </a:lnTo>
                </a:path>
              </a:pathLst>
            </a:custGeom>
            <a:noFill/>
            <a:ln w="0">
              <a:solidFill>
                <a:srgbClr val="000000"/>
              </a:solidFill>
              <a:round/>
              <a:headEnd/>
              <a:tailEnd/>
            </a:ln>
          </p:spPr>
          <p:txBody>
            <a:bodyPr/>
            <a:lstStyle/>
            <a:p>
              <a:endParaRPr lang="en-US"/>
            </a:p>
          </p:txBody>
        </p:sp>
        <p:sp>
          <p:nvSpPr>
            <p:cNvPr id="19766" name="Oval 510"/>
            <p:cNvSpPr>
              <a:spLocks noChangeArrowheads="1"/>
            </p:cNvSpPr>
            <p:nvPr/>
          </p:nvSpPr>
          <p:spPr bwMode="auto">
            <a:xfrm>
              <a:off x="5634038" y="2189163"/>
              <a:ext cx="85725" cy="85725"/>
            </a:xfrm>
            <a:prstGeom prst="ellipse">
              <a:avLst/>
            </a:prstGeom>
            <a:solidFill>
              <a:srgbClr val="FF0000"/>
            </a:solidFill>
            <a:ln w="9525">
              <a:noFill/>
              <a:round/>
              <a:headEnd/>
              <a:tailEnd/>
            </a:ln>
          </p:spPr>
          <p:txBody>
            <a:bodyPr/>
            <a:lstStyle/>
            <a:p>
              <a:endParaRPr lang="en-US"/>
            </a:p>
          </p:txBody>
        </p:sp>
        <p:sp>
          <p:nvSpPr>
            <p:cNvPr id="19767" name="Oval 511"/>
            <p:cNvSpPr>
              <a:spLocks noChangeArrowheads="1"/>
            </p:cNvSpPr>
            <p:nvPr/>
          </p:nvSpPr>
          <p:spPr bwMode="auto">
            <a:xfrm>
              <a:off x="5634038" y="2189163"/>
              <a:ext cx="85725" cy="85725"/>
            </a:xfrm>
            <a:prstGeom prst="ellipse">
              <a:avLst/>
            </a:prstGeom>
            <a:noFill/>
            <a:ln w="0">
              <a:solidFill>
                <a:srgbClr val="FF0000"/>
              </a:solidFill>
              <a:round/>
              <a:headEnd/>
              <a:tailEnd/>
            </a:ln>
          </p:spPr>
          <p:txBody>
            <a:bodyPr/>
            <a:lstStyle/>
            <a:p>
              <a:endParaRPr lang="en-US"/>
            </a:p>
          </p:txBody>
        </p:sp>
        <p:sp>
          <p:nvSpPr>
            <p:cNvPr id="19768" name="Freeform 512"/>
            <p:cNvSpPr>
              <a:spLocks/>
            </p:cNvSpPr>
            <p:nvPr/>
          </p:nvSpPr>
          <p:spPr bwMode="auto">
            <a:xfrm>
              <a:off x="5595938" y="2017713"/>
              <a:ext cx="169862" cy="247650"/>
            </a:xfrm>
            <a:custGeom>
              <a:avLst/>
              <a:gdLst>
                <a:gd name="T0" fmla="*/ 0 w 107"/>
                <a:gd name="T1" fmla="*/ 2147483647 h 156"/>
                <a:gd name="T2" fmla="*/ 2147483647 w 107"/>
                <a:gd name="T3" fmla="*/ 2147483647 h 156"/>
                <a:gd name="T4" fmla="*/ 2147483647 w 107"/>
                <a:gd name="T5" fmla="*/ 0 h 156"/>
                <a:gd name="T6" fmla="*/ 0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CF0000"/>
            </a:solidFill>
            <a:ln w="9525">
              <a:noFill/>
              <a:round/>
              <a:headEnd/>
              <a:tailEnd/>
            </a:ln>
          </p:spPr>
          <p:txBody>
            <a:bodyPr/>
            <a:lstStyle/>
            <a:p>
              <a:endParaRPr lang="en-US"/>
            </a:p>
          </p:txBody>
        </p:sp>
        <p:sp>
          <p:nvSpPr>
            <p:cNvPr id="19769" name="Freeform 513"/>
            <p:cNvSpPr>
              <a:spLocks/>
            </p:cNvSpPr>
            <p:nvPr/>
          </p:nvSpPr>
          <p:spPr bwMode="auto">
            <a:xfrm>
              <a:off x="5595938" y="2017713"/>
              <a:ext cx="169862"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770" name="Freeform 514"/>
            <p:cNvSpPr>
              <a:spLocks/>
            </p:cNvSpPr>
            <p:nvPr/>
          </p:nvSpPr>
          <p:spPr bwMode="auto">
            <a:xfrm>
              <a:off x="5719763" y="2236788"/>
              <a:ext cx="179387" cy="257175"/>
            </a:xfrm>
            <a:custGeom>
              <a:avLst/>
              <a:gdLst>
                <a:gd name="T0" fmla="*/ 0 w 113"/>
                <a:gd name="T1" fmla="*/ 2147483647 h 162"/>
                <a:gd name="T2" fmla="*/ 2147483647 w 113"/>
                <a:gd name="T3" fmla="*/ 2147483647 h 162"/>
                <a:gd name="T4" fmla="*/ 2147483647 w 113"/>
                <a:gd name="T5" fmla="*/ 0 h 162"/>
                <a:gd name="T6" fmla="*/ 0 w 113"/>
                <a:gd name="T7" fmla="*/ 2147483647 h 162"/>
                <a:gd name="T8" fmla="*/ 0 60000 65536"/>
                <a:gd name="T9" fmla="*/ 0 60000 65536"/>
                <a:gd name="T10" fmla="*/ 0 60000 65536"/>
                <a:gd name="T11" fmla="*/ 0 60000 65536"/>
                <a:gd name="T12" fmla="*/ 0 w 113"/>
                <a:gd name="T13" fmla="*/ 0 h 162"/>
                <a:gd name="T14" fmla="*/ 113 w 113"/>
                <a:gd name="T15" fmla="*/ 162 h 162"/>
              </a:gdLst>
              <a:ahLst/>
              <a:cxnLst>
                <a:cxn ang="T8">
                  <a:pos x="T0" y="T1"/>
                </a:cxn>
                <a:cxn ang="T9">
                  <a:pos x="T2" y="T3"/>
                </a:cxn>
                <a:cxn ang="T10">
                  <a:pos x="T4" y="T5"/>
                </a:cxn>
                <a:cxn ang="T11">
                  <a:pos x="T6" y="T7"/>
                </a:cxn>
              </a:cxnLst>
              <a:rect l="T12" t="T13" r="T14" b="T15"/>
              <a:pathLst>
                <a:path w="113" h="162">
                  <a:moveTo>
                    <a:pt x="0" y="162"/>
                  </a:moveTo>
                  <a:lnTo>
                    <a:pt x="113" y="138"/>
                  </a:lnTo>
                  <a:lnTo>
                    <a:pt x="29" y="0"/>
                  </a:lnTo>
                  <a:lnTo>
                    <a:pt x="0" y="162"/>
                  </a:lnTo>
                  <a:close/>
                </a:path>
              </a:pathLst>
            </a:custGeom>
            <a:solidFill>
              <a:srgbClr val="FF3000"/>
            </a:solidFill>
            <a:ln w="9525">
              <a:noFill/>
              <a:round/>
              <a:headEnd/>
              <a:tailEnd/>
            </a:ln>
          </p:spPr>
          <p:txBody>
            <a:bodyPr/>
            <a:lstStyle/>
            <a:p>
              <a:endParaRPr lang="en-US"/>
            </a:p>
          </p:txBody>
        </p:sp>
        <p:sp>
          <p:nvSpPr>
            <p:cNvPr id="19771" name="Freeform 515"/>
            <p:cNvSpPr>
              <a:spLocks/>
            </p:cNvSpPr>
            <p:nvPr/>
          </p:nvSpPr>
          <p:spPr bwMode="auto">
            <a:xfrm>
              <a:off x="5719763" y="2236788"/>
              <a:ext cx="179387" cy="257175"/>
            </a:xfrm>
            <a:custGeom>
              <a:avLst/>
              <a:gdLst>
                <a:gd name="T0" fmla="*/ 0 w 19"/>
                <a:gd name="T1" fmla="*/ 2147483647 h 27"/>
                <a:gd name="T2" fmla="*/ 2147483647 w 19"/>
                <a:gd name="T3" fmla="*/ 2147483647 h 27"/>
                <a:gd name="T4" fmla="*/ 2147483647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0" y="27"/>
                  </a:moveTo>
                  <a:lnTo>
                    <a:pt x="19" y="23"/>
                  </a:lnTo>
                  <a:lnTo>
                    <a:pt x="5" y="0"/>
                  </a:lnTo>
                </a:path>
              </a:pathLst>
            </a:custGeom>
            <a:noFill/>
            <a:ln w="0">
              <a:solidFill>
                <a:srgbClr val="000000"/>
              </a:solidFill>
              <a:round/>
              <a:headEnd/>
              <a:tailEnd/>
            </a:ln>
          </p:spPr>
          <p:txBody>
            <a:bodyPr/>
            <a:lstStyle/>
            <a:p>
              <a:endParaRPr lang="en-US"/>
            </a:p>
          </p:txBody>
        </p:sp>
        <p:sp>
          <p:nvSpPr>
            <p:cNvPr id="19772" name="Freeform 516"/>
            <p:cNvSpPr>
              <a:spLocks/>
            </p:cNvSpPr>
            <p:nvPr/>
          </p:nvSpPr>
          <p:spPr bwMode="auto">
            <a:xfrm>
              <a:off x="5719763" y="2455863"/>
              <a:ext cx="179387" cy="257175"/>
            </a:xfrm>
            <a:custGeom>
              <a:avLst/>
              <a:gdLst>
                <a:gd name="T0" fmla="*/ 2147483647 w 113"/>
                <a:gd name="T1" fmla="*/ 2147483647 h 162"/>
                <a:gd name="T2" fmla="*/ 0 w 113"/>
                <a:gd name="T3" fmla="*/ 2147483647 h 162"/>
                <a:gd name="T4" fmla="*/ 2147483647 w 113"/>
                <a:gd name="T5" fmla="*/ 0 h 162"/>
                <a:gd name="T6" fmla="*/ 2147483647 w 113"/>
                <a:gd name="T7" fmla="*/ 2147483647 h 162"/>
                <a:gd name="T8" fmla="*/ 0 60000 65536"/>
                <a:gd name="T9" fmla="*/ 0 60000 65536"/>
                <a:gd name="T10" fmla="*/ 0 60000 65536"/>
                <a:gd name="T11" fmla="*/ 0 60000 65536"/>
                <a:gd name="T12" fmla="*/ 0 w 113"/>
                <a:gd name="T13" fmla="*/ 0 h 162"/>
                <a:gd name="T14" fmla="*/ 113 w 113"/>
                <a:gd name="T15" fmla="*/ 162 h 162"/>
              </a:gdLst>
              <a:ahLst/>
              <a:cxnLst>
                <a:cxn ang="T8">
                  <a:pos x="T0" y="T1"/>
                </a:cxn>
                <a:cxn ang="T9">
                  <a:pos x="T2" y="T3"/>
                </a:cxn>
                <a:cxn ang="T10">
                  <a:pos x="T4" y="T5"/>
                </a:cxn>
                <a:cxn ang="T11">
                  <a:pos x="T6" y="T7"/>
                </a:cxn>
              </a:cxnLst>
              <a:rect l="T12" t="T13" r="T14" b="T15"/>
              <a:pathLst>
                <a:path w="113" h="162">
                  <a:moveTo>
                    <a:pt x="77" y="162"/>
                  </a:moveTo>
                  <a:lnTo>
                    <a:pt x="0" y="24"/>
                  </a:lnTo>
                  <a:lnTo>
                    <a:pt x="113" y="0"/>
                  </a:lnTo>
                  <a:lnTo>
                    <a:pt x="77" y="162"/>
                  </a:lnTo>
                  <a:close/>
                </a:path>
              </a:pathLst>
            </a:custGeom>
            <a:solidFill>
              <a:srgbClr val="FF8F00"/>
            </a:solidFill>
            <a:ln w="9525">
              <a:noFill/>
              <a:round/>
              <a:headEnd/>
              <a:tailEnd/>
            </a:ln>
          </p:spPr>
          <p:txBody>
            <a:bodyPr/>
            <a:lstStyle/>
            <a:p>
              <a:endParaRPr lang="en-US"/>
            </a:p>
          </p:txBody>
        </p:sp>
        <p:sp>
          <p:nvSpPr>
            <p:cNvPr id="19773" name="Freeform 517"/>
            <p:cNvSpPr>
              <a:spLocks/>
            </p:cNvSpPr>
            <p:nvPr/>
          </p:nvSpPr>
          <p:spPr bwMode="auto">
            <a:xfrm>
              <a:off x="5719763" y="2455863"/>
              <a:ext cx="179387" cy="257175"/>
            </a:xfrm>
            <a:custGeom>
              <a:avLst/>
              <a:gdLst>
                <a:gd name="T0" fmla="*/ 2147483647 w 19"/>
                <a:gd name="T1" fmla="*/ 2147483647 h 27"/>
                <a:gd name="T2" fmla="*/ 0 w 19"/>
                <a:gd name="T3" fmla="*/ 2147483647 h 27"/>
                <a:gd name="T4" fmla="*/ 2147483647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13" y="27"/>
                  </a:moveTo>
                  <a:lnTo>
                    <a:pt x="0" y="4"/>
                  </a:lnTo>
                  <a:lnTo>
                    <a:pt x="19" y="0"/>
                  </a:lnTo>
                </a:path>
              </a:pathLst>
            </a:custGeom>
            <a:noFill/>
            <a:ln w="0">
              <a:solidFill>
                <a:srgbClr val="000000"/>
              </a:solidFill>
              <a:round/>
              <a:headEnd/>
              <a:tailEnd/>
            </a:ln>
          </p:spPr>
          <p:txBody>
            <a:bodyPr/>
            <a:lstStyle/>
            <a:p>
              <a:endParaRPr lang="en-US"/>
            </a:p>
          </p:txBody>
        </p:sp>
        <p:sp>
          <p:nvSpPr>
            <p:cNvPr id="19774" name="Oval 518"/>
            <p:cNvSpPr>
              <a:spLocks noChangeArrowheads="1"/>
            </p:cNvSpPr>
            <p:nvPr/>
          </p:nvSpPr>
          <p:spPr bwMode="auto">
            <a:xfrm>
              <a:off x="5822950" y="1695450"/>
              <a:ext cx="85725" cy="85725"/>
            </a:xfrm>
            <a:prstGeom prst="ellipse">
              <a:avLst/>
            </a:prstGeom>
            <a:solidFill>
              <a:srgbClr val="FF0000"/>
            </a:solidFill>
            <a:ln w="9525">
              <a:noFill/>
              <a:round/>
              <a:headEnd/>
              <a:tailEnd/>
            </a:ln>
          </p:spPr>
          <p:txBody>
            <a:bodyPr/>
            <a:lstStyle/>
            <a:p>
              <a:endParaRPr lang="en-US"/>
            </a:p>
          </p:txBody>
        </p:sp>
        <p:sp>
          <p:nvSpPr>
            <p:cNvPr id="19775" name="Oval 519"/>
            <p:cNvSpPr>
              <a:spLocks noChangeArrowheads="1"/>
            </p:cNvSpPr>
            <p:nvPr/>
          </p:nvSpPr>
          <p:spPr bwMode="auto">
            <a:xfrm>
              <a:off x="5822950" y="1695450"/>
              <a:ext cx="85725" cy="85725"/>
            </a:xfrm>
            <a:prstGeom prst="ellipse">
              <a:avLst/>
            </a:prstGeom>
            <a:noFill/>
            <a:ln w="0">
              <a:solidFill>
                <a:srgbClr val="FF0000"/>
              </a:solidFill>
              <a:round/>
              <a:headEnd/>
              <a:tailEnd/>
            </a:ln>
          </p:spPr>
          <p:txBody>
            <a:bodyPr/>
            <a:lstStyle/>
            <a:p>
              <a:endParaRPr lang="en-US"/>
            </a:p>
          </p:txBody>
        </p:sp>
        <p:sp>
          <p:nvSpPr>
            <p:cNvPr id="19776" name="Oval 520"/>
            <p:cNvSpPr>
              <a:spLocks noChangeArrowheads="1"/>
            </p:cNvSpPr>
            <p:nvPr/>
          </p:nvSpPr>
          <p:spPr bwMode="auto">
            <a:xfrm>
              <a:off x="5775325" y="2674938"/>
              <a:ext cx="85725" cy="85725"/>
            </a:xfrm>
            <a:prstGeom prst="ellipse">
              <a:avLst/>
            </a:prstGeom>
            <a:solidFill>
              <a:srgbClr val="FF0000"/>
            </a:solidFill>
            <a:ln w="9525">
              <a:noFill/>
              <a:round/>
              <a:headEnd/>
              <a:tailEnd/>
            </a:ln>
          </p:spPr>
          <p:txBody>
            <a:bodyPr/>
            <a:lstStyle/>
            <a:p>
              <a:endParaRPr lang="en-US"/>
            </a:p>
          </p:txBody>
        </p:sp>
        <p:sp>
          <p:nvSpPr>
            <p:cNvPr id="19777" name="Oval 521"/>
            <p:cNvSpPr>
              <a:spLocks noChangeArrowheads="1"/>
            </p:cNvSpPr>
            <p:nvPr/>
          </p:nvSpPr>
          <p:spPr bwMode="auto">
            <a:xfrm>
              <a:off x="5775325" y="2674938"/>
              <a:ext cx="85725" cy="85725"/>
            </a:xfrm>
            <a:prstGeom prst="ellipse">
              <a:avLst/>
            </a:prstGeom>
            <a:noFill/>
            <a:ln w="0">
              <a:solidFill>
                <a:srgbClr val="FF0000"/>
              </a:solidFill>
              <a:round/>
              <a:headEnd/>
              <a:tailEnd/>
            </a:ln>
          </p:spPr>
          <p:txBody>
            <a:bodyPr/>
            <a:lstStyle/>
            <a:p>
              <a:endParaRPr lang="en-US"/>
            </a:p>
          </p:txBody>
        </p:sp>
        <p:sp>
          <p:nvSpPr>
            <p:cNvPr id="19778" name="Freeform 522"/>
            <p:cNvSpPr>
              <a:spLocks/>
            </p:cNvSpPr>
            <p:nvPr/>
          </p:nvSpPr>
          <p:spPr bwMode="auto">
            <a:xfrm>
              <a:off x="5472113" y="2017713"/>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CF0000"/>
            </a:solidFill>
            <a:ln w="9525">
              <a:noFill/>
              <a:round/>
              <a:headEnd/>
              <a:tailEnd/>
            </a:ln>
          </p:spPr>
          <p:txBody>
            <a:bodyPr/>
            <a:lstStyle/>
            <a:p>
              <a:endParaRPr lang="en-US"/>
            </a:p>
          </p:txBody>
        </p:sp>
        <p:sp>
          <p:nvSpPr>
            <p:cNvPr id="19779" name="Freeform 523"/>
            <p:cNvSpPr>
              <a:spLocks/>
            </p:cNvSpPr>
            <p:nvPr/>
          </p:nvSpPr>
          <p:spPr bwMode="auto">
            <a:xfrm>
              <a:off x="5472113" y="2017713"/>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780" name="Freeform 524"/>
            <p:cNvSpPr>
              <a:spLocks/>
            </p:cNvSpPr>
            <p:nvPr/>
          </p:nvSpPr>
          <p:spPr bwMode="auto">
            <a:xfrm>
              <a:off x="5595938" y="2236788"/>
              <a:ext cx="169862" cy="257175"/>
            </a:xfrm>
            <a:custGeom>
              <a:avLst/>
              <a:gdLst>
                <a:gd name="T0" fmla="*/ 2147483647 w 107"/>
                <a:gd name="T1" fmla="*/ 2147483647 h 162"/>
                <a:gd name="T2" fmla="*/ 0 w 107"/>
                <a:gd name="T3" fmla="*/ 2147483647 h 162"/>
                <a:gd name="T4" fmla="*/ 2147483647 w 107"/>
                <a:gd name="T5" fmla="*/ 0 h 162"/>
                <a:gd name="T6" fmla="*/ 2147483647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8" y="162"/>
                  </a:moveTo>
                  <a:lnTo>
                    <a:pt x="0" y="18"/>
                  </a:lnTo>
                  <a:lnTo>
                    <a:pt x="107" y="0"/>
                  </a:lnTo>
                  <a:lnTo>
                    <a:pt x="78" y="162"/>
                  </a:lnTo>
                  <a:close/>
                </a:path>
              </a:pathLst>
            </a:custGeom>
            <a:solidFill>
              <a:srgbClr val="FF3000"/>
            </a:solidFill>
            <a:ln w="9525">
              <a:noFill/>
              <a:round/>
              <a:headEnd/>
              <a:tailEnd/>
            </a:ln>
          </p:spPr>
          <p:txBody>
            <a:bodyPr/>
            <a:lstStyle/>
            <a:p>
              <a:endParaRPr lang="en-US"/>
            </a:p>
          </p:txBody>
        </p:sp>
        <p:sp>
          <p:nvSpPr>
            <p:cNvPr id="19781" name="Freeform 525"/>
            <p:cNvSpPr>
              <a:spLocks/>
            </p:cNvSpPr>
            <p:nvPr/>
          </p:nvSpPr>
          <p:spPr bwMode="auto">
            <a:xfrm>
              <a:off x="5595938" y="2236788"/>
              <a:ext cx="169862"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782" name="Oval 526"/>
            <p:cNvSpPr>
              <a:spLocks noChangeArrowheads="1"/>
            </p:cNvSpPr>
            <p:nvPr/>
          </p:nvSpPr>
          <p:spPr bwMode="auto">
            <a:xfrm>
              <a:off x="5510213" y="2265363"/>
              <a:ext cx="85725" cy="85725"/>
            </a:xfrm>
            <a:prstGeom prst="ellipse">
              <a:avLst/>
            </a:prstGeom>
            <a:solidFill>
              <a:srgbClr val="FF0000"/>
            </a:solidFill>
            <a:ln w="9525">
              <a:noFill/>
              <a:round/>
              <a:headEnd/>
              <a:tailEnd/>
            </a:ln>
          </p:spPr>
          <p:txBody>
            <a:bodyPr/>
            <a:lstStyle/>
            <a:p>
              <a:endParaRPr lang="en-US"/>
            </a:p>
          </p:txBody>
        </p:sp>
        <p:sp>
          <p:nvSpPr>
            <p:cNvPr id="19783" name="Oval 527"/>
            <p:cNvSpPr>
              <a:spLocks noChangeArrowheads="1"/>
            </p:cNvSpPr>
            <p:nvPr/>
          </p:nvSpPr>
          <p:spPr bwMode="auto">
            <a:xfrm>
              <a:off x="5510213" y="2265363"/>
              <a:ext cx="85725" cy="85725"/>
            </a:xfrm>
            <a:prstGeom prst="ellipse">
              <a:avLst/>
            </a:prstGeom>
            <a:noFill/>
            <a:ln w="0">
              <a:solidFill>
                <a:srgbClr val="FF0000"/>
              </a:solidFill>
              <a:round/>
              <a:headEnd/>
              <a:tailEnd/>
            </a:ln>
          </p:spPr>
          <p:txBody>
            <a:bodyPr/>
            <a:lstStyle/>
            <a:p>
              <a:endParaRPr lang="en-US"/>
            </a:p>
          </p:txBody>
        </p:sp>
        <p:sp>
          <p:nvSpPr>
            <p:cNvPr id="19786" name="Oval 532"/>
            <p:cNvSpPr>
              <a:spLocks noChangeArrowheads="1"/>
            </p:cNvSpPr>
            <p:nvPr/>
          </p:nvSpPr>
          <p:spPr bwMode="auto">
            <a:xfrm>
              <a:off x="6545263" y="2389188"/>
              <a:ext cx="85725" cy="85725"/>
            </a:xfrm>
            <a:prstGeom prst="ellipse">
              <a:avLst/>
            </a:prstGeom>
            <a:noFill/>
            <a:ln w="0">
              <a:solidFill>
                <a:srgbClr val="FF0000"/>
              </a:solidFill>
              <a:round/>
              <a:headEnd/>
              <a:tailEnd/>
            </a:ln>
          </p:spPr>
          <p:txBody>
            <a:bodyPr/>
            <a:lstStyle/>
            <a:p>
              <a:endParaRPr lang="en-US"/>
            </a:p>
          </p:txBody>
        </p:sp>
        <p:sp>
          <p:nvSpPr>
            <p:cNvPr id="19787" name="Oval 533"/>
            <p:cNvSpPr>
              <a:spLocks noChangeArrowheads="1"/>
            </p:cNvSpPr>
            <p:nvPr/>
          </p:nvSpPr>
          <p:spPr bwMode="auto">
            <a:xfrm>
              <a:off x="6621463" y="2674938"/>
              <a:ext cx="85725" cy="85725"/>
            </a:xfrm>
            <a:prstGeom prst="ellipse">
              <a:avLst/>
            </a:prstGeom>
            <a:solidFill>
              <a:srgbClr val="FF0000"/>
            </a:solidFill>
            <a:ln w="0">
              <a:solidFill>
                <a:srgbClr val="FF0000"/>
              </a:solidFill>
              <a:round/>
              <a:headEnd/>
              <a:tailEnd/>
            </a:ln>
          </p:spPr>
          <p:txBody>
            <a:bodyPr/>
            <a:lstStyle/>
            <a:p>
              <a:endParaRPr lang="en-US"/>
            </a:p>
          </p:txBody>
        </p:sp>
      </p:grpSp>
      <p:sp>
        <p:nvSpPr>
          <p:cNvPr id="19788" name="Rectangle 534"/>
          <p:cNvSpPr>
            <a:spLocks noGrp="1" noChangeArrowheads="1"/>
          </p:cNvSpPr>
          <p:nvPr>
            <p:ph type="title"/>
          </p:nvPr>
        </p:nvSpPr>
        <p:spPr>
          <a:noFill/>
        </p:spPr>
        <p:txBody>
          <a:bodyPr/>
          <a:lstStyle/>
          <a:p>
            <a:r>
              <a:rPr lang="en-US" dirty="0" smtClean="0">
                <a:solidFill>
                  <a:schemeClr val="tx1"/>
                </a:solidFill>
                <a:sym typeface="Symbol" pitchFamily="18" charset="2"/>
              </a:rPr>
              <a:t>Linear Approximation: Regression*</a:t>
            </a:r>
          </a:p>
        </p:txBody>
      </p:sp>
      <p:grpSp>
        <p:nvGrpSpPr>
          <p:cNvPr id="4" name="Group 555"/>
          <p:cNvGrpSpPr>
            <a:grpSpLocks/>
          </p:cNvGrpSpPr>
          <p:nvPr/>
        </p:nvGrpSpPr>
        <p:grpSpPr bwMode="auto">
          <a:xfrm>
            <a:off x="1627035" y="5410200"/>
            <a:ext cx="3173565" cy="841375"/>
            <a:chOff x="-31730" y="5864225"/>
            <a:chExt cx="3173565" cy="840628"/>
          </a:xfrm>
        </p:grpSpPr>
        <p:sp>
          <p:nvSpPr>
            <p:cNvPr id="19796" name="Text Box 536"/>
            <p:cNvSpPr txBox="1">
              <a:spLocks noChangeArrowheads="1"/>
            </p:cNvSpPr>
            <p:nvPr/>
          </p:nvSpPr>
          <p:spPr bwMode="auto">
            <a:xfrm>
              <a:off x="-31730" y="5864225"/>
              <a:ext cx="1640193" cy="461255"/>
            </a:xfrm>
            <a:prstGeom prst="rect">
              <a:avLst/>
            </a:prstGeom>
            <a:noFill/>
            <a:ln w="28575" algn="ctr">
              <a:noFill/>
              <a:miter lim="800000"/>
              <a:headEnd/>
              <a:tailEnd/>
            </a:ln>
          </p:spPr>
          <p:txBody>
            <a:bodyPr wrap="none">
              <a:spAutoFit/>
            </a:bodyPr>
            <a:lstStyle/>
            <a:p>
              <a:pPr algn="ctr"/>
              <a:r>
                <a:rPr lang="en-US" sz="2400" dirty="0" smtClean="0">
                  <a:cs typeface="Arial" charset="0"/>
                </a:rPr>
                <a:t>Prediction:</a:t>
              </a:r>
              <a:endParaRPr lang="en-US" sz="2400" dirty="0">
                <a:cs typeface="Arial" charset="0"/>
              </a:endParaRPr>
            </a:p>
          </p:txBody>
        </p:sp>
        <p:pic>
          <p:nvPicPr>
            <p:cNvPr id="19797" name="Picture 553" descr="txp_fig"/>
            <p:cNvPicPr>
              <a:picLocks noChangeAspect="1"/>
            </p:cNvPicPr>
            <p:nvPr>
              <p:custDataLst>
                <p:tags r:id="rId4"/>
              </p:custDataLst>
            </p:nvPr>
          </p:nvPicPr>
          <p:blipFill>
            <a:blip r:embed="rId7" cstate="print"/>
            <a:srcRect/>
            <a:stretch>
              <a:fillRect/>
            </a:stretch>
          </p:blipFill>
          <p:spPr bwMode="auto">
            <a:xfrm>
              <a:off x="72750" y="6352437"/>
              <a:ext cx="3069085" cy="352416"/>
            </a:xfrm>
            <a:prstGeom prst="rect">
              <a:avLst/>
            </a:prstGeom>
            <a:noFill/>
            <a:ln w="9525">
              <a:noFill/>
              <a:miter lim="800000"/>
              <a:headEnd/>
              <a:tailEnd/>
            </a:ln>
          </p:spPr>
        </p:pic>
      </p:grpSp>
      <p:grpSp>
        <p:nvGrpSpPr>
          <p:cNvPr id="5" name="Group 558"/>
          <p:cNvGrpSpPr>
            <a:grpSpLocks/>
          </p:cNvGrpSpPr>
          <p:nvPr/>
        </p:nvGrpSpPr>
        <p:grpSpPr bwMode="auto">
          <a:xfrm>
            <a:off x="6799856" y="5410200"/>
            <a:ext cx="4863507" cy="855663"/>
            <a:chOff x="4282035" y="5826125"/>
            <a:chExt cx="4864191" cy="856014"/>
          </a:xfrm>
        </p:grpSpPr>
        <p:sp>
          <p:nvSpPr>
            <p:cNvPr id="19794" name="Text Box 539"/>
            <p:cNvSpPr txBox="1">
              <a:spLocks noChangeArrowheads="1"/>
            </p:cNvSpPr>
            <p:nvPr/>
          </p:nvSpPr>
          <p:spPr bwMode="auto">
            <a:xfrm>
              <a:off x="4282035" y="5826125"/>
              <a:ext cx="1640424" cy="461854"/>
            </a:xfrm>
            <a:prstGeom prst="rect">
              <a:avLst/>
            </a:prstGeom>
            <a:noFill/>
            <a:ln w="28575" algn="ctr">
              <a:noFill/>
              <a:miter lim="800000"/>
              <a:headEnd/>
              <a:tailEnd/>
            </a:ln>
          </p:spPr>
          <p:txBody>
            <a:bodyPr wrap="none">
              <a:spAutoFit/>
            </a:bodyPr>
            <a:lstStyle/>
            <a:p>
              <a:pPr algn="ctr"/>
              <a:r>
                <a:rPr lang="en-US" sz="2400" dirty="0" smtClean="0">
                  <a:cs typeface="Arial" charset="0"/>
                </a:rPr>
                <a:t>Prediction:</a:t>
              </a:r>
              <a:endParaRPr lang="en-US" sz="2400" dirty="0">
                <a:cs typeface="Arial" charset="0"/>
              </a:endParaRPr>
            </a:p>
          </p:txBody>
        </p:sp>
        <p:pic>
          <p:nvPicPr>
            <p:cNvPr id="19795" name="Picture 556" descr="txp_fig"/>
            <p:cNvPicPr>
              <a:picLocks noChangeAspect="1"/>
            </p:cNvPicPr>
            <p:nvPr>
              <p:custDataLst>
                <p:tags r:id="rId3"/>
              </p:custDataLst>
            </p:nvPr>
          </p:nvPicPr>
          <p:blipFill>
            <a:blip r:embed="rId8" cstate="print"/>
            <a:srcRect/>
            <a:stretch>
              <a:fillRect/>
            </a:stretch>
          </p:blipFill>
          <p:spPr bwMode="auto">
            <a:xfrm>
              <a:off x="4416385" y="6333624"/>
              <a:ext cx="4729841" cy="348515"/>
            </a:xfrm>
            <a:prstGeom prst="rect">
              <a:avLst/>
            </a:prstGeom>
            <a:noFill/>
            <a:ln w="9525">
              <a:noFill/>
              <a:miter lim="800000"/>
              <a:headEnd/>
              <a:tailEnd/>
            </a:ln>
          </p:spPr>
        </p:pic>
      </p:grpSp>
      <p:pic>
        <p:nvPicPr>
          <p:cNvPr id="553" name="Picture 552" descr="txp_fig"/>
          <p:cNvPicPr>
            <a:picLocks noChangeAspect="1"/>
          </p:cNvPicPr>
          <p:nvPr>
            <p:custDataLst>
              <p:tags r:id="rId1"/>
            </p:custDataLst>
          </p:nvPr>
        </p:nvPicPr>
        <p:blipFill>
          <a:blip r:embed="rId9" cstate="print"/>
          <a:srcRect/>
          <a:stretch>
            <a:fillRect/>
          </a:stretch>
        </p:blipFill>
        <p:spPr bwMode="auto">
          <a:xfrm>
            <a:off x="3240088" y="4575175"/>
            <a:ext cx="946150" cy="377825"/>
          </a:xfrm>
          <a:prstGeom prst="rect">
            <a:avLst/>
          </a:prstGeom>
          <a:noFill/>
          <a:ln w="9525">
            <a:noFill/>
            <a:miter lim="800000"/>
            <a:headEnd/>
            <a:tailEnd/>
          </a:ln>
        </p:spPr>
      </p:pic>
      <p:pic>
        <p:nvPicPr>
          <p:cNvPr id="544" name="Picture 543" descr="txp_fig"/>
          <p:cNvPicPr>
            <a:picLocks noChangeAspect="1"/>
          </p:cNvPicPr>
          <p:nvPr>
            <p:custDataLst>
              <p:tags r:id="rId2"/>
            </p:custDataLst>
          </p:nvPr>
        </p:nvPicPr>
        <p:blipFill>
          <a:blip r:embed="rId10" cstate="print"/>
          <a:srcRect/>
          <a:stretch>
            <a:fillRect/>
          </a:stretch>
        </p:blipFill>
        <p:spPr bwMode="auto">
          <a:xfrm>
            <a:off x="917575" y="2535238"/>
            <a:ext cx="225425" cy="360362"/>
          </a:xfrm>
          <a:prstGeom prst="rect">
            <a:avLst/>
          </a:prstGeom>
          <a:noFill/>
          <a:ln w="9525">
            <a:noFill/>
            <a:miter lim="800000"/>
            <a:headEnd/>
            <a:tailEnd/>
          </a:ln>
        </p:spPr>
      </p:pic>
    </p:spTree>
    <p:extLst>
      <p:ext uri="{BB962C8B-B14F-4D97-AF65-F5344CB8AC3E}">
        <p14:creationId xmlns:p14="http://schemas.microsoft.com/office/powerpoint/2010/main" val="1132482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2"/>
          <p:cNvGrpSpPr>
            <a:grpSpLocks/>
          </p:cNvGrpSpPr>
          <p:nvPr/>
        </p:nvGrpSpPr>
        <p:grpSpPr bwMode="auto">
          <a:xfrm>
            <a:off x="4695825" y="3081338"/>
            <a:ext cx="5106987" cy="2270125"/>
            <a:chOff x="1807" y="1145"/>
            <a:chExt cx="3217" cy="1430"/>
          </a:xfrm>
        </p:grpSpPr>
        <p:sp>
          <p:nvSpPr>
            <p:cNvPr id="20544" name="Line 3"/>
            <p:cNvSpPr>
              <a:spLocks noChangeShapeType="1"/>
            </p:cNvSpPr>
            <p:nvPr/>
          </p:nvSpPr>
          <p:spPr bwMode="auto">
            <a:xfrm>
              <a:off x="1807" y="2115"/>
              <a:ext cx="0" cy="328"/>
            </a:xfrm>
            <a:prstGeom prst="line">
              <a:avLst/>
            </a:prstGeom>
            <a:noFill/>
            <a:ln w="38100">
              <a:solidFill>
                <a:schemeClr val="accent2"/>
              </a:solidFill>
              <a:round/>
              <a:headEnd/>
              <a:tailEnd/>
            </a:ln>
          </p:spPr>
          <p:txBody>
            <a:bodyPr wrap="none" anchor="ctr">
              <a:spAutoFit/>
            </a:bodyPr>
            <a:lstStyle/>
            <a:p>
              <a:endParaRPr lang="en-US"/>
            </a:p>
          </p:txBody>
        </p:sp>
        <p:sp>
          <p:nvSpPr>
            <p:cNvPr id="20545" name="Line 5"/>
            <p:cNvSpPr>
              <a:spLocks noChangeShapeType="1"/>
            </p:cNvSpPr>
            <p:nvPr/>
          </p:nvSpPr>
          <p:spPr bwMode="auto">
            <a:xfrm>
              <a:off x="2188" y="2317"/>
              <a:ext cx="0" cy="258"/>
            </a:xfrm>
            <a:prstGeom prst="line">
              <a:avLst/>
            </a:prstGeom>
            <a:noFill/>
            <a:ln w="38100">
              <a:solidFill>
                <a:schemeClr val="accent2"/>
              </a:solidFill>
              <a:round/>
              <a:headEnd/>
              <a:tailEnd/>
            </a:ln>
          </p:spPr>
          <p:txBody>
            <a:bodyPr anchor="ctr">
              <a:spAutoFit/>
            </a:bodyPr>
            <a:lstStyle/>
            <a:p>
              <a:endParaRPr lang="en-US"/>
            </a:p>
          </p:txBody>
        </p:sp>
        <p:sp>
          <p:nvSpPr>
            <p:cNvPr id="20546" name="Line 6"/>
            <p:cNvSpPr>
              <a:spLocks noChangeShapeType="1"/>
            </p:cNvSpPr>
            <p:nvPr/>
          </p:nvSpPr>
          <p:spPr bwMode="auto">
            <a:xfrm>
              <a:off x="2949" y="2016"/>
              <a:ext cx="0" cy="119"/>
            </a:xfrm>
            <a:prstGeom prst="line">
              <a:avLst/>
            </a:prstGeom>
            <a:noFill/>
            <a:ln w="38100">
              <a:solidFill>
                <a:schemeClr val="accent2"/>
              </a:solidFill>
              <a:round/>
              <a:headEnd/>
              <a:tailEnd/>
            </a:ln>
          </p:spPr>
          <p:txBody>
            <a:bodyPr anchor="ctr">
              <a:spAutoFit/>
            </a:bodyPr>
            <a:lstStyle/>
            <a:p>
              <a:endParaRPr lang="en-US"/>
            </a:p>
          </p:txBody>
        </p:sp>
        <p:sp>
          <p:nvSpPr>
            <p:cNvPr id="20547" name="Line 7"/>
            <p:cNvSpPr>
              <a:spLocks noChangeShapeType="1"/>
            </p:cNvSpPr>
            <p:nvPr/>
          </p:nvSpPr>
          <p:spPr bwMode="auto">
            <a:xfrm>
              <a:off x="3323" y="1843"/>
              <a:ext cx="0" cy="80"/>
            </a:xfrm>
            <a:prstGeom prst="line">
              <a:avLst/>
            </a:prstGeom>
            <a:noFill/>
            <a:ln w="38100">
              <a:solidFill>
                <a:schemeClr val="accent2"/>
              </a:solidFill>
              <a:round/>
              <a:headEnd/>
              <a:tailEnd/>
            </a:ln>
          </p:spPr>
          <p:txBody>
            <a:bodyPr anchor="ctr">
              <a:spAutoFit/>
            </a:bodyPr>
            <a:lstStyle/>
            <a:p>
              <a:endParaRPr lang="en-US"/>
            </a:p>
          </p:txBody>
        </p:sp>
        <p:sp>
          <p:nvSpPr>
            <p:cNvPr id="20548" name="Line 8"/>
            <p:cNvSpPr>
              <a:spLocks noChangeShapeType="1"/>
            </p:cNvSpPr>
            <p:nvPr/>
          </p:nvSpPr>
          <p:spPr bwMode="auto">
            <a:xfrm>
              <a:off x="3707" y="1682"/>
              <a:ext cx="0" cy="199"/>
            </a:xfrm>
            <a:prstGeom prst="line">
              <a:avLst/>
            </a:prstGeom>
            <a:noFill/>
            <a:ln w="38100">
              <a:solidFill>
                <a:schemeClr val="accent2"/>
              </a:solidFill>
              <a:round/>
              <a:headEnd/>
              <a:tailEnd/>
            </a:ln>
          </p:spPr>
          <p:txBody>
            <a:bodyPr anchor="ctr">
              <a:spAutoFit/>
            </a:bodyPr>
            <a:lstStyle/>
            <a:p>
              <a:endParaRPr lang="en-US"/>
            </a:p>
          </p:txBody>
        </p:sp>
        <p:sp>
          <p:nvSpPr>
            <p:cNvPr id="20549" name="Line 9"/>
            <p:cNvSpPr>
              <a:spLocks noChangeShapeType="1"/>
            </p:cNvSpPr>
            <p:nvPr/>
          </p:nvSpPr>
          <p:spPr bwMode="auto">
            <a:xfrm>
              <a:off x="3892" y="1539"/>
              <a:ext cx="0" cy="70"/>
            </a:xfrm>
            <a:prstGeom prst="line">
              <a:avLst/>
            </a:prstGeom>
            <a:noFill/>
            <a:ln w="38100">
              <a:solidFill>
                <a:schemeClr val="accent2"/>
              </a:solidFill>
              <a:round/>
              <a:headEnd/>
              <a:tailEnd/>
            </a:ln>
          </p:spPr>
          <p:txBody>
            <a:bodyPr anchor="ctr">
              <a:spAutoFit/>
            </a:bodyPr>
            <a:lstStyle/>
            <a:p>
              <a:endParaRPr lang="en-US"/>
            </a:p>
          </p:txBody>
        </p:sp>
        <p:sp>
          <p:nvSpPr>
            <p:cNvPr id="20550" name="Line 10"/>
            <p:cNvSpPr>
              <a:spLocks noChangeShapeType="1"/>
            </p:cNvSpPr>
            <p:nvPr/>
          </p:nvSpPr>
          <p:spPr bwMode="auto">
            <a:xfrm>
              <a:off x="4078" y="1545"/>
              <a:ext cx="0" cy="279"/>
            </a:xfrm>
            <a:prstGeom prst="line">
              <a:avLst/>
            </a:prstGeom>
            <a:noFill/>
            <a:ln w="38100">
              <a:solidFill>
                <a:schemeClr val="accent2"/>
              </a:solidFill>
              <a:round/>
              <a:headEnd/>
              <a:tailEnd/>
            </a:ln>
          </p:spPr>
          <p:txBody>
            <a:bodyPr anchor="ctr">
              <a:spAutoFit/>
            </a:bodyPr>
            <a:lstStyle/>
            <a:p>
              <a:endParaRPr lang="en-US"/>
            </a:p>
          </p:txBody>
        </p:sp>
        <p:sp>
          <p:nvSpPr>
            <p:cNvPr id="20551" name="Line 11"/>
            <p:cNvSpPr>
              <a:spLocks noChangeShapeType="1"/>
            </p:cNvSpPr>
            <p:nvPr/>
          </p:nvSpPr>
          <p:spPr bwMode="auto">
            <a:xfrm>
              <a:off x="4839" y="1145"/>
              <a:ext cx="0" cy="79"/>
            </a:xfrm>
            <a:prstGeom prst="line">
              <a:avLst/>
            </a:prstGeom>
            <a:noFill/>
            <a:ln w="38100">
              <a:solidFill>
                <a:schemeClr val="accent2"/>
              </a:solidFill>
              <a:round/>
              <a:headEnd/>
              <a:tailEnd/>
            </a:ln>
          </p:spPr>
          <p:txBody>
            <a:bodyPr anchor="ctr">
              <a:spAutoFit/>
            </a:bodyPr>
            <a:lstStyle/>
            <a:p>
              <a:endParaRPr lang="en-US"/>
            </a:p>
          </p:txBody>
        </p:sp>
        <p:sp>
          <p:nvSpPr>
            <p:cNvPr id="20552" name="Line 12"/>
            <p:cNvSpPr>
              <a:spLocks noChangeShapeType="1"/>
            </p:cNvSpPr>
            <p:nvPr/>
          </p:nvSpPr>
          <p:spPr bwMode="auto">
            <a:xfrm>
              <a:off x="5024" y="1162"/>
              <a:ext cx="0" cy="228"/>
            </a:xfrm>
            <a:prstGeom prst="line">
              <a:avLst/>
            </a:prstGeom>
            <a:noFill/>
            <a:ln w="38100">
              <a:solidFill>
                <a:schemeClr val="accent2"/>
              </a:solidFill>
              <a:round/>
              <a:headEnd/>
              <a:tailEnd/>
            </a:ln>
          </p:spPr>
          <p:txBody>
            <a:bodyPr anchor="ctr">
              <a:spAutoFit/>
            </a:bodyPr>
            <a:lstStyle/>
            <a:p>
              <a:endParaRPr lang="en-US"/>
            </a:p>
          </p:txBody>
        </p:sp>
        <p:sp>
          <p:nvSpPr>
            <p:cNvPr id="20553" name="Line 13"/>
            <p:cNvSpPr>
              <a:spLocks noChangeShapeType="1"/>
            </p:cNvSpPr>
            <p:nvPr/>
          </p:nvSpPr>
          <p:spPr bwMode="auto">
            <a:xfrm>
              <a:off x="2747" y="1953"/>
              <a:ext cx="0" cy="120"/>
            </a:xfrm>
            <a:prstGeom prst="line">
              <a:avLst/>
            </a:prstGeom>
            <a:noFill/>
            <a:ln w="38100">
              <a:solidFill>
                <a:schemeClr val="accent2"/>
              </a:solidFill>
              <a:round/>
              <a:headEnd/>
              <a:tailEnd/>
            </a:ln>
          </p:spPr>
          <p:txBody>
            <a:bodyPr anchor="ctr">
              <a:spAutoFit/>
            </a:bodyPr>
            <a:lstStyle/>
            <a:p>
              <a:endParaRPr lang="en-US"/>
            </a:p>
          </p:txBody>
        </p:sp>
        <p:sp>
          <p:nvSpPr>
            <p:cNvPr id="20554" name="Line 14"/>
            <p:cNvSpPr>
              <a:spLocks noChangeShapeType="1"/>
            </p:cNvSpPr>
            <p:nvPr/>
          </p:nvSpPr>
          <p:spPr bwMode="auto">
            <a:xfrm>
              <a:off x="1999" y="2387"/>
              <a:ext cx="0" cy="119"/>
            </a:xfrm>
            <a:prstGeom prst="line">
              <a:avLst/>
            </a:prstGeom>
            <a:noFill/>
            <a:ln w="38100">
              <a:solidFill>
                <a:schemeClr val="accent2"/>
              </a:solidFill>
              <a:round/>
              <a:headEnd/>
              <a:tailEnd/>
            </a:ln>
          </p:spPr>
          <p:txBody>
            <a:bodyPr anchor="ctr">
              <a:spAutoFit/>
            </a:bodyPr>
            <a:lstStyle/>
            <a:p>
              <a:endParaRPr lang="en-US"/>
            </a:p>
          </p:txBody>
        </p:sp>
        <p:sp>
          <p:nvSpPr>
            <p:cNvPr id="20555" name="Line 15"/>
            <p:cNvSpPr>
              <a:spLocks noChangeShapeType="1"/>
            </p:cNvSpPr>
            <p:nvPr/>
          </p:nvSpPr>
          <p:spPr bwMode="auto">
            <a:xfrm>
              <a:off x="3134" y="1705"/>
              <a:ext cx="0" cy="199"/>
            </a:xfrm>
            <a:prstGeom prst="line">
              <a:avLst/>
            </a:prstGeom>
            <a:noFill/>
            <a:ln w="38100">
              <a:solidFill>
                <a:schemeClr val="accent2"/>
              </a:solidFill>
              <a:round/>
              <a:headEnd/>
              <a:tailEnd/>
            </a:ln>
          </p:spPr>
          <p:txBody>
            <a:bodyPr anchor="ctr">
              <a:spAutoFit/>
            </a:bodyPr>
            <a:lstStyle/>
            <a:p>
              <a:endParaRPr lang="en-US"/>
            </a:p>
          </p:txBody>
        </p:sp>
      </p:grpSp>
      <p:sp>
        <p:nvSpPr>
          <p:cNvPr id="20483" name="Rectangle 16"/>
          <p:cNvSpPr>
            <a:spLocks noGrp="1" noChangeArrowheads="1"/>
          </p:cNvSpPr>
          <p:nvPr>
            <p:ph type="title"/>
          </p:nvPr>
        </p:nvSpPr>
        <p:spPr>
          <a:noFill/>
        </p:spPr>
        <p:txBody>
          <a:bodyPr/>
          <a:lstStyle/>
          <a:p>
            <a:r>
              <a:rPr lang="en-US" dirty="0" smtClean="0">
                <a:solidFill>
                  <a:schemeClr val="tx1"/>
                </a:solidFill>
                <a:sym typeface="Symbol" pitchFamily="18" charset="2"/>
              </a:rPr>
              <a:t>Optimization: Least Squares*</a:t>
            </a:r>
          </a:p>
        </p:txBody>
      </p:sp>
      <p:sp>
        <p:nvSpPr>
          <p:cNvPr id="20484" name="Line 17"/>
          <p:cNvSpPr>
            <a:spLocks noChangeShapeType="1"/>
          </p:cNvSpPr>
          <p:nvPr/>
        </p:nvSpPr>
        <p:spPr bwMode="auto">
          <a:xfrm flipV="1">
            <a:off x="4100512" y="2967038"/>
            <a:ext cx="6029325" cy="2443162"/>
          </a:xfrm>
          <a:prstGeom prst="line">
            <a:avLst/>
          </a:prstGeom>
          <a:noFill/>
          <a:ln w="38100">
            <a:solidFill>
              <a:srgbClr val="000000"/>
            </a:solidFill>
            <a:round/>
            <a:headEnd/>
            <a:tailEnd/>
          </a:ln>
        </p:spPr>
        <p:txBody>
          <a:bodyPr/>
          <a:lstStyle/>
          <a:p>
            <a:endParaRPr lang="en-US"/>
          </a:p>
        </p:txBody>
      </p:sp>
      <p:sp>
        <p:nvSpPr>
          <p:cNvPr id="20485" name="Line 18"/>
          <p:cNvSpPr>
            <a:spLocks noChangeShapeType="1"/>
          </p:cNvSpPr>
          <p:nvPr/>
        </p:nvSpPr>
        <p:spPr bwMode="auto">
          <a:xfrm>
            <a:off x="4100512" y="6070600"/>
            <a:ext cx="6000750" cy="3175"/>
          </a:xfrm>
          <a:prstGeom prst="line">
            <a:avLst/>
          </a:prstGeom>
          <a:noFill/>
          <a:ln w="0">
            <a:solidFill>
              <a:srgbClr val="000000"/>
            </a:solidFill>
            <a:round/>
            <a:headEnd/>
            <a:tailEnd/>
          </a:ln>
        </p:spPr>
        <p:txBody>
          <a:bodyPr/>
          <a:lstStyle/>
          <a:p>
            <a:endParaRPr lang="en-US"/>
          </a:p>
        </p:txBody>
      </p:sp>
      <p:sp>
        <p:nvSpPr>
          <p:cNvPr id="20486" name="Line 19"/>
          <p:cNvSpPr>
            <a:spLocks noChangeShapeType="1"/>
          </p:cNvSpPr>
          <p:nvPr/>
        </p:nvSpPr>
        <p:spPr bwMode="auto">
          <a:xfrm flipV="1">
            <a:off x="4100512" y="2743200"/>
            <a:ext cx="12700" cy="3327400"/>
          </a:xfrm>
          <a:prstGeom prst="line">
            <a:avLst/>
          </a:prstGeom>
          <a:noFill/>
          <a:ln w="0">
            <a:solidFill>
              <a:srgbClr val="000000"/>
            </a:solidFill>
            <a:round/>
            <a:headEnd/>
            <a:tailEnd/>
          </a:ln>
        </p:spPr>
        <p:txBody>
          <a:bodyPr/>
          <a:lstStyle/>
          <a:p>
            <a:endParaRPr lang="en-US"/>
          </a:p>
        </p:txBody>
      </p:sp>
      <p:sp>
        <p:nvSpPr>
          <p:cNvPr id="20487" name="Line 20"/>
          <p:cNvSpPr>
            <a:spLocks noChangeShapeType="1"/>
          </p:cNvSpPr>
          <p:nvPr/>
        </p:nvSpPr>
        <p:spPr bwMode="auto">
          <a:xfrm flipV="1">
            <a:off x="4100512" y="6005513"/>
            <a:ext cx="1588" cy="65087"/>
          </a:xfrm>
          <a:prstGeom prst="line">
            <a:avLst/>
          </a:prstGeom>
          <a:noFill/>
          <a:ln w="0">
            <a:solidFill>
              <a:srgbClr val="000000"/>
            </a:solidFill>
            <a:round/>
            <a:headEnd/>
            <a:tailEnd/>
          </a:ln>
        </p:spPr>
        <p:txBody>
          <a:bodyPr/>
          <a:lstStyle/>
          <a:p>
            <a:endParaRPr lang="en-US"/>
          </a:p>
        </p:txBody>
      </p:sp>
      <p:sp>
        <p:nvSpPr>
          <p:cNvPr id="20488" name="Rectangle 21"/>
          <p:cNvSpPr>
            <a:spLocks noChangeArrowheads="1"/>
          </p:cNvSpPr>
          <p:nvPr/>
        </p:nvSpPr>
        <p:spPr bwMode="auto">
          <a:xfrm>
            <a:off x="4113212" y="61087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20489" name="Line 22"/>
          <p:cNvSpPr>
            <a:spLocks noChangeShapeType="1"/>
          </p:cNvSpPr>
          <p:nvPr/>
        </p:nvSpPr>
        <p:spPr bwMode="auto">
          <a:xfrm flipV="1">
            <a:off x="10101262" y="6005513"/>
            <a:ext cx="3175" cy="65087"/>
          </a:xfrm>
          <a:prstGeom prst="line">
            <a:avLst/>
          </a:prstGeom>
          <a:noFill/>
          <a:ln w="0">
            <a:solidFill>
              <a:srgbClr val="000000"/>
            </a:solidFill>
            <a:round/>
            <a:headEnd/>
            <a:tailEnd/>
          </a:ln>
        </p:spPr>
        <p:txBody>
          <a:bodyPr/>
          <a:lstStyle/>
          <a:p>
            <a:endParaRPr lang="en-US"/>
          </a:p>
        </p:txBody>
      </p:sp>
      <p:sp>
        <p:nvSpPr>
          <p:cNvPr id="20490" name="Rectangle 23"/>
          <p:cNvSpPr>
            <a:spLocks noChangeArrowheads="1"/>
          </p:cNvSpPr>
          <p:nvPr/>
        </p:nvSpPr>
        <p:spPr bwMode="auto">
          <a:xfrm>
            <a:off x="10071100" y="61087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20491" name="Line 24"/>
          <p:cNvSpPr>
            <a:spLocks noChangeShapeType="1"/>
          </p:cNvSpPr>
          <p:nvPr/>
        </p:nvSpPr>
        <p:spPr bwMode="auto">
          <a:xfrm>
            <a:off x="4100512" y="6070600"/>
            <a:ext cx="52388" cy="3175"/>
          </a:xfrm>
          <a:prstGeom prst="line">
            <a:avLst/>
          </a:prstGeom>
          <a:noFill/>
          <a:ln w="0">
            <a:solidFill>
              <a:srgbClr val="000000"/>
            </a:solidFill>
            <a:round/>
            <a:headEnd/>
            <a:tailEnd/>
          </a:ln>
        </p:spPr>
        <p:txBody>
          <a:bodyPr/>
          <a:lstStyle/>
          <a:p>
            <a:endParaRPr lang="en-US"/>
          </a:p>
        </p:txBody>
      </p:sp>
      <p:sp>
        <p:nvSpPr>
          <p:cNvPr id="20492" name="Rectangle 25"/>
          <p:cNvSpPr>
            <a:spLocks noChangeArrowheads="1"/>
          </p:cNvSpPr>
          <p:nvPr/>
        </p:nvSpPr>
        <p:spPr bwMode="auto">
          <a:xfrm>
            <a:off x="4002087" y="5964238"/>
            <a:ext cx="68263"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20493" name="Oval 26"/>
          <p:cNvSpPr>
            <a:spLocks noChangeArrowheads="1"/>
          </p:cNvSpPr>
          <p:nvPr/>
        </p:nvSpPr>
        <p:spPr bwMode="auto">
          <a:xfrm>
            <a:off x="4333875" y="5254625"/>
            <a:ext cx="123825" cy="117475"/>
          </a:xfrm>
          <a:prstGeom prst="ellipse">
            <a:avLst/>
          </a:prstGeom>
          <a:solidFill>
            <a:srgbClr val="FF0000"/>
          </a:solidFill>
          <a:ln w="9525">
            <a:solidFill>
              <a:srgbClr val="FF0000"/>
            </a:solidFill>
            <a:round/>
            <a:headEnd/>
            <a:tailEnd/>
          </a:ln>
        </p:spPr>
        <p:txBody>
          <a:bodyPr/>
          <a:lstStyle/>
          <a:p>
            <a:endParaRPr lang="en-US"/>
          </a:p>
        </p:txBody>
      </p:sp>
      <p:sp>
        <p:nvSpPr>
          <p:cNvPr id="20494" name="Oval 27"/>
          <p:cNvSpPr>
            <a:spLocks noChangeArrowheads="1"/>
          </p:cNvSpPr>
          <p:nvPr/>
        </p:nvSpPr>
        <p:spPr bwMode="auto">
          <a:xfrm>
            <a:off x="4333875" y="5254625"/>
            <a:ext cx="123825" cy="117475"/>
          </a:xfrm>
          <a:prstGeom prst="ellipse">
            <a:avLst/>
          </a:prstGeom>
          <a:solidFill>
            <a:srgbClr val="FF0000"/>
          </a:solidFill>
          <a:ln w="0">
            <a:solidFill>
              <a:srgbClr val="FF0000"/>
            </a:solidFill>
            <a:round/>
            <a:headEnd/>
            <a:tailEnd/>
          </a:ln>
        </p:spPr>
        <p:txBody>
          <a:bodyPr/>
          <a:lstStyle/>
          <a:p>
            <a:endParaRPr lang="en-US"/>
          </a:p>
        </p:txBody>
      </p:sp>
      <p:sp>
        <p:nvSpPr>
          <p:cNvPr id="20495" name="Oval 28"/>
          <p:cNvSpPr>
            <a:spLocks noChangeArrowheads="1"/>
          </p:cNvSpPr>
          <p:nvPr/>
        </p:nvSpPr>
        <p:spPr bwMode="auto">
          <a:xfrm>
            <a:off x="4638675" y="4576763"/>
            <a:ext cx="125412" cy="115887"/>
          </a:xfrm>
          <a:prstGeom prst="ellipse">
            <a:avLst/>
          </a:prstGeom>
          <a:solidFill>
            <a:srgbClr val="FF0000"/>
          </a:solidFill>
          <a:ln w="9525">
            <a:solidFill>
              <a:srgbClr val="FF0000"/>
            </a:solidFill>
            <a:round/>
            <a:headEnd/>
            <a:tailEnd/>
          </a:ln>
        </p:spPr>
        <p:txBody>
          <a:bodyPr/>
          <a:lstStyle/>
          <a:p>
            <a:endParaRPr lang="en-US"/>
          </a:p>
        </p:txBody>
      </p:sp>
      <p:sp>
        <p:nvSpPr>
          <p:cNvPr id="20496" name="Oval 29"/>
          <p:cNvSpPr>
            <a:spLocks noChangeArrowheads="1"/>
          </p:cNvSpPr>
          <p:nvPr/>
        </p:nvSpPr>
        <p:spPr bwMode="auto">
          <a:xfrm>
            <a:off x="4638675" y="4576763"/>
            <a:ext cx="125412" cy="115887"/>
          </a:xfrm>
          <a:prstGeom prst="ellipse">
            <a:avLst/>
          </a:prstGeom>
          <a:solidFill>
            <a:srgbClr val="FF0000"/>
          </a:solidFill>
          <a:ln w="0">
            <a:solidFill>
              <a:srgbClr val="FF0000"/>
            </a:solidFill>
            <a:round/>
            <a:headEnd/>
            <a:tailEnd/>
          </a:ln>
        </p:spPr>
        <p:txBody>
          <a:bodyPr/>
          <a:lstStyle/>
          <a:p>
            <a:endParaRPr lang="en-US"/>
          </a:p>
        </p:txBody>
      </p:sp>
      <p:sp>
        <p:nvSpPr>
          <p:cNvPr id="20497" name="Oval 30"/>
          <p:cNvSpPr>
            <a:spLocks noChangeArrowheads="1"/>
          </p:cNvSpPr>
          <p:nvPr/>
        </p:nvSpPr>
        <p:spPr bwMode="auto">
          <a:xfrm>
            <a:off x="4940300" y="5180013"/>
            <a:ext cx="127000" cy="112712"/>
          </a:xfrm>
          <a:prstGeom prst="ellipse">
            <a:avLst/>
          </a:prstGeom>
          <a:solidFill>
            <a:srgbClr val="FF0000"/>
          </a:solidFill>
          <a:ln w="9525">
            <a:solidFill>
              <a:srgbClr val="FF0000"/>
            </a:solidFill>
            <a:round/>
            <a:headEnd/>
            <a:tailEnd/>
          </a:ln>
        </p:spPr>
        <p:txBody>
          <a:bodyPr/>
          <a:lstStyle/>
          <a:p>
            <a:endParaRPr lang="en-US"/>
          </a:p>
        </p:txBody>
      </p:sp>
      <p:sp>
        <p:nvSpPr>
          <p:cNvPr id="20498" name="Oval 31"/>
          <p:cNvSpPr>
            <a:spLocks noChangeArrowheads="1"/>
          </p:cNvSpPr>
          <p:nvPr/>
        </p:nvSpPr>
        <p:spPr bwMode="auto">
          <a:xfrm>
            <a:off x="4940300" y="5180013"/>
            <a:ext cx="127000" cy="112712"/>
          </a:xfrm>
          <a:prstGeom prst="ellipse">
            <a:avLst/>
          </a:prstGeom>
          <a:solidFill>
            <a:srgbClr val="FF0000"/>
          </a:solidFill>
          <a:ln w="0">
            <a:solidFill>
              <a:srgbClr val="FF0000"/>
            </a:solidFill>
            <a:round/>
            <a:headEnd/>
            <a:tailEnd/>
          </a:ln>
        </p:spPr>
        <p:txBody>
          <a:bodyPr/>
          <a:lstStyle/>
          <a:p>
            <a:endParaRPr lang="en-US"/>
          </a:p>
        </p:txBody>
      </p:sp>
      <p:sp>
        <p:nvSpPr>
          <p:cNvPr id="20499" name="Oval 32"/>
          <p:cNvSpPr>
            <a:spLocks noChangeArrowheads="1"/>
          </p:cNvSpPr>
          <p:nvPr/>
        </p:nvSpPr>
        <p:spPr bwMode="auto">
          <a:xfrm>
            <a:off x="5232400" y="5267325"/>
            <a:ext cx="125412" cy="117475"/>
          </a:xfrm>
          <a:prstGeom prst="ellipse">
            <a:avLst/>
          </a:prstGeom>
          <a:solidFill>
            <a:srgbClr val="FF0000"/>
          </a:solidFill>
          <a:ln w="9525">
            <a:solidFill>
              <a:srgbClr val="FF0000"/>
            </a:solidFill>
            <a:round/>
            <a:headEnd/>
            <a:tailEnd/>
          </a:ln>
        </p:spPr>
        <p:txBody>
          <a:bodyPr/>
          <a:lstStyle/>
          <a:p>
            <a:endParaRPr lang="en-US"/>
          </a:p>
        </p:txBody>
      </p:sp>
      <p:sp>
        <p:nvSpPr>
          <p:cNvPr id="20500" name="Oval 33"/>
          <p:cNvSpPr>
            <a:spLocks noChangeArrowheads="1"/>
          </p:cNvSpPr>
          <p:nvPr/>
        </p:nvSpPr>
        <p:spPr bwMode="auto">
          <a:xfrm>
            <a:off x="5232400" y="5267325"/>
            <a:ext cx="125412" cy="117475"/>
          </a:xfrm>
          <a:prstGeom prst="ellipse">
            <a:avLst/>
          </a:prstGeom>
          <a:solidFill>
            <a:srgbClr val="FF0000"/>
          </a:solidFill>
          <a:ln w="0">
            <a:solidFill>
              <a:srgbClr val="FF0000"/>
            </a:solidFill>
            <a:round/>
            <a:headEnd/>
            <a:tailEnd/>
          </a:ln>
        </p:spPr>
        <p:txBody>
          <a:bodyPr/>
          <a:lstStyle/>
          <a:p>
            <a:endParaRPr lang="en-US"/>
          </a:p>
        </p:txBody>
      </p:sp>
      <p:sp>
        <p:nvSpPr>
          <p:cNvPr id="20501" name="Oval 34"/>
          <p:cNvSpPr>
            <a:spLocks noChangeArrowheads="1"/>
          </p:cNvSpPr>
          <p:nvPr/>
        </p:nvSpPr>
        <p:spPr bwMode="auto">
          <a:xfrm>
            <a:off x="5537200" y="4948238"/>
            <a:ext cx="122237" cy="114300"/>
          </a:xfrm>
          <a:prstGeom prst="ellipse">
            <a:avLst/>
          </a:prstGeom>
          <a:solidFill>
            <a:srgbClr val="FF0000"/>
          </a:solidFill>
          <a:ln w="9525">
            <a:solidFill>
              <a:srgbClr val="FF0000"/>
            </a:solidFill>
            <a:round/>
            <a:headEnd/>
            <a:tailEnd/>
          </a:ln>
        </p:spPr>
        <p:txBody>
          <a:bodyPr/>
          <a:lstStyle/>
          <a:p>
            <a:endParaRPr lang="en-US"/>
          </a:p>
        </p:txBody>
      </p:sp>
      <p:sp>
        <p:nvSpPr>
          <p:cNvPr id="20502" name="Oval 35"/>
          <p:cNvSpPr>
            <a:spLocks noChangeArrowheads="1"/>
          </p:cNvSpPr>
          <p:nvPr/>
        </p:nvSpPr>
        <p:spPr bwMode="auto">
          <a:xfrm>
            <a:off x="5537200" y="4948238"/>
            <a:ext cx="122237" cy="114300"/>
          </a:xfrm>
          <a:prstGeom prst="ellipse">
            <a:avLst/>
          </a:prstGeom>
          <a:solidFill>
            <a:srgbClr val="FF0000"/>
          </a:solidFill>
          <a:ln w="0">
            <a:solidFill>
              <a:srgbClr val="FF0000"/>
            </a:solidFill>
            <a:round/>
            <a:headEnd/>
            <a:tailEnd/>
          </a:ln>
        </p:spPr>
        <p:txBody>
          <a:bodyPr/>
          <a:lstStyle/>
          <a:p>
            <a:endParaRPr lang="en-US"/>
          </a:p>
        </p:txBody>
      </p:sp>
      <p:sp>
        <p:nvSpPr>
          <p:cNvPr id="20503" name="Oval 36"/>
          <p:cNvSpPr>
            <a:spLocks noChangeArrowheads="1"/>
          </p:cNvSpPr>
          <p:nvPr/>
        </p:nvSpPr>
        <p:spPr bwMode="auto">
          <a:xfrm>
            <a:off x="5842000" y="4614863"/>
            <a:ext cx="123825" cy="115887"/>
          </a:xfrm>
          <a:prstGeom prst="ellipse">
            <a:avLst/>
          </a:prstGeom>
          <a:solidFill>
            <a:srgbClr val="FF0000"/>
          </a:solidFill>
          <a:ln w="9525">
            <a:solidFill>
              <a:srgbClr val="FF0000"/>
            </a:solidFill>
            <a:round/>
            <a:headEnd/>
            <a:tailEnd/>
          </a:ln>
        </p:spPr>
        <p:txBody>
          <a:bodyPr/>
          <a:lstStyle/>
          <a:p>
            <a:endParaRPr lang="en-US"/>
          </a:p>
        </p:txBody>
      </p:sp>
      <p:sp>
        <p:nvSpPr>
          <p:cNvPr id="20504" name="Oval 37"/>
          <p:cNvSpPr>
            <a:spLocks noChangeArrowheads="1"/>
          </p:cNvSpPr>
          <p:nvPr/>
        </p:nvSpPr>
        <p:spPr bwMode="auto">
          <a:xfrm>
            <a:off x="5842000" y="4614863"/>
            <a:ext cx="123825" cy="115887"/>
          </a:xfrm>
          <a:prstGeom prst="ellipse">
            <a:avLst/>
          </a:prstGeom>
          <a:solidFill>
            <a:srgbClr val="FF0000"/>
          </a:solidFill>
          <a:ln w="0">
            <a:solidFill>
              <a:srgbClr val="FF0000"/>
            </a:solidFill>
            <a:round/>
            <a:headEnd/>
            <a:tailEnd/>
          </a:ln>
        </p:spPr>
        <p:txBody>
          <a:bodyPr/>
          <a:lstStyle/>
          <a:p>
            <a:endParaRPr lang="en-US"/>
          </a:p>
        </p:txBody>
      </p:sp>
      <p:sp>
        <p:nvSpPr>
          <p:cNvPr id="20505" name="Oval 38"/>
          <p:cNvSpPr>
            <a:spLocks noChangeArrowheads="1"/>
          </p:cNvSpPr>
          <p:nvPr/>
        </p:nvSpPr>
        <p:spPr bwMode="auto">
          <a:xfrm>
            <a:off x="6132512" y="4308475"/>
            <a:ext cx="123825" cy="115888"/>
          </a:xfrm>
          <a:prstGeom prst="ellipse">
            <a:avLst/>
          </a:prstGeom>
          <a:solidFill>
            <a:srgbClr val="FF0000"/>
          </a:solidFill>
          <a:ln w="9525">
            <a:solidFill>
              <a:srgbClr val="FF0000"/>
            </a:solidFill>
            <a:round/>
            <a:headEnd/>
            <a:tailEnd/>
          </a:ln>
        </p:spPr>
        <p:txBody>
          <a:bodyPr/>
          <a:lstStyle/>
          <a:p>
            <a:endParaRPr lang="en-US"/>
          </a:p>
        </p:txBody>
      </p:sp>
      <p:sp>
        <p:nvSpPr>
          <p:cNvPr id="20506" name="Oval 39"/>
          <p:cNvSpPr>
            <a:spLocks noChangeArrowheads="1"/>
          </p:cNvSpPr>
          <p:nvPr/>
        </p:nvSpPr>
        <p:spPr bwMode="auto">
          <a:xfrm>
            <a:off x="6132512" y="4308475"/>
            <a:ext cx="123825" cy="115888"/>
          </a:xfrm>
          <a:prstGeom prst="ellipse">
            <a:avLst/>
          </a:prstGeom>
          <a:solidFill>
            <a:srgbClr val="FF0000"/>
          </a:solidFill>
          <a:ln w="0">
            <a:solidFill>
              <a:srgbClr val="FF0000"/>
            </a:solidFill>
            <a:round/>
            <a:headEnd/>
            <a:tailEnd/>
          </a:ln>
        </p:spPr>
        <p:txBody>
          <a:bodyPr/>
          <a:lstStyle/>
          <a:p>
            <a:endParaRPr lang="en-US"/>
          </a:p>
        </p:txBody>
      </p:sp>
      <p:sp>
        <p:nvSpPr>
          <p:cNvPr id="20507" name="Oval 40"/>
          <p:cNvSpPr>
            <a:spLocks noChangeArrowheads="1"/>
          </p:cNvSpPr>
          <p:nvPr/>
        </p:nvSpPr>
        <p:spPr bwMode="auto">
          <a:xfrm>
            <a:off x="6437312" y="4614863"/>
            <a:ext cx="123825" cy="115887"/>
          </a:xfrm>
          <a:prstGeom prst="ellipse">
            <a:avLst/>
          </a:prstGeom>
          <a:solidFill>
            <a:srgbClr val="FF0000"/>
          </a:solidFill>
          <a:ln w="9525">
            <a:solidFill>
              <a:srgbClr val="FF0000"/>
            </a:solidFill>
            <a:round/>
            <a:headEnd/>
            <a:tailEnd/>
          </a:ln>
        </p:spPr>
        <p:txBody>
          <a:bodyPr/>
          <a:lstStyle/>
          <a:p>
            <a:endParaRPr lang="en-US"/>
          </a:p>
        </p:txBody>
      </p:sp>
      <p:sp>
        <p:nvSpPr>
          <p:cNvPr id="20508" name="Oval 41"/>
          <p:cNvSpPr>
            <a:spLocks noChangeArrowheads="1"/>
          </p:cNvSpPr>
          <p:nvPr/>
        </p:nvSpPr>
        <p:spPr bwMode="auto">
          <a:xfrm>
            <a:off x="6437312" y="4614863"/>
            <a:ext cx="123825" cy="115887"/>
          </a:xfrm>
          <a:prstGeom prst="ellipse">
            <a:avLst/>
          </a:prstGeom>
          <a:solidFill>
            <a:srgbClr val="FF0000"/>
          </a:solidFill>
          <a:ln w="0">
            <a:solidFill>
              <a:srgbClr val="FF0000"/>
            </a:solidFill>
            <a:round/>
            <a:headEnd/>
            <a:tailEnd/>
          </a:ln>
        </p:spPr>
        <p:txBody>
          <a:bodyPr/>
          <a:lstStyle/>
          <a:p>
            <a:endParaRPr lang="en-US"/>
          </a:p>
        </p:txBody>
      </p:sp>
      <p:sp>
        <p:nvSpPr>
          <p:cNvPr id="20509" name="Oval 42"/>
          <p:cNvSpPr>
            <a:spLocks noChangeArrowheads="1"/>
          </p:cNvSpPr>
          <p:nvPr/>
        </p:nvSpPr>
        <p:spPr bwMode="auto">
          <a:xfrm>
            <a:off x="6740525" y="3886200"/>
            <a:ext cx="123825" cy="115888"/>
          </a:xfrm>
          <a:prstGeom prst="ellipse">
            <a:avLst/>
          </a:prstGeom>
          <a:solidFill>
            <a:srgbClr val="FF0000"/>
          </a:solidFill>
          <a:ln w="9525">
            <a:solidFill>
              <a:srgbClr val="FF0000"/>
            </a:solidFill>
            <a:round/>
            <a:headEnd/>
            <a:tailEnd/>
          </a:ln>
        </p:spPr>
        <p:txBody>
          <a:bodyPr/>
          <a:lstStyle/>
          <a:p>
            <a:endParaRPr lang="en-US"/>
          </a:p>
        </p:txBody>
      </p:sp>
      <p:sp>
        <p:nvSpPr>
          <p:cNvPr id="20510" name="Oval 43"/>
          <p:cNvSpPr>
            <a:spLocks noChangeArrowheads="1"/>
          </p:cNvSpPr>
          <p:nvPr/>
        </p:nvSpPr>
        <p:spPr bwMode="auto">
          <a:xfrm>
            <a:off x="6740525" y="3886200"/>
            <a:ext cx="123825" cy="115888"/>
          </a:xfrm>
          <a:prstGeom prst="ellipse">
            <a:avLst/>
          </a:prstGeom>
          <a:solidFill>
            <a:srgbClr val="FF0000"/>
          </a:solidFill>
          <a:ln w="0">
            <a:solidFill>
              <a:srgbClr val="FF0000"/>
            </a:solidFill>
            <a:round/>
            <a:headEnd/>
            <a:tailEnd/>
          </a:ln>
        </p:spPr>
        <p:txBody>
          <a:bodyPr/>
          <a:lstStyle/>
          <a:p>
            <a:endParaRPr lang="en-US"/>
          </a:p>
        </p:txBody>
      </p:sp>
      <p:sp>
        <p:nvSpPr>
          <p:cNvPr id="20511" name="Oval 44"/>
          <p:cNvSpPr>
            <a:spLocks noChangeArrowheads="1"/>
          </p:cNvSpPr>
          <p:nvPr/>
        </p:nvSpPr>
        <p:spPr bwMode="auto">
          <a:xfrm>
            <a:off x="7043737" y="4270375"/>
            <a:ext cx="123825" cy="114300"/>
          </a:xfrm>
          <a:prstGeom prst="ellipse">
            <a:avLst/>
          </a:prstGeom>
          <a:solidFill>
            <a:srgbClr val="FF0000"/>
          </a:solidFill>
          <a:ln w="9525">
            <a:solidFill>
              <a:srgbClr val="FF0000"/>
            </a:solidFill>
            <a:round/>
            <a:headEnd/>
            <a:tailEnd/>
          </a:ln>
        </p:spPr>
        <p:txBody>
          <a:bodyPr/>
          <a:lstStyle/>
          <a:p>
            <a:endParaRPr lang="en-US"/>
          </a:p>
        </p:txBody>
      </p:sp>
      <p:sp>
        <p:nvSpPr>
          <p:cNvPr id="20512" name="Oval 45"/>
          <p:cNvSpPr>
            <a:spLocks noChangeArrowheads="1"/>
          </p:cNvSpPr>
          <p:nvPr/>
        </p:nvSpPr>
        <p:spPr bwMode="auto">
          <a:xfrm>
            <a:off x="7043737" y="4270375"/>
            <a:ext cx="123825" cy="114300"/>
          </a:xfrm>
          <a:prstGeom prst="ellipse">
            <a:avLst/>
          </a:prstGeom>
          <a:solidFill>
            <a:srgbClr val="FF0000"/>
          </a:solidFill>
          <a:ln w="0">
            <a:solidFill>
              <a:srgbClr val="FF0000"/>
            </a:solidFill>
            <a:round/>
            <a:headEnd/>
            <a:tailEnd/>
          </a:ln>
        </p:spPr>
        <p:txBody>
          <a:bodyPr/>
          <a:lstStyle/>
          <a:p>
            <a:endParaRPr lang="en-US"/>
          </a:p>
        </p:txBody>
      </p:sp>
      <p:sp>
        <p:nvSpPr>
          <p:cNvPr id="20513" name="Oval 46"/>
          <p:cNvSpPr>
            <a:spLocks noChangeArrowheads="1"/>
          </p:cNvSpPr>
          <p:nvPr/>
        </p:nvSpPr>
        <p:spPr bwMode="auto">
          <a:xfrm>
            <a:off x="7335837" y="3989388"/>
            <a:ext cx="123825" cy="114300"/>
          </a:xfrm>
          <a:prstGeom prst="ellipse">
            <a:avLst/>
          </a:prstGeom>
          <a:solidFill>
            <a:srgbClr val="FF0000"/>
          </a:solidFill>
          <a:ln w="9525">
            <a:solidFill>
              <a:srgbClr val="FF0000"/>
            </a:solidFill>
            <a:round/>
            <a:headEnd/>
            <a:tailEnd/>
          </a:ln>
        </p:spPr>
        <p:txBody>
          <a:bodyPr/>
          <a:lstStyle/>
          <a:p>
            <a:endParaRPr lang="en-US"/>
          </a:p>
        </p:txBody>
      </p:sp>
      <p:sp>
        <p:nvSpPr>
          <p:cNvPr id="20514" name="Oval 47"/>
          <p:cNvSpPr>
            <a:spLocks noChangeArrowheads="1"/>
          </p:cNvSpPr>
          <p:nvPr/>
        </p:nvSpPr>
        <p:spPr bwMode="auto">
          <a:xfrm>
            <a:off x="7335837" y="3989388"/>
            <a:ext cx="123825" cy="114300"/>
          </a:xfrm>
          <a:prstGeom prst="ellipse">
            <a:avLst/>
          </a:prstGeom>
          <a:solidFill>
            <a:srgbClr val="FF0000"/>
          </a:solidFill>
          <a:ln w="0">
            <a:solidFill>
              <a:srgbClr val="FF0000"/>
            </a:solidFill>
            <a:round/>
            <a:headEnd/>
            <a:tailEnd/>
          </a:ln>
        </p:spPr>
        <p:txBody>
          <a:bodyPr/>
          <a:lstStyle/>
          <a:p>
            <a:endParaRPr lang="en-US"/>
          </a:p>
        </p:txBody>
      </p:sp>
      <p:sp>
        <p:nvSpPr>
          <p:cNvPr id="20515" name="Oval 48"/>
          <p:cNvSpPr>
            <a:spLocks noChangeArrowheads="1"/>
          </p:cNvSpPr>
          <p:nvPr/>
        </p:nvSpPr>
        <p:spPr bwMode="auto">
          <a:xfrm>
            <a:off x="7642225" y="4179888"/>
            <a:ext cx="120650" cy="115887"/>
          </a:xfrm>
          <a:prstGeom prst="ellipse">
            <a:avLst/>
          </a:prstGeom>
          <a:solidFill>
            <a:srgbClr val="FF0000"/>
          </a:solidFill>
          <a:ln w="9525">
            <a:solidFill>
              <a:srgbClr val="FF0000"/>
            </a:solidFill>
            <a:round/>
            <a:headEnd/>
            <a:tailEnd/>
          </a:ln>
        </p:spPr>
        <p:txBody>
          <a:bodyPr/>
          <a:lstStyle/>
          <a:p>
            <a:endParaRPr lang="en-US"/>
          </a:p>
        </p:txBody>
      </p:sp>
      <p:sp>
        <p:nvSpPr>
          <p:cNvPr id="20516" name="Oval 49"/>
          <p:cNvSpPr>
            <a:spLocks noChangeArrowheads="1"/>
          </p:cNvSpPr>
          <p:nvPr/>
        </p:nvSpPr>
        <p:spPr bwMode="auto">
          <a:xfrm>
            <a:off x="7642225" y="4179888"/>
            <a:ext cx="120650" cy="115887"/>
          </a:xfrm>
          <a:prstGeom prst="ellipse">
            <a:avLst/>
          </a:prstGeom>
          <a:solidFill>
            <a:srgbClr val="FF0000"/>
          </a:solidFill>
          <a:ln w="0">
            <a:solidFill>
              <a:srgbClr val="FF0000"/>
            </a:solidFill>
            <a:round/>
            <a:headEnd/>
            <a:tailEnd/>
          </a:ln>
        </p:spPr>
        <p:txBody>
          <a:bodyPr/>
          <a:lstStyle/>
          <a:p>
            <a:endParaRPr lang="en-US"/>
          </a:p>
        </p:txBody>
      </p:sp>
      <p:sp>
        <p:nvSpPr>
          <p:cNvPr id="20517" name="Oval 50"/>
          <p:cNvSpPr>
            <a:spLocks noChangeArrowheads="1"/>
          </p:cNvSpPr>
          <p:nvPr/>
        </p:nvSpPr>
        <p:spPr bwMode="auto">
          <a:xfrm>
            <a:off x="7942262" y="3617913"/>
            <a:ext cx="127000" cy="115887"/>
          </a:xfrm>
          <a:prstGeom prst="ellipse">
            <a:avLst/>
          </a:prstGeom>
          <a:solidFill>
            <a:srgbClr val="FF0000"/>
          </a:solidFill>
          <a:ln w="9525">
            <a:solidFill>
              <a:srgbClr val="FF0000"/>
            </a:solidFill>
            <a:round/>
            <a:headEnd/>
            <a:tailEnd/>
          </a:ln>
        </p:spPr>
        <p:txBody>
          <a:bodyPr/>
          <a:lstStyle/>
          <a:p>
            <a:endParaRPr lang="en-US"/>
          </a:p>
        </p:txBody>
      </p:sp>
      <p:sp>
        <p:nvSpPr>
          <p:cNvPr id="20518" name="Oval 51"/>
          <p:cNvSpPr>
            <a:spLocks noChangeArrowheads="1"/>
          </p:cNvSpPr>
          <p:nvPr/>
        </p:nvSpPr>
        <p:spPr bwMode="auto">
          <a:xfrm>
            <a:off x="7942262" y="3617913"/>
            <a:ext cx="127000" cy="115887"/>
          </a:xfrm>
          <a:prstGeom prst="ellipse">
            <a:avLst/>
          </a:prstGeom>
          <a:solidFill>
            <a:srgbClr val="FF0000"/>
          </a:solidFill>
          <a:ln w="0">
            <a:solidFill>
              <a:srgbClr val="FF0000"/>
            </a:solidFill>
            <a:round/>
            <a:headEnd/>
            <a:tailEnd/>
          </a:ln>
        </p:spPr>
        <p:txBody>
          <a:bodyPr/>
          <a:lstStyle/>
          <a:p>
            <a:endParaRPr lang="en-US"/>
          </a:p>
        </p:txBody>
      </p:sp>
      <p:sp>
        <p:nvSpPr>
          <p:cNvPr id="20519" name="Oval 52"/>
          <p:cNvSpPr>
            <a:spLocks noChangeArrowheads="1"/>
          </p:cNvSpPr>
          <p:nvPr/>
        </p:nvSpPr>
        <p:spPr bwMode="auto">
          <a:xfrm>
            <a:off x="8234362" y="4078288"/>
            <a:ext cx="125413" cy="115887"/>
          </a:xfrm>
          <a:prstGeom prst="ellipse">
            <a:avLst/>
          </a:prstGeom>
          <a:solidFill>
            <a:srgbClr val="FF0000"/>
          </a:solidFill>
          <a:ln w="9525">
            <a:solidFill>
              <a:srgbClr val="FF0000"/>
            </a:solidFill>
            <a:round/>
            <a:headEnd/>
            <a:tailEnd/>
          </a:ln>
        </p:spPr>
        <p:txBody>
          <a:bodyPr/>
          <a:lstStyle/>
          <a:p>
            <a:endParaRPr lang="en-US"/>
          </a:p>
        </p:txBody>
      </p:sp>
      <p:sp>
        <p:nvSpPr>
          <p:cNvPr id="20520" name="Oval 53"/>
          <p:cNvSpPr>
            <a:spLocks noChangeArrowheads="1"/>
          </p:cNvSpPr>
          <p:nvPr/>
        </p:nvSpPr>
        <p:spPr bwMode="auto">
          <a:xfrm>
            <a:off x="8234362" y="4078288"/>
            <a:ext cx="125413" cy="115887"/>
          </a:xfrm>
          <a:prstGeom prst="ellipse">
            <a:avLst/>
          </a:prstGeom>
          <a:solidFill>
            <a:srgbClr val="FF0000"/>
          </a:solidFill>
          <a:ln w="0">
            <a:solidFill>
              <a:srgbClr val="FF0000"/>
            </a:solidFill>
            <a:round/>
            <a:headEnd/>
            <a:tailEnd/>
          </a:ln>
        </p:spPr>
        <p:txBody>
          <a:bodyPr/>
          <a:lstStyle/>
          <a:p>
            <a:endParaRPr lang="en-US"/>
          </a:p>
        </p:txBody>
      </p:sp>
      <p:sp>
        <p:nvSpPr>
          <p:cNvPr id="20521" name="Oval 54"/>
          <p:cNvSpPr>
            <a:spLocks noChangeArrowheads="1"/>
          </p:cNvSpPr>
          <p:nvPr/>
        </p:nvSpPr>
        <p:spPr bwMode="auto">
          <a:xfrm>
            <a:off x="8537575" y="3567113"/>
            <a:ext cx="123825" cy="114300"/>
          </a:xfrm>
          <a:prstGeom prst="ellipse">
            <a:avLst/>
          </a:prstGeom>
          <a:solidFill>
            <a:srgbClr val="FF0000"/>
          </a:solidFill>
          <a:ln w="9525">
            <a:solidFill>
              <a:srgbClr val="FF0000"/>
            </a:solidFill>
            <a:round/>
            <a:headEnd/>
            <a:tailEnd/>
          </a:ln>
        </p:spPr>
        <p:txBody>
          <a:bodyPr/>
          <a:lstStyle/>
          <a:p>
            <a:endParaRPr lang="en-US"/>
          </a:p>
        </p:txBody>
      </p:sp>
      <p:sp>
        <p:nvSpPr>
          <p:cNvPr id="20522" name="Oval 55"/>
          <p:cNvSpPr>
            <a:spLocks noChangeArrowheads="1"/>
          </p:cNvSpPr>
          <p:nvPr/>
        </p:nvSpPr>
        <p:spPr bwMode="auto">
          <a:xfrm>
            <a:off x="8537575" y="3567113"/>
            <a:ext cx="123825" cy="114300"/>
          </a:xfrm>
          <a:prstGeom prst="ellipse">
            <a:avLst/>
          </a:prstGeom>
          <a:solidFill>
            <a:srgbClr val="FF0000"/>
          </a:solidFill>
          <a:ln w="0">
            <a:solidFill>
              <a:srgbClr val="FF0000"/>
            </a:solidFill>
            <a:round/>
            <a:headEnd/>
            <a:tailEnd/>
          </a:ln>
        </p:spPr>
        <p:txBody>
          <a:bodyPr/>
          <a:lstStyle/>
          <a:p>
            <a:endParaRPr lang="en-US"/>
          </a:p>
        </p:txBody>
      </p:sp>
      <p:sp>
        <p:nvSpPr>
          <p:cNvPr id="20523" name="Oval 56"/>
          <p:cNvSpPr>
            <a:spLocks noChangeArrowheads="1"/>
          </p:cNvSpPr>
          <p:nvPr/>
        </p:nvSpPr>
        <p:spPr bwMode="auto">
          <a:xfrm>
            <a:off x="8843962" y="3451225"/>
            <a:ext cx="123825" cy="115888"/>
          </a:xfrm>
          <a:prstGeom prst="ellipse">
            <a:avLst/>
          </a:prstGeom>
          <a:solidFill>
            <a:srgbClr val="FF0000"/>
          </a:solidFill>
          <a:ln w="9525">
            <a:solidFill>
              <a:srgbClr val="FF0000"/>
            </a:solidFill>
            <a:round/>
            <a:headEnd/>
            <a:tailEnd/>
          </a:ln>
        </p:spPr>
        <p:txBody>
          <a:bodyPr/>
          <a:lstStyle/>
          <a:p>
            <a:endParaRPr lang="en-US"/>
          </a:p>
        </p:txBody>
      </p:sp>
      <p:sp>
        <p:nvSpPr>
          <p:cNvPr id="20524" name="Oval 57"/>
          <p:cNvSpPr>
            <a:spLocks noChangeArrowheads="1"/>
          </p:cNvSpPr>
          <p:nvPr/>
        </p:nvSpPr>
        <p:spPr bwMode="auto">
          <a:xfrm>
            <a:off x="8843962" y="3451225"/>
            <a:ext cx="123825" cy="115888"/>
          </a:xfrm>
          <a:prstGeom prst="ellipse">
            <a:avLst/>
          </a:prstGeom>
          <a:solidFill>
            <a:srgbClr val="FF0000"/>
          </a:solidFill>
          <a:ln w="0">
            <a:solidFill>
              <a:srgbClr val="FF0000"/>
            </a:solidFill>
            <a:round/>
            <a:headEnd/>
            <a:tailEnd/>
          </a:ln>
        </p:spPr>
        <p:txBody>
          <a:bodyPr/>
          <a:lstStyle/>
          <a:p>
            <a:endParaRPr lang="en-US"/>
          </a:p>
        </p:txBody>
      </p:sp>
      <p:sp>
        <p:nvSpPr>
          <p:cNvPr id="20525" name="Oval 58"/>
          <p:cNvSpPr>
            <a:spLocks noChangeArrowheads="1"/>
          </p:cNvSpPr>
          <p:nvPr/>
        </p:nvSpPr>
        <p:spPr bwMode="auto">
          <a:xfrm>
            <a:off x="9132887" y="3387725"/>
            <a:ext cx="123825" cy="115888"/>
          </a:xfrm>
          <a:prstGeom prst="ellipse">
            <a:avLst/>
          </a:prstGeom>
          <a:solidFill>
            <a:srgbClr val="FF0000"/>
          </a:solidFill>
          <a:ln w="9525">
            <a:solidFill>
              <a:srgbClr val="FF0000"/>
            </a:solidFill>
            <a:round/>
            <a:headEnd/>
            <a:tailEnd/>
          </a:ln>
        </p:spPr>
        <p:txBody>
          <a:bodyPr/>
          <a:lstStyle/>
          <a:p>
            <a:endParaRPr lang="en-US"/>
          </a:p>
        </p:txBody>
      </p:sp>
      <p:sp>
        <p:nvSpPr>
          <p:cNvPr id="20526" name="Oval 59"/>
          <p:cNvSpPr>
            <a:spLocks noChangeArrowheads="1"/>
          </p:cNvSpPr>
          <p:nvPr/>
        </p:nvSpPr>
        <p:spPr bwMode="auto">
          <a:xfrm>
            <a:off x="9132887" y="3387725"/>
            <a:ext cx="123825" cy="115888"/>
          </a:xfrm>
          <a:prstGeom prst="ellipse">
            <a:avLst/>
          </a:prstGeom>
          <a:solidFill>
            <a:srgbClr val="FF0000"/>
          </a:solidFill>
          <a:ln w="0">
            <a:solidFill>
              <a:srgbClr val="FF0000"/>
            </a:solidFill>
            <a:round/>
            <a:headEnd/>
            <a:tailEnd/>
          </a:ln>
        </p:spPr>
        <p:txBody>
          <a:bodyPr/>
          <a:lstStyle/>
          <a:p>
            <a:endParaRPr lang="en-US"/>
          </a:p>
        </p:txBody>
      </p:sp>
      <p:sp>
        <p:nvSpPr>
          <p:cNvPr id="20527" name="Oval 60"/>
          <p:cNvSpPr>
            <a:spLocks noChangeArrowheads="1"/>
          </p:cNvSpPr>
          <p:nvPr/>
        </p:nvSpPr>
        <p:spPr bwMode="auto">
          <a:xfrm>
            <a:off x="9436100" y="3017838"/>
            <a:ext cx="127000" cy="114300"/>
          </a:xfrm>
          <a:prstGeom prst="ellipse">
            <a:avLst/>
          </a:prstGeom>
          <a:solidFill>
            <a:srgbClr val="FF0000"/>
          </a:solidFill>
          <a:ln w="9525">
            <a:solidFill>
              <a:srgbClr val="FF0000"/>
            </a:solidFill>
            <a:round/>
            <a:headEnd/>
            <a:tailEnd/>
          </a:ln>
        </p:spPr>
        <p:txBody>
          <a:bodyPr/>
          <a:lstStyle/>
          <a:p>
            <a:endParaRPr lang="en-US"/>
          </a:p>
        </p:txBody>
      </p:sp>
      <p:sp>
        <p:nvSpPr>
          <p:cNvPr id="20528" name="Oval 61"/>
          <p:cNvSpPr>
            <a:spLocks noChangeArrowheads="1"/>
          </p:cNvSpPr>
          <p:nvPr/>
        </p:nvSpPr>
        <p:spPr bwMode="auto">
          <a:xfrm>
            <a:off x="9436100" y="3017838"/>
            <a:ext cx="127000" cy="114300"/>
          </a:xfrm>
          <a:prstGeom prst="ellipse">
            <a:avLst/>
          </a:prstGeom>
          <a:solidFill>
            <a:srgbClr val="FF0000"/>
          </a:solidFill>
          <a:ln w="0">
            <a:solidFill>
              <a:srgbClr val="FF0000"/>
            </a:solidFill>
            <a:round/>
            <a:headEnd/>
            <a:tailEnd/>
          </a:ln>
        </p:spPr>
        <p:txBody>
          <a:bodyPr/>
          <a:lstStyle/>
          <a:p>
            <a:endParaRPr lang="en-US"/>
          </a:p>
        </p:txBody>
      </p:sp>
      <p:sp>
        <p:nvSpPr>
          <p:cNvPr id="20529" name="Oval 62"/>
          <p:cNvSpPr>
            <a:spLocks noChangeArrowheads="1"/>
          </p:cNvSpPr>
          <p:nvPr/>
        </p:nvSpPr>
        <p:spPr bwMode="auto">
          <a:xfrm>
            <a:off x="9742487" y="3425825"/>
            <a:ext cx="123825" cy="115888"/>
          </a:xfrm>
          <a:prstGeom prst="ellipse">
            <a:avLst/>
          </a:prstGeom>
          <a:solidFill>
            <a:srgbClr val="FF0000"/>
          </a:solidFill>
          <a:ln w="9525">
            <a:solidFill>
              <a:srgbClr val="FF0000"/>
            </a:solidFill>
            <a:round/>
            <a:headEnd/>
            <a:tailEnd/>
          </a:ln>
        </p:spPr>
        <p:txBody>
          <a:bodyPr/>
          <a:lstStyle/>
          <a:p>
            <a:endParaRPr lang="en-US"/>
          </a:p>
        </p:txBody>
      </p:sp>
      <p:sp>
        <p:nvSpPr>
          <p:cNvPr id="20530" name="Oval 63"/>
          <p:cNvSpPr>
            <a:spLocks noChangeArrowheads="1"/>
          </p:cNvSpPr>
          <p:nvPr/>
        </p:nvSpPr>
        <p:spPr bwMode="auto">
          <a:xfrm>
            <a:off x="9742487" y="3425825"/>
            <a:ext cx="123825" cy="115888"/>
          </a:xfrm>
          <a:prstGeom prst="ellipse">
            <a:avLst/>
          </a:prstGeom>
          <a:solidFill>
            <a:srgbClr val="FF0000"/>
          </a:solidFill>
          <a:ln w="0">
            <a:solidFill>
              <a:srgbClr val="FF0000"/>
            </a:solidFill>
            <a:round/>
            <a:headEnd/>
            <a:tailEnd/>
          </a:ln>
        </p:spPr>
        <p:txBody>
          <a:bodyPr/>
          <a:lstStyle/>
          <a:p>
            <a:endParaRPr lang="en-US"/>
          </a:p>
        </p:txBody>
      </p:sp>
      <p:sp>
        <p:nvSpPr>
          <p:cNvPr id="20531" name="Line 66"/>
          <p:cNvSpPr>
            <a:spLocks noChangeShapeType="1"/>
          </p:cNvSpPr>
          <p:nvPr/>
        </p:nvSpPr>
        <p:spPr bwMode="auto">
          <a:xfrm flipH="1" flipV="1">
            <a:off x="6780212" y="3886200"/>
            <a:ext cx="0" cy="2209800"/>
          </a:xfrm>
          <a:prstGeom prst="line">
            <a:avLst/>
          </a:prstGeom>
          <a:noFill/>
          <a:ln w="28575">
            <a:solidFill>
              <a:schemeClr val="tx1"/>
            </a:solidFill>
            <a:prstDash val="dash"/>
            <a:round/>
            <a:headEnd/>
            <a:tailEnd/>
          </a:ln>
        </p:spPr>
        <p:txBody>
          <a:bodyPr anchor="ctr">
            <a:spAutoFit/>
          </a:bodyPr>
          <a:lstStyle/>
          <a:p>
            <a:endParaRPr lang="en-US"/>
          </a:p>
        </p:txBody>
      </p:sp>
      <p:sp>
        <p:nvSpPr>
          <p:cNvPr id="20532" name="Line 67"/>
          <p:cNvSpPr>
            <a:spLocks noChangeShapeType="1"/>
          </p:cNvSpPr>
          <p:nvPr/>
        </p:nvSpPr>
        <p:spPr bwMode="auto">
          <a:xfrm flipH="1">
            <a:off x="4075112" y="3911600"/>
            <a:ext cx="2736850" cy="0"/>
          </a:xfrm>
          <a:prstGeom prst="line">
            <a:avLst/>
          </a:prstGeom>
          <a:noFill/>
          <a:ln w="28575">
            <a:solidFill>
              <a:schemeClr val="tx1"/>
            </a:solidFill>
            <a:prstDash val="dash"/>
            <a:round/>
            <a:headEnd/>
            <a:tailEnd/>
          </a:ln>
        </p:spPr>
        <p:txBody>
          <a:bodyPr wrap="none" anchor="ctr">
            <a:spAutoFit/>
          </a:bodyPr>
          <a:lstStyle/>
          <a:p>
            <a:endParaRPr lang="en-US"/>
          </a:p>
        </p:txBody>
      </p:sp>
      <p:pic>
        <p:nvPicPr>
          <p:cNvPr id="20533" name="Picture 68" descr="txp_fig"/>
          <p:cNvPicPr>
            <a:picLocks noChangeAspect="1" noChangeArrowheads="1"/>
          </p:cNvPicPr>
          <p:nvPr>
            <p:custDataLst>
              <p:tags r:id="rId1"/>
            </p:custDataLst>
          </p:nvPr>
        </p:nvPicPr>
        <p:blipFill>
          <a:blip r:embed="rId8" cstate="print"/>
          <a:srcRect/>
          <a:stretch>
            <a:fillRect/>
          </a:stretch>
        </p:blipFill>
        <p:spPr bwMode="auto">
          <a:xfrm>
            <a:off x="3679825" y="4170363"/>
            <a:ext cx="280987" cy="444500"/>
          </a:xfrm>
          <a:prstGeom prst="rect">
            <a:avLst/>
          </a:prstGeom>
          <a:noFill/>
          <a:ln w="28575" algn="ctr">
            <a:noFill/>
            <a:miter lim="800000"/>
            <a:headEnd/>
            <a:tailEnd/>
          </a:ln>
        </p:spPr>
      </p:pic>
      <p:sp>
        <p:nvSpPr>
          <p:cNvPr id="20534" name="Line 69"/>
          <p:cNvSpPr>
            <a:spLocks noChangeShapeType="1"/>
          </p:cNvSpPr>
          <p:nvPr/>
        </p:nvSpPr>
        <p:spPr bwMode="auto">
          <a:xfrm flipH="1">
            <a:off x="4084637" y="4286250"/>
            <a:ext cx="2736850" cy="0"/>
          </a:xfrm>
          <a:prstGeom prst="line">
            <a:avLst/>
          </a:prstGeom>
          <a:noFill/>
          <a:ln w="28575">
            <a:solidFill>
              <a:schemeClr val="tx1"/>
            </a:solidFill>
            <a:prstDash val="dash"/>
            <a:round/>
            <a:headEnd/>
            <a:tailEnd/>
          </a:ln>
        </p:spPr>
        <p:txBody>
          <a:bodyPr wrap="none" anchor="ctr">
            <a:spAutoFit/>
          </a:bodyPr>
          <a:lstStyle/>
          <a:p>
            <a:endParaRPr lang="en-US"/>
          </a:p>
        </p:txBody>
      </p:sp>
      <p:pic>
        <p:nvPicPr>
          <p:cNvPr id="20535" name="Picture 70" descr="txp_fig"/>
          <p:cNvPicPr>
            <a:picLocks noChangeAspect="1" noChangeArrowheads="1"/>
          </p:cNvPicPr>
          <p:nvPr>
            <p:custDataLst>
              <p:tags r:id="rId2"/>
            </p:custDataLst>
          </p:nvPr>
        </p:nvPicPr>
        <p:blipFill>
          <a:blip r:embed="rId9" cstate="print"/>
          <a:srcRect/>
          <a:stretch>
            <a:fillRect/>
          </a:stretch>
        </p:blipFill>
        <p:spPr bwMode="auto">
          <a:xfrm>
            <a:off x="3689350" y="3619500"/>
            <a:ext cx="268287" cy="341313"/>
          </a:xfrm>
          <a:prstGeom prst="rect">
            <a:avLst/>
          </a:prstGeom>
          <a:noFill/>
          <a:ln w="28575" algn="ctr">
            <a:noFill/>
            <a:miter lim="800000"/>
            <a:headEnd/>
            <a:tailEnd/>
          </a:ln>
        </p:spPr>
      </p:pic>
      <p:sp>
        <p:nvSpPr>
          <p:cNvPr id="20536" name="Line 71"/>
          <p:cNvSpPr>
            <a:spLocks noChangeShapeType="1"/>
          </p:cNvSpPr>
          <p:nvPr/>
        </p:nvSpPr>
        <p:spPr bwMode="auto">
          <a:xfrm>
            <a:off x="5253037" y="3894138"/>
            <a:ext cx="0" cy="393700"/>
          </a:xfrm>
          <a:prstGeom prst="line">
            <a:avLst/>
          </a:prstGeom>
          <a:noFill/>
          <a:ln w="28575">
            <a:solidFill>
              <a:schemeClr val="accent2"/>
            </a:solidFill>
            <a:round/>
            <a:headEnd type="triangle" w="lg" len="lg"/>
            <a:tailEnd type="triangle" w="lg" len="lg"/>
          </a:ln>
        </p:spPr>
        <p:txBody>
          <a:bodyPr wrap="none" anchor="ctr">
            <a:spAutoFit/>
          </a:bodyPr>
          <a:lstStyle/>
          <a:p>
            <a:endParaRPr lang="en-US"/>
          </a:p>
        </p:txBody>
      </p:sp>
      <p:sp>
        <p:nvSpPr>
          <p:cNvPr id="20537" name="Text Box 72"/>
          <p:cNvSpPr txBox="1">
            <a:spLocks noChangeArrowheads="1"/>
          </p:cNvSpPr>
          <p:nvPr/>
        </p:nvSpPr>
        <p:spPr bwMode="auto">
          <a:xfrm>
            <a:off x="4333875" y="3300413"/>
            <a:ext cx="2574925" cy="457200"/>
          </a:xfrm>
          <a:prstGeom prst="rect">
            <a:avLst/>
          </a:prstGeom>
          <a:noFill/>
          <a:ln w="28575" algn="ctr">
            <a:noFill/>
            <a:miter lim="800000"/>
            <a:headEnd/>
            <a:tailEnd/>
          </a:ln>
        </p:spPr>
        <p:txBody>
          <a:bodyPr wrap="none">
            <a:spAutoFit/>
          </a:bodyPr>
          <a:lstStyle/>
          <a:p>
            <a:pPr algn="ctr"/>
            <a:r>
              <a:rPr lang="en-US" sz="2400">
                <a:solidFill>
                  <a:schemeClr val="accent2"/>
                </a:solidFill>
                <a:cs typeface="Arial" charset="0"/>
              </a:rPr>
              <a:t>Error or “residual”</a:t>
            </a:r>
          </a:p>
        </p:txBody>
      </p:sp>
      <p:sp>
        <p:nvSpPr>
          <p:cNvPr id="20538" name="Text Box 73"/>
          <p:cNvSpPr txBox="1">
            <a:spLocks noChangeArrowheads="1"/>
          </p:cNvSpPr>
          <p:nvPr/>
        </p:nvSpPr>
        <p:spPr bwMode="auto">
          <a:xfrm>
            <a:off x="2128837" y="4135438"/>
            <a:ext cx="1541463" cy="457200"/>
          </a:xfrm>
          <a:prstGeom prst="rect">
            <a:avLst/>
          </a:prstGeom>
          <a:noFill/>
          <a:ln w="28575" algn="ctr">
            <a:noFill/>
            <a:miter lim="800000"/>
            <a:headEnd/>
            <a:tailEnd/>
          </a:ln>
        </p:spPr>
        <p:txBody>
          <a:bodyPr wrap="none">
            <a:spAutoFit/>
          </a:bodyPr>
          <a:lstStyle/>
          <a:p>
            <a:pPr algn="ctr"/>
            <a:r>
              <a:rPr lang="en-US" sz="2400">
                <a:cs typeface="Arial" charset="0"/>
              </a:rPr>
              <a:t>Prediction</a:t>
            </a:r>
          </a:p>
        </p:txBody>
      </p:sp>
      <p:sp>
        <p:nvSpPr>
          <p:cNvPr id="20539" name="Text Box 74"/>
          <p:cNvSpPr txBox="1">
            <a:spLocks noChangeArrowheads="1"/>
          </p:cNvSpPr>
          <p:nvPr/>
        </p:nvSpPr>
        <p:spPr bwMode="auto">
          <a:xfrm>
            <a:off x="1858962" y="3502025"/>
            <a:ext cx="1828800" cy="457200"/>
          </a:xfrm>
          <a:prstGeom prst="rect">
            <a:avLst/>
          </a:prstGeom>
          <a:noFill/>
          <a:ln w="28575" algn="ctr">
            <a:noFill/>
            <a:miter lim="800000"/>
            <a:headEnd/>
            <a:tailEnd/>
          </a:ln>
        </p:spPr>
        <p:txBody>
          <a:bodyPr wrap="none">
            <a:spAutoFit/>
          </a:bodyPr>
          <a:lstStyle/>
          <a:p>
            <a:pPr algn="ctr"/>
            <a:r>
              <a:rPr lang="en-US" sz="2400">
                <a:cs typeface="Arial" charset="0"/>
              </a:rPr>
              <a:t>Observation</a:t>
            </a:r>
          </a:p>
        </p:txBody>
      </p:sp>
      <p:pic>
        <p:nvPicPr>
          <p:cNvPr id="76" name="Picture 75" descr="txp_fig"/>
          <p:cNvPicPr>
            <a:picLocks noChangeAspect="1"/>
          </p:cNvPicPr>
          <p:nvPr>
            <p:custDataLst>
              <p:tags r:id="rId3"/>
            </p:custDataLst>
          </p:nvPr>
        </p:nvPicPr>
        <p:blipFill>
          <a:blip r:embed="rId10" cstate="print"/>
          <a:stretch>
            <a:fillRect/>
          </a:stretch>
        </p:blipFill>
        <p:spPr bwMode="auto">
          <a:xfrm>
            <a:off x="6253414" y="6146800"/>
            <a:ext cx="985586" cy="393999"/>
          </a:xfrm>
          <a:prstGeom prst="rect">
            <a:avLst/>
          </a:prstGeom>
          <a:noFill/>
          <a:ln/>
          <a:effectLst/>
        </p:spPr>
      </p:pic>
      <p:pic>
        <p:nvPicPr>
          <p:cNvPr id="21565" name="Picture 84" descr="txp_fig"/>
          <p:cNvPicPr>
            <a:picLocks noChangeAspect="1"/>
          </p:cNvPicPr>
          <p:nvPr>
            <p:custDataLst>
              <p:tags r:id="rId4"/>
            </p:custDataLst>
          </p:nvPr>
        </p:nvPicPr>
        <p:blipFill>
          <a:blip r:embed="rId11" cstate="print"/>
          <a:srcRect/>
          <a:stretch>
            <a:fillRect/>
          </a:stretch>
        </p:blipFill>
        <p:spPr bwMode="auto">
          <a:xfrm>
            <a:off x="6858000" y="1447800"/>
            <a:ext cx="3567113" cy="971550"/>
          </a:xfrm>
          <a:prstGeom prst="rect">
            <a:avLst/>
          </a:prstGeom>
          <a:noFill/>
          <a:ln w="9525">
            <a:noFill/>
            <a:miter lim="800000"/>
            <a:headEnd/>
            <a:tailEnd/>
          </a:ln>
        </p:spPr>
      </p:pic>
      <p:pic>
        <p:nvPicPr>
          <p:cNvPr id="21567" name="Picture 83" descr="txp_fig"/>
          <p:cNvPicPr>
            <a:picLocks noChangeAspect="1"/>
          </p:cNvPicPr>
          <p:nvPr>
            <p:custDataLst>
              <p:tags r:id="rId5"/>
            </p:custDataLst>
          </p:nvPr>
        </p:nvPicPr>
        <p:blipFill>
          <a:blip r:embed="rId12" cstate="print"/>
          <a:srcRect/>
          <a:stretch>
            <a:fillRect/>
          </a:stretch>
        </p:blipFill>
        <p:spPr bwMode="auto">
          <a:xfrm>
            <a:off x="1905000" y="1676400"/>
            <a:ext cx="4724400" cy="809625"/>
          </a:xfrm>
          <a:prstGeom prst="rect">
            <a:avLst/>
          </a:prstGeom>
          <a:noFill/>
          <a:ln w="9525">
            <a:noFill/>
            <a:miter lim="800000"/>
            <a:headEnd/>
            <a:tailEnd/>
          </a:ln>
        </p:spPr>
      </p:pic>
    </p:spTree>
    <p:extLst>
      <p:ext uri="{BB962C8B-B14F-4D97-AF65-F5344CB8AC3E}">
        <p14:creationId xmlns:p14="http://schemas.microsoft.com/office/powerpoint/2010/main" val="1919781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smtClean="0"/>
              <a:t>Minimizing Error*</a:t>
            </a:r>
          </a:p>
        </p:txBody>
      </p:sp>
      <p:pic>
        <p:nvPicPr>
          <p:cNvPr id="20" name="Picture 19" descr="txp_fig"/>
          <p:cNvPicPr>
            <a:picLocks noChangeAspect="1"/>
          </p:cNvPicPr>
          <p:nvPr>
            <p:custDataLst>
              <p:tags r:id="rId1"/>
            </p:custDataLst>
          </p:nvPr>
        </p:nvPicPr>
        <p:blipFill>
          <a:blip r:embed="rId7" cstate="print"/>
          <a:srcRect/>
          <a:stretch>
            <a:fillRect/>
          </a:stretch>
        </p:blipFill>
        <p:spPr bwMode="auto">
          <a:xfrm>
            <a:off x="1909763" y="1905001"/>
            <a:ext cx="4264005" cy="913212"/>
          </a:xfrm>
          <a:prstGeom prst="rect">
            <a:avLst/>
          </a:prstGeom>
          <a:noFill/>
          <a:ln w="9525">
            <a:noFill/>
            <a:miter lim="800000"/>
            <a:headEnd/>
            <a:tailEnd/>
          </a:ln>
        </p:spPr>
      </p:pic>
      <p:pic>
        <p:nvPicPr>
          <p:cNvPr id="23" name="Picture 22" descr="txp_fig"/>
          <p:cNvPicPr>
            <a:picLocks noChangeAspect="1"/>
          </p:cNvPicPr>
          <p:nvPr>
            <p:custDataLst>
              <p:tags r:id="rId2"/>
            </p:custDataLst>
          </p:nvPr>
        </p:nvPicPr>
        <p:blipFill>
          <a:blip r:embed="rId8" cstate="print"/>
          <a:srcRect/>
          <a:stretch>
            <a:fillRect/>
          </a:stretch>
        </p:blipFill>
        <p:spPr bwMode="auto">
          <a:xfrm>
            <a:off x="1587627" y="2895600"/>
            <a:ext cx="5270373" cy="844050"/>
          </a:xfrm>
          <a:prstGeom prst="rect">
            <a:avLst/>
          </a:prstGeom>
          <a:noFill/>
          <a:ln w="9525">
            <a:noFill/>
            <a:miter lim="800000"/>
            <a:headEnd/>
            <a:tailEnd/>
          </a:ln>
        </p:spPr>
      </p:pic>
      <p:sp>
        <p:nvSpPr>
          <p:cNvPr id="36871" name="Text Box 12"/>
          <p:cNvSpPr txBox="1">
            <a:spLocks noChangeArrowheads="1"/>
          </p:cNvSpPr>
          <p:nvPr/>
        </p:nvSpPr>
        <p:spPr bwMode="auto">
          <a:xfrm>
            <a:off x="457200" y="4800600"/>
            <a:ext cx="4495800" cy="461665"/>
          </a:xfrm>
          <a:prstGeom prst="rect">
            <a:avLst/>
          </a:prstGeom>
          <a:noFill/>
          <a:ln w="9525">
            <a:noFill/>
            <a:miter lim="800000"/>
            <a:headEnd/>
            <a:tailEnd/>
          </a:ln>
        </p:spPr>
        <p:txBody>
          <a:bodyPr wrap="square">
            <a:spAutoFit/>
          </a:bodyPr>
          <a:lstStyle/>
          <a:p>
            <a:pPr>
              <a:spcBef>
                <a:spcPct val="50000"/>
              </a:spcBef>
            </a:pPr>
            <a:r>
              <a:rPr lang="en-US" sz="2400" dirty="0">
                <a:latin typeface="Calibri" pitchFamily="34" charset="0"/>
              </a:rPr>
              <a:t>Approximate q update explained:</a:t>
            </a:r>
          </a:p>
        </p:txBody>
      </p:sp>
      <p:pic>
        <p:nvPicPr>
          <p:cNvPr id="25" name="Picture 24" descr="txp_fig"/>
          <p:cNvPicPr>
            <a:picLocks noChangeAspect="1"/>
          </p:cNvPicPr>
          <p:nvPr>
            <p:custDataLst>
              <p:tags r:id="rId3"/>
            </p:custDataLst>
          </p:nvPr>
        </p:nvPicPr>
        <p:blipFill>
          <a:blip r:embed="rId9" cstate="print"/>
          <a:srcRect/>
          <a:stretch>
            <a:fillRect/>
          </a:stretch>
        </p:blipFill>
        <p:spPr bwMode="auto">
          <a:xfrm>
            <a:off x="1792288" y="3886200"/>
            <a:ext cx="5065712" cy="844050"/>
          </a:xfrm>
          <a:prstGeom prst="rect">
            <a:avLst/>
          </a:prstGeom>
          <a:noFill/>
          <a:ln w="9525">
            <a:noFill/>
            <a:miter lim="800000"/>
            <a:headEnd/>
            <a:tailEnd/>
          </a:ln>
        </p:spPr>
      </p:pic>
      <p:pic>
        <p:nvPicPr>
          <p:cNvPr id="27" name="Picture 26" descr="txp_fig"/>
          <p:cNvPicPr>
            <a:picLocks noChangeAspect="1"/>
          </p:cNvPicPr>
          <p:nvPr>
            <p:custDataLst>
              <p:tags r:id="rId4"/>
            </p:custDataLst>
          </p:nvPr>
        </p:nvPicPr>
        <p:blipFill>
          <a:blip r:embed="rId10" cstate="print"/>
          <a:srcRect/>
          <a:stretch>
            <a:fillRect/>
          </a:stretch>
        </p:blipFill>
        <p:spPr bwMode="auto">
          <a:xfrm>
            <a:off x="1816100" y="5410200"/>
            <a:ext cx="7556500" cy="481013"/>
          </a:xfrm>
          <a:prstGeom prst="rect">
            <a:avLst/>
          </a:prstGeom>
          <a:noFill/>
          <a:ln w="9525">
            <a:noFill/>
            <a:miter lim="800000"/>
            <a:headEnd/>
            <a:tailEnd/>
          </a:ln>
        </p:spPr>
      </p:pic>
      <p:sp>
        <p:nvSpPr>
          <p:cNvPr id="17" name="Text Box 12"/>
          <p:cNvSpPr txBox="1">
            <a:spLocks noChangeArrowheads="1"/>
          </p:cNvSpPr>
          <p:nvPr/>
        </p:nvSpPr>
        <p:spPr bwMode="auto">
          <a:xfrm>
            <a:off x="457200" y="1295400"/>
            <a:ext cx="11125200" cy="461665"/>
          </a:xfrm>
          <a:prstGeom prst="rect">
            <a:avLst/>
          </a:prstGeom>
          <a:noFill/>
          <a:ln w="9525">
            <a:noFill/>
            <a:miter lim="800000"/>
            <a:headEnd/>
            <a:tailEnd/>
          </a:ln>
        </p:spPr>
        <p:txBody>
          <a:bodyPr wrap="square">
            <a:spAutoFit/>
          </a:bodyPr>
          <a:lstStyle/>
          <a:p>
            <a:pPr>
              <a:spcBef>
                <a:spcPct val="50000"/>
              </a:spcBef>
            </a:pPr>
            <a:r>
              <a:rPr lang="en-US" sz="2400" dirty="0">
                <a:latin typeface="Calibri" pitchFamily="34" charset="0"/>
              </a:rPr>
              <a:t>Imagine we had only one point </a:t>
            </a:r>
            <a:r>
              <a:rPr lang="en-US" sz="2400" dirty="0" smtClean="0">
                <a:latin typeface="Calibri" pitchFamily="34" charset="0"/>
              </a:rPr>
              <a:t>x, </a:t>
            </a:r>
            <a:r>
              <a:rPr lang="en-US" sz="2400" dirty="0">
                <a:latin typeface="Calibri" pitchFamily="34" charset="0"/>
              </a:rPr>
              <a:t>with features f(x</a:t>
            </a:r>
            <a:r>
              <a:rPr lang="en-US" sz="2400" dirty="0" smtClean="0">
                <a:latin typeface="Calibri" pitchFamily="34" charset="0"/>
              </a:rPr>
              <a:t>), target value y, and weights w:</a:t>
            </a:r>
            <a:endParaRPr lang="en-US" sz="2400" dirty="0">
              <a:latin typeface="Calibri" pitchFamily="34" charset="0"/>
            </a:endParaRPr>
          </a:p>
        </p:txBody>
      </p:sp>
      <p:sp>
        <p:nvSpPr>
          <p:cNvPr id="22539" name="TextBox 27"/>
          <p:cNvSpPr txBox="1">
            <a:spLocks noChangeArrowheads="1"/>
          </p:cNvSpPr>
          <p:nvPr/>
        </p:nvSpPr>
        <p:spPr bwMode="auto">
          <a:xfrm>
            <a:off x="4724400" y="6015335"/>
            <a:ext cx="1905000" cy="461665"/>
          </a:xfrm>
          <a:prstGeom prst="rect">
            <a:avLst/>
          </a:prstGeom>
          <a:noFill/>
          <a:ln w="9525">
            <a:noFill/>
            <a:miter lim="800000"/>
            <a:headEnd/>
            <a:tailEnd/>
          </a:ln>
        </p:spPr>
        <p:txBody>
          <a:bodyPr>
            <a:spAutoFit/>
          </a:bodyPr>
          <a:lstStyle/>
          <a:p>
            <a:r>
              <a:rPr lang="en-US" sz="2400" dirty="0">
                <a:latin typeface="Calibri" pitchFamily="34" charset="0"/>
              </a:rPr>
              <a:t>“target”</a:t>
            </a:r>
          </a:p>
        </p:txBody>
      </p:sp>
      <p:sp>
        <p:nvSpPr>
          <p:cNvPr id="22540" name="TextBox 28"/>
          <p:cNvSpPr txBox="1">
            <a:spLocks noChangeArrowheads="1"/>
          </p:cNvSpPr>
          <p:nvPr/>
        </p:nvSpPr>
        <p:spPr bwMode="auto">
          <a:xfrm>
            <a:off x="6781800" y="6019800"/>
            <a:ext cx="1905000" cy="461665"/>
          </a:xfrm>
          <a:prstGeom prst="rect">
            <a:avLst/>
          </a:prstGeom>
          <a:noFill/>
          <a:ln w="9525">
            <a:noFill/>
            <a:miter lim="800000"/>
            <a:headEnd/>
            <a:tailEnd/>
          </a:ln>
        </p:spPr>
        <p:txBody>
          <a:bodyPr>
            <a:spAutoFit/>
          </a:bodyPr>
          <a:lstStyle/>
          <a:p>
            <a:r>
              <a:rPr lang="en-US" sz="2400" dirty="0">
                <a:latin typeface="Calibri" pitchFamily="34" charset="0"/>
              </a:rPr>
              <a:t>“prediction”</a:t>
            </a:r>
          </a:p>
        </p:txBody>
      </p:sp>
      <p:pic>
        <p:nvPicPr>
          <p:cNvPr id="13" name="Picture 2"/>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7543800" y="2286169"/>
            <a:ext cx="4148098" cy="2092119"/>
          </a:xfrm>
          <a:prstGeom prst="rect">
            <a:avLst/>
          </a:prstGeom>
          <a:noFill/>
        </p:spPr>
      </p:pic>
    </p:spTree>
    <p:extLst>
      <p:ext uri="{BB962C8B-B14F-4D97-AF65-F5344CB8AC3E}">
        <p14:creationId xmlns:p14="http://schemas.microsoft.com/office/powerpoint/2010/main" val="2077392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87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5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1" grpId="0"/>
      <p:bldP spid="17" grpId="0"/>
      <p:bldP spid="22539" grpId="0"/>
      <p:bldP spid="2254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ChangeArrowheads="1"/>
          </p:cNvSpPr>
          <p:nvPr/>
        </p:nvSpPr>
        <p:spPr bwMode="auto">
          <a:xfrm>
            <a:off x="2243137" y="1295400"/>
            <a:ext cx="7537450" cy="5127625"/>
          </a:xfrm>
          <a:prstGeom prst="rect">
            <a:avLst/>
          </a:prstGeom>
          <a:noFill/>
          <a:ln w="0">
            <a:solidFill>
              <a:srgbClr val="FFFFFF"/>
            </a:solidFill>
            <a:miter lim="800000"/>
            <a:headEnd/>
            <a:tailEnd/>
          </a:ln>
        </p:spPr>
        <p:txBody>
          <a:bodyPr/>
          <a:lstStyle/>
          <a:p>
            <a:endParaRPr lang="en-US"/>
          </a:p>
        </p:txBody>
      </p:sp>
      <p:sp>
        <p:nvSpPr>
          <p:cNvPr id="22531" name="Line 4"/>
          <p:cNvSpPr>
            <a:spLocks noChangeShapeType="1"/>
          </p:cNvSpPr>
          <p:nvPr/>
        </p:nvSpPr>
        <p:spPr bwMode="auto">
          <a:xfrm>
            <a:off x="2243137" y="6423025"/>
            <a:ext cx="7537450" cy="1588"/>
          </a:xfrm>
          <a:prstGeom prst="line">
            <a:avLst/>
          </a:prstGeom>
          <a:noFill/>
          <a:ln w="0">
            <a:solidFill>
              <a:srgbClr val="000000"/>
            </a:solidFill>
            <a:round/>
            <a:headEnd/>
            <a:tailEnd/>
          </a:ln>
        </p:spPr>
        <p:txBody>
          <a:bodyPr/>
          <a:lstStyle/>
          <a:p>
            <a:endParaRPr lang="en-US"/>
          </a:p>
        </p:txBody>
      </p:sp>
      <p:sp>
        <p:nvSpPr>
          <p:cNvPr id="22532" name="Line 5"/>
          <p:cNvSpPr>
            <a:spLocks noChangeShapeType="1"/>
          </p:cNvSpPr>
          <p:nvPr/>
        </p:nvSpPr>
        <p:spPr bwMode="auto">
          <a:xfrm flipV="1">
            <a:off x="2243137" y="1295400"/>
            <a:ext cx="1588" cy="5127625"/>
          </a:xfrm>
          <a:prstGeom prst="line">
            <a:avLst/>
          </a:prstGeom>
          <a:noFill/>
          <a:ln w="0">
            <a:solidFill>
              <a:srgbClr val="000000"/>
            </a:solidFill>
            <a:round/>
            <a:headEnd/>
            <a:tailEnd/>
          </a:ln>
        </p:spPr>
        <p:txBody>
          <a:bodyPr/>
          <a:lstStyle/>
          <a:p>
            <a:endParaRPr lang="en-US"/>
          </a:p>
        </p:txBody>
      </p:sp>
      <p:sp>
        <p:nvSpPr>
          <p:cNvPr id="22533" name="Line 6"/>
          <p:cNvSpPr>
            <a:spLocks noChangeShapeType="1"/>
          </p:cNvSpPr>
          <p:nvPr/>
        </p:nvSpPr>
        <p:spPr bwMode="auto">
          <a:xfrm flipV="1">
            <a:off x="2243137" y="6346825"/>
            <a:ext cx="1588" cy="76200"/>
          </a:xfrm>
          <a:prstGeom prst="line">
            <a:avLst/>
          </a:prstGeom>
          <a:noFill/>
          <a:ln w="0">
            <a:solidFill>
              <a:srgbClr val="000000"/>
            </a:solidFill>
            <a:round/>
            <a:headEnd/>
            <a:tailEnd/>
          </a:ln>
        </p:spPr>
        <p:txBody>
          <a:bodyPr/>
          <a:lstStyle/>
          <a:p>
            <a:endParaRPr lang="en-US"/>
          </a:p>
        </p:txBody>
      </p:sp>
      <p:sp>
        <p:nvSpPr>
          <p:cNvPr id="22534" name="Rectangle 7"/>
          <p:cNvSpPr>
            <a:spLocks noChangeArrowheads="1"/>
          </p:cNvSpPr>
          <p:nvPr/>
        </p:nvSpPr>
        <p:spPr bwMode="auto">
          <a:xfrm>
            <a:off x="2241550"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22535" name="Line 8"/>
          <p:cNvSpPr>
            <a:spLocks noChangeShapeType="1"/>
          </p:cNvSpPr>
          <p:nvPr/>
        </p:nvSpPr>
        <p:spPr bwMode="auto">
          <a:xfrm flipV="1">
            <a:off x="2994025" y="6346825"/>
            <a:ext cx="1587" cy="76200"/>
          </a:xfrm>
          <a:prstGeom prst="line">
            <a:avLst/>
          </a:prstGeom>
          <a:noFill/>
          <a:ln w="0">
            <a:solidFill>
              <a:srgbClr val="000000"/>
            </a:solidFill>
            <a:round/>
            <a:headEnd/>
            <a:tailEnd/>
          </a:ln>
        </p:spPr>
        <p:txBody>
          <a:bodyPr/>
          <a:lstStyle/>
          <a:p>
            <a:endParaRPr lang="en-US"/>
          </a:p>
        </p:txBody>
      </p:sp>
      <p:sp>
        <p:nvSpPr>
          <p:cNvPr id="22536" name="Rectangle 9"/>
          <p:cNvSpPr>
            <a:spLocks noChangeArrowheads="1"/>
          </p:cNvSpPr>
          <p:nvPr/>
        </p:nvSpPr>
        <p:spPr bwMode="auto">
          <a:xfrm>
            <a:off x="2992437"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a:t>
            </a:r>
            <a:endParaRPr lang="en-US" sz="2400">
              <a:cs typeface="Arial" charset="0"/>
            </a:endParaRPr>
          </a:p>
        </p:txBody>
      </p:sp>
      <p:sp>
        <p:nvSpPr>
          <p:cNvPr id="22537" name="Line 10"/>
          <p:cNvSpPr>
            <a:spLocks noChangeShapeType="1"/>
          </p:cNvSpPr>
          <p:nvPr/>
        </p:nvSpPr>
        <p:spPr bwMode="auto">
          <a:xfrm flipV="1">
            <a:off x="3743325" y="6346825"/>
            <a:ext cx="1587" cy="76200"/>
          </a:xfrm>
          <a:prstGeom prst="line">
            <a:avLst/>
          </a:prstGeom>
          <a:noFill/>
          <a:ln w="0">
            <a:solidFill>
              <a:srgbClr val="000000"/>
            </a:solidFill>
            <a:round/>
            <a:headEnd/>
            <a:tailEnd/>
          </a:ln>
        </p:spPr>
        <p:txBody>
          <a:bodyPr/>
          <a:lstStyle/>
          <a:p>
            <a:endParaRPr lang="en-US"/>
          </a:p>
        </p:txBody>
      </p:sp>
      <p:sp>
        <p:nvSpPr>
          <p:cNvPr id="22538" name="Rectangle 11"/>
          <p:cNvSpPr>
            <a:spLocks noChangeArrowheads="1"/>
          </p:cNvSpPr>
          <p:nvPr/>
        </p:nvSpPr>
        <p:spPr bwMode="auto">
          <a:xfrm>
            <a:off x="3741737"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4</a:t>
            </a:r>
            <a:endParaRPr lang="en-US" sz="2400">
              <a:cs typeface="Arial" charset="0"/>
            </a:endParaRPr>
          </a:p>
        </p:txBody>
      </p:sp>
      <p:sp>
        <p:nvSpPr>
          <p:cNvPr id="22539" name="Line 12"/>
          <p:cNvSpPr>
            <a:spLocks noChangeShapeType="1"/>
          </p:cNvSpPr>
          <p:nvPr/>
        </p:nvSpPr>
        <p:spPr bwMode="auto">
          <a:xfrm flipV="1">
            <a:off x="4502150" y="6346825"/>
            <a:ext cx="1587" cy="76200"/>
          </a:xfrm>
          <a:prstGeom prst="line">
            <a:avLst/>
          </a:prstGeom>
          <a:noFill/>
          <a:ln w="0">
            <a:solidFill>
              <a:srgbClr val="000000"/>
            </a:solidFill>
            <a:round/>
            <a:headEnd/>
            <a:tailEnd/>
          </a:ln>
        </p:spPr>
        <p:txBody>
          <a:bodyPr/>
          <a:lstStyle/>
          <a:p>
            <a:endParaRPr lang="en-US"/>
          </a:p>
        </p:txBody>
      </p:sp>
      <p:sp>
        <p:nvSpPr>
          <p:cNvPr id="22540" name="Rectangle 13"/>
          <p:cNvSpPr>
            <a:spLocks noChangeArrowheads="1"/>
          </p:cNvSpPr>
          <p:nvPr/>
        </p:nvSpPr>
        <p:spPr bwMode="auto">
          <a:xfrm>
            <a:off x="4500562"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6</a:t>
            </a:r>
            <a:endParaRPr lang="en-US" sz="2400">
              <a:cs typeface="Arial" charset="0"/>
            </a:endParaRPr>
          </a:p>
        </p:txBody>
      </p:sp>
      <p:sp>
        <p:nvSpPr>
          <p:cNvPr id="22541" name="Line 14"/>
          <p:cNvSpPr>
            <a:spLocks noChangeShapeType="1"/>
          </p:cNvSpPr>
          <p:nvPr/>
        </p:nvSpPr>
        <p:spPr bwMode="auto">
          <a:xfrm flipV="1">
            <a:off x="5253037" y="6346825"/>
            <a:ext cx="1588" cy="76200"/>
          </a:xfrm>
          <a:prstGeom prst="line">
            <a:avLst/>
          </a:prstGeom>
          <a:noFill/>
          <a:ln w="0">
            <a:solidFill>
              <a:srgbClr val="000000"/>
            </a:solidFill>
            <a:round/>
            <a:headEnd/>
            <a:tailEnd/>
          </a:ln>
        </p:spPr>
        <p:txBody>
          <a:bodyPr/>
          <a:lstStyle/>
          <a:p>
            <a:endParaRPr lang="en-US"/>
          </a:p>
        </p:txBody>
      </p:sp>
      <p:sp>
        <p:nvSpPr>
          <p:cNvPr id="22542" name="Rectangle 15"/>
          <p:cNvSpPr>
            <a:spLocks noChangeArrowheads="1"/>
          </p:cNvSpPr>
          <p:nvPr/>
        </p:nvSpPr>
        <p:spPr bwMode="auto">
          <a:xfrm>
            <a:off x="5251450"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8</a:t>
            </a:r>
            <a:endParaRPr lang="en-US" sz="2400">
              <a:cs typeface="Arial" charset="0"/>
            </a:endParaRPr>
          </a:p>
        </p:txBody>
      </p:sp>
      <p:sp>
        <p:nvSpPr>
          <p:cNvPr id="22543" name="Line 16"/>
          <p:cNvSpPr>
            <a:spLocks noChangeShapeType="1"/>
          </p:cNvSpPr>
          <p:nvPr/>
        </p:nvSpPr>
        <p:spPr bwMode="auto">
          <a:xfrm flipV="1">
            <a:off x="6011862" y="6346825"/>
            <a:ext cx="1588" cy="76200"/>
          </a:xfrm>
          <a:prstGeom prst="line">
            <a:avLst/>
          </a:prstGeom>
          <a:noFill/>
          <a:ln w="0">
            <a:solidFill>
              <a:srgbClr val="000000"/>
            </a:solidFill>
            <a:round/>
            <a:headEnd/>
            <a:tailEnd/>
          </a:ln>
        </p:spPr>
        <p:txBody>
          <a:bodyPr/>
          <a:lstStyle/>
          <a:p>
            <a:endParaRPr lang="en-US"/>
          </a:p>
        </p:txBody>
      </p:sp>
      <p:sp>
        <p:nvSpPr>
          <p:cNvPr id="22544" name="Rectangle 17"/>
          <p:cNvSpPr>
            <a:spLocks noChangeArrowheads="1"/>
          </p:cNvSpPr>
          <p:nvPr/>
        </p:nvSpPr>
        <p:spPr bwMode="auto">
          <a:xfrm>
            <a:off x="5970587"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10</a:t>
            </a:r>
            <a:endParaRPr lang="en-US" sz="2400">
              <a:cs typeface="Arial" charset="0"/>
            </a:endParaRPr>
          </a:p>
        </p:txBody>
      </p:sp>
      <p:sp>
        <p:nvSpPr>
          <p:cNvPr id="22545" name="Line 18"/>
          <p:cNvSpPr>
            <a:spLocks noChangeShapeType="1"/>
          </p:cNvSpPr>
          <p:nvPr/>
        </p:nvSpPr>
        <p:spPr bwMode="auto">
          <a:xfrm flipV="1">
            <a:off x="6762750" y="6346825"/>
            <a:ext cx="1587" cy="76200"/>
          </a:xfrm>
          <a:prstGeom prst="line">
            <a:avLst/>
          </a:prstGeom>
          <a:noFill/>
          <a:ln w="0">
            <a:solidFill>
              <a:srgbClr val="000000"/>
            </a:solidFill>
            <a:round/>
            <a:headEnd/>
            <a:tailEnd/>
          </a:ln>
        </p:spPr>
        <p:txBody>
          <a:bodyPr/>
          <a:lstStyle/>
          <a:p>
            <a:endParaRPr lang="en-US"/>
          </a:p>
        </p:txBody>
      </p:sp>
      <p:sp>
        <p:nvSpPr>
          <p:cNvPr id="22546" name="Rectangle 19"/>
          <p:cNvSpPr>
            <a:spLocks noChangeArrowheads="1"/>
          </p:cNvSpPr>
          <p:nvPr/>
        </p:nvSpPr>
        <p:spPr bwMode="auto">
          <a:xfrm>
            <a:off x="6721475"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12</a:t>
            </a:r>
            <a:endParaRPr lang="en-US" sz="2400">
              <a:cs typeface="Arial" charset="0"/>
            </a:endParaRPr>
          </a:p>
        </p:txBody>
      </p:sp>
      <p:sp>
        <p:nvSpPr>
          <p:cNvPr id="22547" name="Line 20"/>
          <p:cNvSpPr>
            <a:spLocks noChangeShapeType="1"/>
          </p:cNvSpPr>
          <p:nvPr/>
        </p:nvSpPr>
        <p:spPr bwMode="auto">
          <a:xfrm flipV="1">
            <a:off x="7512050" y="6346825"/>
            <a:ext cx="1587" cy="76200"/>
          </a:xfrm>
          <a:prstGeom prst="line">
            <a:avLst/>
          </a:prstGeom>
          <a:noFill/>
          <a:ln w="0">
            <a:solidFill>
              <a:srgbClr val="000000"/>
            </a:solidFill>
            <a:round/>
            <a:headEnd/>
            <a:tailEnd/>
          </a:ln>
        </p:spPr>
        <p:txBody>
          <a:bodyPr/>
          <a:lstStyle/>
          <a:p>
            <a:endParaRPr lang="en-US"/>
          </a:p>
        </p:txBody>
      </p:sp>
      <p:sp>
        <p:nvSpPr>
          <p:cNvPr id="22548" name="Rectangle 21"/>
          <p:cNvSpPr>
            <a:spLocks noChangeArrowheads="1"/>
          </p:cNvSpPr>
          <p:nvPr/>
        </p:nvSpPr>
        <p:spPr bwMode="auto">
          <a:xfrm>
            <a:off x="7470775"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14</a:t>
            </a:r>
            <a:endParaRPr lang="en-US" sz="2400">
              <a:cs typeface="Arial" charset="0"/>
            </a:endParaRPr>
          </a:p>
        </p:txBody>
      </p:sp>
      <p:sp>
        <p:nvSpPr>
          <p:cNvPr id="22549" name="Line 22"/>
          <p:cNvSpPr>
            <a:spLocks noChangeShapeType="1"/>
          </p:cNvSpPr>
          <p:nvPr/>
        </p:nvSpPr>
        <p:spPr bwMode="auto">
          <a:xfrm flipV="1">
            <a:off x="8270875" y="6346825"/>
            <a:ext cx="1587" cy="76200"/>
          </a:xfrm>
          <a:prstGeom prst="line">
            <a:avLst/>
          </a:prstGeom>
          <a:noFill/>
          <a:ln w="0">
            <a:solidFill>
              <a:srgbClr val="000000"/>
            </a:solidFill>
            <a:round/>
            <a:headEnd/>
            <a:tailEnd/>
          </a:ln>
        </p:spPr>
        <p:txBody>
          <a:bodyPr/>
          <a:lstStyle/>
          <a:p>
            <a:endParaRPr lang="en-US"/>
          </a:p>
        </p:txBody>
      </p:sp>
      <p:sp>
        <p:nvSpPr>
          <p:cNvPr id="22550" name="Rectangle 23"/>
          <p:cNvSpPr>
            <a:spLocks noChangeArrowheads="1"/>
          </p:cNvSpPr>
          <p:nvPr/>
        </p:nvSpPr>
        <p:spPr bwMode="auto">
          <a:xfrm>
            <a:off x="8229600"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16</a:t>
            </a:r>
            <a:endParaRPr lang="en-US" sz="2400">
              <a:cs typeface="Arial" charset="0"/>
            </a:endParaRPr>
          </a:p>
        </p:txBody>
      </p:sp>
      <p:sp>
        <p:nvSpPr>
          <p:cNvPr id="22551" name="Line 24"/>
          <p:cNvSpPr>
            <a:spLocks noChangeShapeType="1"/>
          </p:cNvSpPr>
          <p:nvPr/>
        </p:nvSpPr>
        <p:spPr bwMode="auto">
          <a:xfrm flipV="1">
            <a:off x="9021762" y="6346825"/>
            <a:ext cx="1588" cy="76200"/>
          </a:xfrm>
          <a:prstGeom prst="line">
            <a:avLst/>
          </a:prstGeom>
          <a:noFill/>
          <a:ln w="0">
            <a:solidFill>
              <a:srgbClr val="000000"/>
            </a:solidFill>
            <a:round/>
            <a:headEnd/>
            <a:tailEnd/>
          </a:ln>
        </p:spPr>
        <p:txBody>
          <a:bodyPr/>
          <a:lstStyle/>
          <a:p>
            <a:endParaRPr lang="en-US"/>
          </a:p>
        </p:txBody>
      </p:sp>
      <p:sp>
        <p:nvSpPr>
          <p:cNvPr id="22552" name="Rectangle 25"/>
          <p:cNvSpPr>
            <a:spLocks noChangeArrowheads="1"/>
          </p:cNvSpPr>
          <p:nvPr/>
        </p:nvSpPr>
        <p:spPr bwMode="auto">
          <a:xfrm>
            <a:off x="8980487"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18</a:t>
            </a:r>
            <a:endParaRPr lang="en-US" sz="2400">
              <a:cs typeface="Arial" charset="0"/>
            </a:endParaRPr>
          </a:p>
        </p:txBody>
      </p:sp>
      <p:sp>
        <p:nvSpPr>
          <p:cNvPr id="22553" name="Line 26"/>
          <p:cNvSpPr>
            <a:spLocks noChangeShapeType="1"/>
          </p:cNvSpPr>
          <p:nvPr/>
        </p:nvSpPr>
        <p:spPr bwMode="auto">
          <a:xfrm flipV="1">
            <a:off x="9780587" y="6346825"/>
            <a:ext cx="1588" cy="76200"/>
          </a:xfrm>
          <a:prstGeom prst="line">
            <a:avLst/>
          </a:prstGeom>
          <a:noFill/>
          <a:ln w="0">
            <a:solidFill>
              <a:srgbClr val="000000"/>
            </a:solidFill>
            <a:round/>
            <a:headEnd/>
            <a:tailEnd/>
          </a:ln>
        </p:spPr>
        <p:txBody>
          <a:bodyPr/>
          <a:lstStyle/>
          <a:p>
            <a:endParaRPr lang="en-US"/>
          </a:p>
        </p:txBody>
      </p:sp>
      <p:sp>
        <p:nvSpPr>
          <p:cNvPr id="22554" name="Rectangle 27"/>
          <p:cNvSpPr>
            <a:spLocks noChangeArrowheads="1"/>
          </p:cNvSpPr>
          <p:nvPr/>
        </p:nvSpPr>
        <p:spPr bwMode="auto">
          <a:xfrm>
            <a:off x="9739312"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22555" name="Line 28"/>
          <p:cNvSpPr>
            <a:spLocks noChangeShapeType="1"/>
          </p:cNvSpPr>
          <p:nvPr/>
        </p:nvSpPr>
        <p:spPr bwMode="auto">
          <a:xfrm>
            <a:off x="2243137" y="6423025"/>
            <a:ext cx="66675" cy="1588"/>
          </a:xfrm>
          <a:prstGeom prst="line">
            <a:avLst/>
          </a:prstGeom>
          <a:noFill/>
          <a:ln w="0">
            <a:solidFill>
              <a:srgbClr val="000000"/>
            </a:solidFill>
            <a:round/>
            <a:headEnd/>
            <a:tailEnd/>
          </a:ln>
        </p:spPr>
        <p:txBody>
          <a:bodyPr/>
          <a:lstStyle/>
          <a:p>
            <a:endParaRPr lang="en-US"/>
          </a:p>
        </p:txBody>
      </p:sp>
      <p:sp>
        <p:nvSpPr>
          <p:cNvPr id="22556" name="Rectangle 29"/>
          <p:cNvSpPr>
            <a:spLocks noChangeArrowheads="1"/>
          </p:cNvSpPr>
          <p:nvPr/>
        </p:nvSpPr>
        <p:spPr bwMode="auto">
          <a:xfrm>
            <a:off x="2057400" y="6346825"/>
            <a:ext cx="182562"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-15</a:t>
            </a:r>
            <a:endParaRPr lang="en-US" sz="2400">
              <a:cs typeface="Arial" charset="0"/>
            </a:endParaRPr>
          </a:p>
        </p:txBody>
      </p:sp>
      <p:sp>
        <p:nvSpPr>
          <p:cNvPr id="22557" name="Line 30"/>
          <p:cNvSpPr>
            <a:spLocks noChangeShapeType="1"/>
          </p:cNvSpPr>
          <p:nvPr/>
        </p:nvSpPr>
        <p:spPr bwMode="auto">
          <a:xfrm>
            <a:off x="2243137" y="5853113"/>
            <a:ext cx="66675" cy="1587"/>
          </a:xfrm>
          <a:prstGeom prst="line">
            <a:avLst/>
          </a:prstGeom>
          <a:noFill/>
          <a:ln w="0">
            <a:solidFill>
              <a:srgbClr val="000000"/>
            </a:solidFill>
            <a:round/>
            <a:headEnd/>
            <a:tailEnd/>
          </a:ln>
        </p:spPr>
        <p:txBody>
          <a:bodyPr/>
          <a:lstStyle/>
          <a:p>
            <a:endParaRPr lang="en-US"/>
          </a:p>
        </p:txBody>
      </p:sp>
      <p:sp>
        <p:nvSpPr>
          <p:cNvPr id="22558" name="Rectangle 31"/>
          <p:cNvSpPr>
            <a:spLocks noChangeArrowheads="1"/>
          </p:cNvSpPr>
          <p:nvPr/>
        </p:nvSpPr>
        <p:spPr bwMode="auto">
          <a:xfrm>
            <a:off x="2057400" y="5776913"/>
            <a:ext cx="182562"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-10</a:t>
            </a:r>
            <a:endParaRPr lang="en-US" sz="2400">
              <a:cs typeface="Arial" charset="0"/>
            </a:endParaRPr>
          </a:p>
        </p:txBody>
      </p:sp>
      <p:sp>
        <p:nvSpPr>
          <p:cNvPr id="22559" name="Line 32"/>
          <p:cNvSpPr>
            <a:spLocks noChangeShapeType="1"/>
          </p:cNvSpPr>
          <p:nvPr/>
        </p:nvSpPr>
        <p:spPr bwMode="auto">
          <a:xfrm>
            <a:off x="2243137" y="5281613"/>
            <a:ext cx="66675" cy="1587"/>
          </a:xfrm>
          <a:prstGeom prst="line">
            <a:avLst/>
          </a:prstGeom>
          <a:noFill/>
          <a:ln w="0">
            <a:solidFill>
              <a:srgbClr val="000000"/>
            </a:solidFill>
            <a:round/>
            <a:headEnd/>
            <a:tailEnd/>
          </a:ln>
        </p:spPr>
        <p:txBody>
          <a:bodyPr/>
          <a:lstStyle/>
          <a:p>
            <a:endParaRPr lang="en-US"/>
          </a:p>
        </p:txBody>
      </p:sp>
      <p:sp>
        <p:nvSpPr>
          <p:cNvPr id="22560" name="Rectangle 33"/>
          <p:cNvSpPr>
            <a:spLocks noChangeArrowheads="1"/>
          </p:cNvSpPr>
          <p:nvPr/>
        </p:nvSpPr>
        <p:spPr bwMode="auto">
          <a:xfrm>
            <a:off x="2125662" y="5205413"/>
            <a:ext cx="112713"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-5</a:t>
            </a:r>
            <a:endParaRPr lang="en-US" sz="2400">
              <a:cs typeface="Arial" charset="0"/>
            </a:endParaRPr>
          </a:p>
        </p:txBody>
      </p:sp>
      <p:sp>
        <p:nvSpPr>
          <p:cNvPr id="22561" name="Line 34"/>
          <p:cNvSpPr>
            <a:spLocks noChangeShapeType="1"/>
          </p:cNvSpPr>
          <p:nvPr/>
        </p:nvSpPr>
        <p:spPr bwMode="auto">
          <a:xfrm>
            <a:off x="2243137" y="4711700"/>
            <a:ext cx="66675" cy="1588"/>
          </a:xfrm>
          <a:prstGeom prst="line">
            <a:avLst/>
          </a:prstGeom>
          <a:noFill/>
          <a:ln w="0">
            <a:solidFill>
              <a:srgbClr val="000000"/>
            </a:solidFill>
            <a:round/>
            <a:headEnd/>
            <a:tailEnd/>
          </a:ln>
        </p:spPr>
        <p:txBody>
          <a:bodyPr/>
          <a:lstStyle/>
          <a:p>
            <a:endParaRPr lang="en-US"/>
          </a:p>
        </p:txBody>
      </p:sp>
      <p:sp>
        <p:nvSpPr>
          <p:cNvPr id="22562" name="Rectangle 35"/>
          <p:cNvSpPr>
            <a:spLocks noChangeArrowheads="1"/>
          </p:cNvSpPr>
          <p:nvPr/>
        </p:nvSpPr>
        <p:spPr bwMode="auto">
          <a:xfrm>
            <a:off x="2165350" y="46355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22563" name="Line 36"/>
          <p:cNvSpPr>
            <a:spLocks noChangeShapeType="1"/>
          </p:cNvSpPr>
          <p:nvPr/>
        </p:nvSpPr>
        <p:spPr bwMode="auto">
          <a:xfrm>
            <a:off x="2243137" y="4140200"/>
            <a:ext cx="66675" cy="1588"/>
          </a:xfrm>
          <a:prstGeom prst="line">
            <a:avLst/>
          </a:prstGeom>
          <a:noFill/>
          <a:ln w="0">
            <a:solidFill>
              <a:srgbClr val="000000"/>
            </a:solidFill>
            <a:round/>
            <a:headEnd/>
            <a:tailEnd/>
          </a:ln>
        </p:spPr>
        <p:txBody>
          <a:bodyPr/>
          <a:lstStyle/>
          <a:p>
            <a:endParaRPr lang="en-US"/>
          </a:p>
        </p:txBody>
      </p:sp>
      <p:sp>
        <p:nvSpPr>
          <p:cNvPr id="22564" name="Rectangle 37"/>
          <p:cNvSpPr>
            <a:spLocks noChangeArrowheads="1"/>
          </p:cNvSpPr>
          <p:nvPr/>
        </p:nvSpPr>
        <p:spPr bwMode="auto">
          <a:xfrm>
            <a:off x="2165350" y="40640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5</a:t>
            </a:r>
            <a:endParaRPr lang="en-US" sz="2400">
              <a:cs typeface="Arial" charset="0"/>
            </a:endParaRPr>
          </a:p>
        </p:txBody>
      </p:sp>
      <p:sp>
        <p:nvSpPr>
          <p:cNvPr id="22565" name="Line 38"/>
          <p:cNvSpPr>
            <a:spLocks noChangeShapeType="1"/>
          </p:cNvSpPr>
          <p:nvPr/>
        </p:nvSpPr>
        <p:spPr bwMode="auto">
          <a:xfrm>
            <a:off x="2243137" y="3568700"/>
            <a:ext cx="66675" cy="1588"/>
          </a:xfrm>
          <a:prstGeom prst="line">
            <a:avLst/>
          </a:prstGeom>
          <a:noFill/>
          <a:ln w="0">
            <a:solidFill>
              <a:srgbClr val="000000"/>
            </a:solidFill>
            <a:round/>
            <a:headEnd/>
            <a:tailEnd/>
          </a:ln>
        </p:spPr>
        <p:txBody>
          <a:bodyPr/>
          <a:lstStyle/>
          <a:p>
            <a:endParaRPr lang="en-US"/>
          </a:p>
        </p:txBody>
      </p:sp>
      <p:sp>
        <p:nvSpPr>
          <p:cNvPr id="22566" name="Rectangle 39"/>
          <p:cNvSpPr>
            <a:spLocks noChangeArrowheads="1"/>
          </p:cNvSpPr>
          <p:nvPr/>
        </p:nvSpPr>
        <p:spPr bwMode="auto">
          <a:xfrm>
            <a:off x="2098675" y="34925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10</a:t>
            </a:r>
            <a:endParaRPr lang="en-US" sz="2400">
              <a:cs typeface="Arial" charset="0"/>
            </a:endParaRPr>
          </a:p>
        </p:txBody>
      </p:sp>
      <p:sp>
        <p:nvSpPr>
          <p:cNvPr id="22567" name="Line 40"/>
          <p:cNvSpPr>
            <a:spLocks noChangeShapeType="1"/>
          </p:cNvSpPr>
          <p:nvPr/>
        </p:nvSpPr>
        <p:spPr bwMode="auto">
          <a:xfrm>
            <a:off x="2243137" y="2998788"/>
            <a:ext cx="66675" cy="1587"/>
          </a:xfrm>
          <a:prstGeom prst="line">
            <a:avLst/>
          </a:prstGeom>
          <a:noFill/>
          <a:ln w="0">
            <a:solidFill>
              <a:srgbClr val="000000"/>
            </a:solidFill>
            <a:round/>
            <a:headEnd/>
            <a:tailEnd/>
          </a:ln>
        </p:spPr>
        <p:txBody>
          <a:bodyPr/>
          <a:lstStyle/>
          <a:p>
            <a:endParaRPr lang="en-US"/>
          </a:p>
        </p:txBody>
      </p:sp>
      <p:sp>
        <p:nvSpPr>
          <p:cNvPr id="22568" name="Rectangle 41"/>
          <p:cNvSpPr>
            <a:spLocks noChangeArrowheads="1"/>
          </p:cNvSpPr>
          <p:nvPr/>
        </p:nvSpPr>
        <p:spPr bwMode="auto">
          <a:xfrm>
            <a:off x="2098675" y="29225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15</a:t>
            </a:r>
            <a:endParaRPr lang="en-US" sz="2400">
              <a:cs typeface="Arial" charset="0"/>
            </a:endParaRPr>
          </a:p>
        </p:txBody>
      </p:sp>
      <p:sp>
        <p:nvSpPr>
          <p:cNvPr id="22569" name="Line 42"/>
          <p:cNvSpPr>
            <a:spLocks noChangeShapeType="1"/>
          </p:cNvSpPr>
          <p:nvPr/>
        </p:nvSpPr>
        <p:spPr bwMode="auto">
          <a:xfrm>
            <a:off x="2243137" y="2427288"/>
            <a:ext cx="66675" cy="1587"/>
          </a:xfrm>
          <a:prstGeom prst="line">
            <a:avLst/>
          </a:prstGeom>
          <a:noFill/>
          <a:ln w="0">
            <a:solidFill>
              <a:srgbClr val="000000"/>
            </a:solidFill>
            <a:round/>
            <a:headEnd/>
            <a:tailEnd/>
          </a:ln>
        </p:spPr>
        <p:txBody>
          <a:bodyPr/>
          <a:lstStyle/>
          <a:p>
            <a:endParaRPr lang="en-US"/>
          </a:p>
        </p:txBody>
      </p:sp>
      <p:sp>
        <p:nvSpPr>
          <p:cNvPr id="22570" name="Rectangle 43"/>
          <p:cNvSpPr>
            <a:spLocks noChangeArrowheads="1"/>
          </p:cNvSpPr>
          <p:nvPr/>
        </p:nvSpPr>
        <p:spPr bwMode="auto">
          <a:xfrm>
            <a:off x="2098675" y="23510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22571" name="Line 44"/>
          <p:cNvSpPr>
            <a:spLocks noChangeShapeType="1"/>
          </p:cNvSpPr>
          <p:nvPr/>
        </p:nvSpPr>
        <p:spPr bwMode="auto">
          <a:xfrm>
            <a:off x="2243137" y="1855788"/>
            <a:ext cx="66675" cy="1587"/>
          </a:xfrm>
          <a:prstGeom prst="line">
            <a:avLst/>
          </a:prstGeom>
          <a:noFill/>
          <a:ln w="0">
            <a:solidFill>
              <a:srgbClr val="000000"/>
            </a:solidFill>
            <a:round/>
            <a:headEnd/>
            <a:tailEnd/>
          </a:ln>
        </p:spPr>
        <p:txBody>
          <a:bodyPr/>
          <a:lstStyle/>
          <a:p>
            <a:endParaRPr lang="en-US"/>
          </a:p>
        </p:txBody>
      </p:sp>
      <p:sp>
        <p:nvSpPr>
          <p:cNvPr id="22572" name="Rectangle 45"/>
          <p:cNvSpPr>
            <a:spLocks noChangeArrowheads="1"/>
          </p:cNvSpPr>
          <p:nvPr/>
        </p:nvSpPr>
        <p:spPr bwMode="auto">
          <a:xfrm>
            <a:off x="2098675" y="17795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25</a:t>
            </a:r>
            <a:endParaRPr lang="en-US" sz="2400">
              <a:cs typeface="Arial" charset="0"/>
            </a:endParaRPr>
          </a:p>
        </p:txBody>
      </p:sp>
      <p:sp>
        <p:nvSpPr>
          <p:cNvPr id="22573" name="Line 46"/>
          <p:cNvSpPr>
            <a:spLocks noChangeShapeType="1"/>
          </p:cNvSpPr>
          <p:nvPr/>
        </p:nvSpPr>
        <p:spPr bwMode="auto">
          <a:xfrm>
            <a:off x="2243137" y="1295400"/>
            <a:ext cx="66675" cy="1588"/>
          </a:xfrm>
          <a:prstGeom prst="line">
            <a:avLst/>
          </a:prstGeom>
          <a:noFill/>
          <a:ln w="0">
            <a:solidFill>
              <a:srgbClr val="000000"/>
            </a:solidFill>
            <a:round/>
            <a:headEnd/>
            <a:tailEnd/>
          </a:ln>
        </p:spPr>
        <p:txBody>
          <a:bodyPr/>
          <a:lstStyle/>
          <a:p>
            <a:endParaRPr lang="en-US"/>
          </a:p>
        </p:txBody>
      </p:sp>
      <p:sp>
        <p:nvSpPr>
          <p:cNvPr id="22574" name="Rectangle 47"/>
          <p:cNvSpPr>
            <a:spLocks noChangeArrowheads="1"/>
          </p:cNvSpPr>
          <p:nvPr/>
        </p:nvSpPr>
        <p:spPr bwMode="auto">
          <a:xfrm>
            <a:off x="2098675" y="12192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30</a:t>
            </a:r>
            <a:endParaRPr lang="en-US" sz="2400">
              <a:cs typeface="Arial" charset="0"/>
            </a:endParaRPr>
          </a:p>
        </p:txBody>
      </p:sp>
      <p:sp>
        <p:nvSpPr>
          <p:cNvPr id="22575" name="Oval 48"/>
          <p:cNvSpPr>
            <a:spLocks noChangeArrowheads="1"/>
          </p:cNvSpPr>
          <p:nvPr/>
        </p:nvSpPr>
        <p:spPr bwMode="auto">
          <a:xfrm>
            <a:off x="2576512" y="4549775"/>
            <a:ext cx="84138" cy="85725"/>
          </a:xfrm>
          <a:prstGeom prst="ellipse">
            <a:avLst/>
          </a:prstGeom>
          <a:solidFill>
            <a:srgbClr val="0000FF"/>
          </a:solidFill>
          <a:ln w="9525">
            <a:noFill/>
            <a:round/>
            <a:headEnd/>
            <a:tailEnd/>
          </a:ln>
        </p:spPr>
        <p:txBody>
          <a:bodyPr/>
          <a:lstStyle/>
          <a:p>
            <a:endParaRPr lang="en-US"/>
          </a:p>
        </p:txBody>
      </p:sp>
      <p:sp>
        <p:nvSpPr>
          <p:cNvPr id="22576" name="Oval 49"/>
          <p:cNvSpPr>
            <a:spLocks noChangeArrowheads="1"/>
          </p:cNvSpPr>
          <p:nvPr/>
        </p:nvSpPr>
        <p:spPr bwMode="auto">
          <a:xfrm>
            <a:off x="2576512" y="4549775"/>
            <a:ext cx="84138" cy="85725"/>
          </a:xfrm>
          <a:prstGeom prst="ellipse">
            <a:avLst/>
          </a:prstGeom>
          <a:noFill/>
          <a:ln w="0">
            <a:solidFill>
              <a:srgbClr val="0000FF"/>
            </a:solidFill>
            <a:round/>
            <a:headEnd/>
            <a:tailEnd/>
          </a:ln>
        </p:spPr>
        <p:txBody>
          <a:bodyPr/>
          <a:lstStyle/>
          <a:p>
            <a:endParaRPr lang="en-US"/>
          </a:p>
        </p:txBody>
      </p:sp>
      <p:sp>
        <p:nvSpPr>
          <p:cNvPr id="22577" name="Oval 50"/>
          <p:cNvSpPr>
            <a:spLocks noChangeArrowheads="1"/>
          </p:cNvSpPr>
          <p:nvPr/>
        </p:nvSpPr>
        <p:spPr bwMode="auto">
          <a:xfrm>
            <a:off x="2955925" y="4833938"/>
            <a:ext cx="85725" cy="85725"/>
          </a:xfrm>
          <a:prstGeom prst="ellipse">
            <a:avLst/>
          </a:prstGeom>
          <a:solidFill>
            <a:srgbClr val="0000FF"/>
          </a:solidFill>
          <a:ln w="9525">
            <a:noFill/>
            <a:round/>
            <a:headEnd/>
            <a:tailEnd/>
          </a:ln>
        </p:spPr>
        <p:txBody>
          <a:bodyPr/>
          <a:lstStyle/>
          <a:p>
            <a:endParaRPr lang="en-US"/>
          </a:p>
        </p:txBody>
      </p:sp>
      <p:sp>
        <p:nvSpPr>
          <p:cNvPr id="22578" name="Oval 51"/>
          <p:cNvSpPr>
            <a:spLocks noChangeArrowheads="1"/>
          </p:cNvSpPr>
          <p:nvPr/>
        </p:nvSpPr>
        <p:spPr bwMode="auto">
          <a:xfrm>
            <a:off x="2955925" y="4833938"/>
            <a:ext cx="85725" cy="85725"/>
          </a:xfrm>
          <a:prstGeom prst="ellipse">
            <a:avLst/>
          </a:prstGeom>
          <a:noFill/>
          <a:ln w="0">
            <a:solidFill>
              <a:srgbClr val="0000FF"/>
            </a:solidFill>
            <a:round/>
            <a:headEnd/>
            <a:tailEnd/>
          </a:ln>
        </p:spPr>
        <p:txBody>
          <a:bodyPr/>
          <a:lstStyle/>
          <a:p>
            <a:endParaRPr lang="en-US"/>
          </a:p>
        </p:txBody>
      </p:sp>
      <p:sp>
        <p:nvSpPr>
          <p:cNvPr id="22579" name="Oval 52"/>
          <p:cNvSpPr>
            <a:spLocks noChangeArrowheads="1"/>
          </p:cNvSpPr>
          <p:nvPr/>
        </p:nvSpPr>
        <p:spPr bwMode="auto">
          <a:xfrm>
            <a:off x="3335337" y="5243513"/>
            <a:ext cx="85725" cy="85725"/>
          </a:xfrm>
          <a:prstGeom prst="ellipse">
            <a:avLst/>
          </a:prstGeom>
          <a:solidFill>
            <a:srgbClr val="0000FF"/>
          </a:solidFill>
          <a:ln w="9525">
            <a:noFill/>
            <a:round/>
            <a:headEnd/>
            <a:tailEnd/>
          </a:ln>
        </p:spPr>
        <p:txBody>
          <a:bodyPr/>
          <a:lstStyle/>
          <a:p>
            <a:endParaRPr lang="en-US"/>
          </a:p>
        </p:txBody>
      </p:sp>
      <p:sp>
        <p:nvSpPr>
          <p:cNvPr id="22580" name="Oval 53"/>
          <p:cNvSpPr>
            <a:spLocks noChangeArrowheads="1"/>
          </p:cNvSpPr>
          <p:nvPr/>
        </p:nvSpPr>
        <p:spPr bwMode="auto">
          <a:xfrm>
            <a:off x="3335337" y="5243513"/>
            <a:ext cx="85725" cy="85725"/>
          </a:xfrm>
          <a:prstGeom prst="ellipse">
            <a:avLst/>
          </a:prstGeom>
          <a:noFill/>
          <a:ln w="0">
            <a:solidFill>
              <a:srgbClr val="0000FF"/>
            </a:solidFill>
            <a:round/>
            <a:headEnd/>
            <a:tailEnd/>
          </a:ln>
        </p:spPr>
        <p:txBody>
          <a:bodyPr/>
          <a:lstStyle/>
          <a:p>
            <a:endParaRPr lang="en-US"/>
          </a:p>
        </p:txBody>
      </p:sp>
      <p:sp>
        <p:nvSpPr>
          <p:cNvPr id="22581" name="Oval 54"/>
          <p:cNvSpPr>
            <a:spLocks noChangeArrowheads="1"/>
          </p:cNvSpPr>
          <p:nvPr/>
        </p:nvSpPr>
        <p:spPr bwMode="auto">
          <a:xfrm>
            <a:off x="3705225" y="5243513"/>
            <a:ext cx="85725" cy="85725"/>
          </a:xfrm>
          <a:prstGeom prst="ellipse">
            <a:avLst/>
          </a:prstGeom>
          <a:solidFill>
            <a:srgbClr val="0000FF"/>
          </a:solidFill>
          <a:ln w="9525">
            <a:noFill/>
            <a:round/>
            <a:headEnd/>
            <a:tailEnd/>
          </a:ln>
        </p:spPr>
        <p:txBody>
          <a:bodyPr/>
          <a:lstStyle/>
          <a:p>
            <a:endParaRPr lang="en-US"/>
          </a:p>
        </p:txBody>
      </p:sp>
      <p:sp>
        <p:nvSpPr>
          <p:cNvPr id="22582" name="Oval 55"/>
          <p:cNvSpPr>
            <a:spLocks noChangeArrowheads="1"/>
          </p:cNvSpPr>
          <p:nvPr/>
        </p:nvSpPr>
        <p:spPr bwMode="auto">
          <a:xfrm>
            <a:off x="3705225" y="5243513"/>
            <a:ext cx="85725" cy="85725"/>
          </a:xfrm>
          <a:prstGeom prst="ellipse">
            <a:avLst/>
          </a:prstGeom>
          <a:noFill/>
          <a:ln w="0">
            <a:solidFill>
              <a:srgbClr val="0000FF"/>
            </a:solidFill>
            <a:round/>
            <a:headEnd/>
            <a:tailEnd/>
          </a:ln>
        </p:spPr>
        <p:txBody>
          <a:bodyPr/>
          <a:lstStyle/>
          <a:p>
            <a:endParaRPr lang="en-US"/>
          </a:p>
        </p:txBody>
      </p:sp>
      <p:sp>
        <p:nvSpPr>
          <p:cNvPr id="22583" name="Oval 56"/>
          <p:cNvSpPr>
            <a:spLocks noChangeArrowheads="1"/>
          </p:cNvSpPr>
          <p:nvPr/>
        </p:nvSpPr>
        <p:spPr bwMode="auto">
          <a:xfrm>
            <a:off x="4084637" y="5434013"/>
            <a:ext cx="85725" cy="85725"/>
          </a:xfrm>
          <a:prstGeom prst="ellipse">
            <a:avLst/>
          </a:prstGeom>
          <a:solidFill>
            <a:srgbClr val="0000FF"/>
          </a:solidFill>
          <a:ln w="9525">
            <a:noFill/>
            <a:round/>
            <a:headEnd/>
            <a:tailEnd/>
          </a:ln>
        </p:spPr>
        <p:txBody>
          <a:bodyPr/>
          <a:lstStyle/>
          <a:p>
            <a:endParaRPr lang="en-US"/>
          </a:p>
        </p:txBody>
      </p:sp>
      <p:sp>
        <p:nvSpPr>
          <p:cNvPr id="22584" name="Oval 57"/>
          <p:cNvSpPr>
            <a:spLocks noChangeArrowheads="1"/>
          </p:cNvSpPr>
          <p:nvPr/>
        </p:nvSpPr>
        <p:spPr bwMode="auto">
          <a:xfrm>
            <a:off x="4084637" y="5434013"/>
            <a:ext cx="85725" cy="85725"/>
          </a:xfrm>
          <a:prstGeom prst="ellipse">
            <a:avLst/>
          </a:prstGeom>
          <a:noFill/>
          <a:ln w="0">
            <a:solidFill>
              <a:srgbClr val="0000FF"/>
            </a:solidFill>
            <a:round/>
            <a:headEnd/>
            <a:tailEnd/>
          </a:ln>
        </p:spPr>
        <p:txBody>
          <a:bodyPr/>
          <a:lstStyle/>
          <a:p>
            <a:endParaRPr lang="en-US"/>
          </a:p>
        </p:txBody>
      </p:sp>
      <p:sp>
        <p:nvSpPr>
          <p:cNvPr id="22585" name="Oval 58"/>
          <p:cNvSpPr>
            <a:spLocks noChangeArrowheads="1"/>
          </p:cNvSpPr>
          <p:nvPr/>
        </p:nvSpPr>
        <p:spPr bwMode="auto">
          <a:xfrm>
            <a:off x="4464050" y="5338763"/>
            <a:ext cx="85725" cy="85725"/>
          </a:xfrm>
          <a:prstGeom prst="ellipse">
            <a:avLst/>
          </a:prstGeom>
          <a:solidFill>
            <a:srgbClr val="0000FF"/>
          </a:solidFill>
          <a:ln w="9525">
            <a:noFill/>
            <a:round/>
            <a:headEnd/>
            <a:tailEnd/>
          </a:ln>
        </p:spPr>
        <p:txBody>
          <a:bodyPr/>
          <a:lstStyle/>
          <a:p>
            <a:endParaRPr lang="en-US"/>
          </a:p>
        </p:txBody>
      </p:sp>
      <p:sp>
        <p:nvSpPr>
          <p:cNvPr id="22586" name="Oval 59"/>
          <p:cNvSpPr>
            <a:spLocks noChangeArrowheads="1"/>
          </p:cNvSpPr>
          <p:nvPr/>
        </p:nvSpPr>
        <p:spPr bwMode="auto">
          <a:xfrm>
            <a:off x="4464050" y="5338763"/>
            <a:ext cx="85725" cy="85725"/>
          </a:xfrm>
          <a:prstGeom prst="ellipse">
            <a:avLst/>
          </a:prstGeom>
          <a:noFill/>
          <a:ln w="0">
            <a:solidFill>
              <a:srgbClr val="0000FF"/>
            </a:solidFill>
            <a:round/>
            <a:headEnd/>
            <a:tailEnd/>
          </a:ln>
        </p:spPr>
        <p:txBody>
          <a:bodyPr/>
          <a:lstStyle/>
          <a:p>
            <a:endParaRPr lang="en-US"/>
          </a:p>
        </p:txBody>
      </p:sp>
      <p:sp>
        <p:nvSpPr>
          <p:cNvPr id="22587" name="Oval 60"/>
          <p:cNvSpPr>
            <a:spLocks noChangeArrowheads="1"/>
          </p:cNvSpPr>
          <p:nvPr/>
        </p:nvSpPr>
        <p:spPr bwMode="auto">
          <a:xfrm>
            <a:off x="4835525" y="5081588"/>
            <a:ext cx="84137" cy="85725"/>
          </a:xfrm>
          <a:prstGeom prst="ellipse">
            <a:avLst/>
          </a:prstGeom>
          <a:solidFill>
            <a:srgbClr val="0000FF"/>
          </a:solidFill>
          <a:ln w="9525">
            <a:noFill/>
            <a:round/>
            <a:headEnd/>
            <a:tailEnd/>
          </a:ln>
        </p:spPr>
        <p:txBody>
          <a:bodyPr/>
          <a:lstStyle/>
          <a:p>
            <a:endParaRPr lang="en-US"/>
          </a:p>
        </p:txBody>
      </p:sp>
      <p:sp>
        <p:nvSpPr>
          <p:cNvPr id="22588" name="Oval 61"/>
          <p:cNvSpPr>
            <a:spLocks noChangeArrowheads="1"/>
          </p:cNvSpPr>
          <p:nvPr/>
        </p:nvSpPr>
        <p:spPr bwMode="auto">
          <a:xfrm>
            <a:off x="4835525" y="5081588"/>
            <a:ext cx="84137" cy="85725"/>
          </a:xfrm>
          <a:prstGeom prst="ellipse">
            <a:avLst/>
          </a:prstGeom>
          <a:noFill/>
          <a:ln w="0">
            <a:solidFill>
              <a:srgbClr val="0000FF"/>
            </a:solidFill>
            <a:round/>
            <a:headEnd/>
            <a:tailEnd/>
          </a:ln>
        </p:spPr>
        <p:txBody>
          <a:bodyPr/>
          <a:lstStyle/>
          <a:p>
            <a:endParaRPr lang="en-US"/>
          </a:p>
        </p:txBody>
      </p:sp>
      <p:sp>
        <p:nvSpPr>
          <p:cNvPr id="22589" name="Oval 62"/>
          <p:cNvSpPr>
            <a:spLocks noChangeArrowheads="1"/>
          </p:cNvSpPr>
          <p:nvPr/>
        </p:nvSpPr>
        <p:spPr bwMode="auto">
          <a:xfrm>
            <a:off x="5214937" y="4919663"/>
            <a:ext cx="85725" cy="85725"/>
          </a:xfrm>
          <a:prstGeom prst="ellipse">
            <a:avLst/>
          </a:prstGeom>
          <a:solidFill>
            <a:srgbClr val="0000FF"/>
          </a:solidFill>
          <a:ln w="9525">
            <a:noFill/>
            <a:round/>
            <a:headEnd/>
            <a:tailEnd/>
          </a:ln>
        </p:spPr>
        <p:txBody>
          <a:bodyPr/>
          <a:lstStyle/>
          <a:p>
            <a:endParaRPr lang="en-US"/>
          </a:p>
        </p:txBody>
      </p:sp>
      <p:sp>
        <p:nvSpPr>
          <p:cNvPr id="22590" name="Oval 63"/>
          <p:cNvSpPr>
            <a:spLocks noChangeArrowheads="1"/>
          </p:cNvSpPr>
          <p:nvPr/>
        </p:nvSpPr>
        <p:spPr bwMode="auto">
          <a:xfrm>
            <a:off x="5214937" y="4919663"/>
            <a:ext cx="85725" cy="85725"/>
          </a:xfrm>
          <a:prstGeom prst="ellipse">
            <a:avLst/>
          </a:prstGeom>
          <a:noFill/>
          <a:ln w="0">
            <a:solidFill>
              <a:srgbClr val="0000FF"/>
            </a:solidFill>
            <a:round/>
            <a:headEnd/>
            <a:tailEnd/>
          </a:ln>
        </p:spPr>
        <p:txBody>
          <a:bodyPr/>
          <a:lstStyle/>
          <a:p>
            <a:endParaRPr lang="en-US"/>
          </a:p>
        </p:txBody>
      </p:sp>
      <p:sp>
        <p:nvSpPr>
          <p:cNvPr id="22591" name="Oval 64"/>
          <p:cNvSpPr>
            <a:spLocks noChangeArrowheads="1"/>
          </p:cNvSpPr>
          <p:nvPr/>
        </p:nvSpPr>
        <p:spPr bwMode="auto">
          <a:xfrm>
            <a:off x="5594350" y="5157788"/>
            <a:ext cx="85725" cy="85725"/>
          </a:xfrm>
          <a:prstGeom prst="ellipse">
            <a:avLst/>
          </a:prstGeom>
          <a:solidFill>
            <a:srgbClr val="0000FF"/>
          </a:solidFill>
          <a:ln w="9525">
            <a:noFill/>
            <a:round/>
            <a:headEnd/>
            <a:tailEnd/>
          </a:ln>
        </p:spPr>
        <p:txBody>
          <a:bodyPr/>
          <a:lstStyle/>
          <a:p>
            <a:endParaRPr lang="en-US"/>
          </a:p>
        </p:txBody>
      </p:sp>
      <p:sp>
        <p:nvSpPr>
          <p:cNvPr id="22592" name="Oval 65"/>
          <p:cNvSpPr>
            <a:spLocks noChangeArrowheads="1"/>
          </p:cNvSpPr>
          <p:nvPr/>
        </p:nvSpPr>
        <p:spPr bwMode="auto">
          <a:xfrm>
            <a:off x="5594350" y="5157788"/>
            <a:ext cx="85725" cy="85725"/>
          </a:xfrm>
          <a:prstGeom prst="ellipse">
            <a:avLst/>
          </a:prstGeom>
          <a:noFill/>
          <a:ln w="0">
            <a:solidFill>
              <a:srgbClr val="0000FF"/>
            </a:solidFill>
            <a:round/>
            <a:headEnd/>
            <a:tailEnd/>
          </a:ln>
        </p:spPr>
        <p:txBody>
          <a:bodyPr/>
          <a:lstStyle/>
          <a:p>
            <a:endParaRPr lang="en-US"/>
          </a:p>
        </p:txBody>
      </p:sp>
      <p:sp>
        <p:nvSpPr>
          <p:cNvPr id="22593" name="Oval 66"/>
          <p:cNvSpPr>
            <a:spLocks noChangeArrowheads="1"/>
          </p:cNvSpPr>
          <p:nvPr/>
        </p:nvSpPr>
        <p:spPr bwMode="auto">
          <a:xfrm>
            <a:off x="5973762" y="4625975"/>
            <a:ext cx="85725" cy="85725"/>
          </a:xfrm>
          <a:prstGeom prst="ellipse">
            <a:avLst/>
          </a:prstGeom>
          <a:solidFill>
            <a:srgbClr val="0000FF"/>
          </a:solidFill>
          <a:ln w="9525">
            <a:noFill/>
            <a:round/>
            <a:headEnd/>
            <a:tailEnd/>
          </a:ln>
        </p:spPr>
        <p:txBody>
          <a:bodyPr/>
          <a:lstStyle/>
          <a:p>
            <a:endParaRPr lang="en-US"/>
          </a:p>
        </p:txBody>
      </p:sp>
      <p:sp>
        <p:nvSpPr>
          <p:cNvPr id="22594" name="Oval 67"/>
          <p:cNvSpPr>
            <a:spLocks noChangeArrowheads="1"/>
          </p:cNvSpPr>
          <p:nvPr/>
        </p:nvSpPr>
        <p:spPr bwMode="auto">
          <a:xfrm>
            <a:off x="5973762" y="4625975"/>
            <a:ext cx="85725" cy="85725"/>
          </a:xfrm>
          <a:prstGeom prst="ellipse">
            <a:avLst/>
          </a:prstGeom>
          <a:noFill/>
          <a:ln w="0">
            <a:solidFill>
              <a:srgbClr val="0000FF"/>
            </a:solidFill>
            <a:round/>
            <a:headEnd/>
            <a:tailEnd/>
          </a:ln>
        </p:spPr>
        <p:txBody>
          <a:bodyPr/>
          <a:lstStyle/>
          <a:p>
            <a:endParaRPr lang="en-US"/>
          </a:p>
        </p:txBody>
      </p:sp>
      <p:sp>
        <p:nvSpPr>
          <p:cNvPr id="22595" name="Oval 68"/>
          <p:cNvSpPr>
            <a:spLocks noChangeArrowheads="1"/>
          </p:cNvSpPr>
          <p:nvPr/>
        </p:nvSpPr>
        <p:spPr bwMode="auto">
          <a:xfrm>
            <a:off x="6343650" y="4805363"/>
            <a:ext cx="85725" cy="85725"/>
          </a:xfrm>
          <a:prstGeom prst="ellipse">
            <a:avLst/>
          </a:prstGeom>
          <a:solidFill>
            <a:srgbClr val="0000FF"/>
          </a:solidFill>
          <a:ln w="9525">
            <a:noFill/>
            <a:round/>
            <a:headEnd/>
            <a:tailEnd/>
          </a:ln>
        </p:spPr>
        <p:txBody>
          <a:bodyPr/>
          <a:lstStyle/>
          <a:p>
            <a:endParaRPr lang="en-US"/>
          </a:p>
        </p:txBody>
      </p:sp>
      <p:sp>
        <p:nvSpPr>
          <p:cNvPr id="22596" name="Oval 69"/>
          <p:cNvSpPr>
            <a:spLocks noChangeArrowheads="1"/>
          </p:cNvSpPr>
          <p:nvPr/>
        </p:nvSpPr>
        <p:spPr bwMode="auto">
          <a:xfrm>
            <a:off x="6343650" y="4805363"/>
            <a:ext cx="85725" cy="85725"/>
          </a:xfrm>
          <a:prstGeom prst="ellipse">
            <a:avLst/>
          </a:prstGeom>
          <a:noFill/>
          <a:ln w="0">
            <a:solidFill>
              <a:srgbClr val="0000FF"/>
            </a:solidFill>
            <a:round/>
            <a:headEnd/>
            <a:tailEnd/>
          </a:ln>
        </p:spPr>
        <p:txBody>
          <a:bodyPr/>
          <a:lstStyle/>
          <a:p>
            <a:endParaRPr lang="en-US"/>
          </a:p>
        </p:txBody>
      </p:sp>
      <p:sp>
        <p:nvSpPr>
          <p:cNvPr id="22597" name="Oval 70"/>
          <p:cNvSpPr>
            <a:spLocks noChangeArrowheads="1"/>
          </p:cNvSpPr>
          <p:nvPr/>
        </p:nvSpPr>
        <p:spPr bwMode="auto">
          <a:xfrm>
            <a:off x="6724650" y="4435475"/>
            <a:ext cx="84137" cy="85725"/>
          </a:xfrm>
          <a:prstGeom prst="ellipse">
            <a:avLst/>
          </a:prstGeom>
          <a:solidFill>
            <a:srgbClr val="0000FF"/>
          </a:solidFill>
          <a:ln w="9525">
            <a:noFill/>
            <a:round/>
            <a:headEnd/>
            <a:tailEnd/>
          </a:ln>
        </p:spPr>
        <p:txBody>
          <a:bodyPr/>
          <a:lstStyle/>
          <a:p>
            <a:endParaRPr lang="en-US"/>
          </a:p>
        </p:txBody>
      </p:sp>
      <p:sp>
        <p:nvSpPr>
          <p:cNvPr id="22598" name="Oval 71"/>
          <p:cNvSpPr>
            <a:spLocks noChangeArrowheads="1"/>
          </p:cNvSpPr>
          <p:nvPr/>
        </p:nvSpPr>
        <p:spPr bwMode="auto">
          <a:xfrm>
            <a:off x="6724650" y="4435475"/>
            <a:ext cx="84137" cy="85725"/>
          </a:xfrm>
          <a:prstGeom prst="ellipse">
            <a:avLst/>
          </a:prstGeom>
          <a:noFill/>
          <a:ln w="0">
            <a:solidFill>
              <a:srgbClr val="0000FF"/>
            </a:solidFill>
            <a:round/>
            <a:headEnd/>
            <a:tailEnd/>
          </a:ln>
        </p:spPr>
        <p:txBody>
          <a:bodyPr/>
          <a:lstStyle/>
          <a:p>
            <a:endParaRPr lang="en-US"/>
          </a:p>
        </p:txBody>
      </p:sp>
      <p:sp>
        <p:nvSpPr>
          <p:cNvPr id="22599" name="Oval 72"/>
          <p:cNvSpPr>
            <a:spLocks noChangeArrowheads="1"/>
          </p:cNvSpPr>
          <p:nvPr/>
        </p:nvSpPr>
        <p:spPr bwMode="auto">
          <a:xfrm>
            <a:off x="7104062" y="4786313"/>
            <a:ext cx="85725" cy="85725"/>
          </a:xfrm>
          <a:prstGeom prst="ellipse">
            <a:avLst/>
          </a:prstGeom>
          <a:solidFill>
            <a:srgbClr val="0000FF"/>
          </a:solidFill>
          <a:ln w="9525">
            <a:noFill/>
            <a:round/>
            <a:headEnd/>
            <a:tailEnd/>
          </a:ln>
        </p:spPr>
        <p:txBody>
          <a:bodyPr/>
          <a:lstStyle/>
          <a:p>
            <a:endParaRPr lang="en-US"/>
          </a:p>
        </p:txBody>
      </p:sp>
      <p:sp>
        <p:nvSpPr>
          <p:cNvPr id="22600" name="Oval 73"/>
          <p:cNvSpPr>
            <a:spLocks noChangeArrowheads="1"/>
          </p:cNvSpPr>
          <p:nvPr/>
        </p:nvSpPr>
        <p:spPr bwMode="auto">
          <a:xfrm>
            <a:off x="7104062" y="4786313"/>
            <a:ext cx="85725" cy="85725"/>
          </a:xfrm>
          <a:prstGeom prst="ellipse">
            <a:avLst/>
          </a:prstGeom>
          <a:noFill/>
          <a:ln w="0">
            <a:solidFill>
              <a:srgbClr val="0000FF"/>
            </a:solidFill>
            <a:round/>
            <a:headEnd/>
            <a:tailEnd/>
          </a:ln>
        </p:spPr>
        <p:txBody>
          <a:bodyPr/>
          <a:lstStyle/>
          <a:p>
            <a:endParaRPr lang="en-US"/>
          </a:p>
        </p:txBody>
      </p:sp>
      <p:sp>
        <p:nvSpPr>
          <p:cNvPr id="22601" name="Oval 74"/>
          <p:cNvSpPr>
            <a:spLocks noChangeArrowheads="1"/>
          </p:cNvSpPr>
          <p:nvPr/>
        </p:nvSpPr>
        <p:spPr bwMode="auto">
          <a:xfrm>
            <a:off x="7473950" y="4549775"/>
            <a:ext cx="85725" cy="85725"/>
          </a:xfrm>
          <a:prstGeom prst="ellipse">
            <a:avLst/>
          </a:prstGeom>
          <a:solidFill>
            <a:srgbClr val="0000FF"/>
          </a:solidFill>
          <a:ln w="9525">
            <a:noFill/>
            <a:round/>
            <a:headEnd/>
            <a:tailEnd/>
          </a:ln>
        </p:spPr>
        <p:txBody>
          <a:bodyPr/>
          <a:lstStyle/>
          <a:p>
            <a:endParaRPr lang="en-US"/>
          </a:p>
        </p:txBody>
      </p:sp>
      <p:sp>
        <p:nvSpPr>
          <p:cNvPr id="22602" name="Oval 75"/>
          <p:cNvSpPr>
            <a:spLocks noChangeArrowheads="1"/>
          </p:cNvSpPr>
          <p:nvPr/>
        </p:nvSpPr>
        <p:spPr bwMode="auto">
          <a:xfrm>
            <a:off x="7473950" y="4549775"/>
            <a:ext cx="85725" cy="85725"/>
          </a:xfrm>
          <a:prstGeom prst="ellipse">
            <a:avLst/>
          </a:prstGeom>
          <a:noFill/>
          <a:ln w="0">
            <a:solidFill>
              <a:srgbClr val="0000FF"/>
            </a:solidFill>
            <a:round/>
            <a:headEnd/>
            <a:tailEnd/>
          </a:ln>
        </p:spPr>
        <p:txBody>
          <a:bodyPr/>
          <a:lstStyle/>
          <a:p>
            <a:endParaRPr lang="en-US"/>
          </a:p>
        </p:txBody>
      </p:sp>
      <p:sp>
        <p:nvSpPr>
          <p:cNvPr id="22603" name="Oval 76"/>
          <p:cNvSpPr>
            <a:spLocks noChangeArrowheads="1"/>
          </p:cNvSpPr>
          <p:nvPr/>
        </p:nvSpPr>
        <p:spPr bwMode="auto">
          <a:xfrm>
            <a:off x="7853362" y="4340225"/>
            <a:ext cx="85725" cy="85725"/>
          </a:xfrm>
          <a:prstGeom prst="ellipse">
            <a:avLst/>
          </a:prstGeom>
          <a:solidFill>
            <a:srgbClr val="0000FF"/>
          </a:solidFill>
          <a:ln w="9525">
            <a:noFill/>
            <a:round/>
            <a:headEnd/>
            <a:tailEnd/>
          </a:ln>
        </p:spPr>
        <p:txBody>
          <a:bodyPr/>
          <a:lstStyle/>
          <a:p>
            <a:endParaRPr lang="en-US"/>
          </a:p>
        </p:txBody>
      </p:sp>
      <p:sp>
        <p:nvSpPr>
          <p:cNvPr id="22604" name="Oval 77"/>
          <p:cNvSpPr>
            <a:spLocks noChangeArrowheads="1"/>
          </p:cNvSpPr>
          <p:nvPr/>
        </p:nvSpPr>
        <p:spPr bwMode="auto">
          <a:xfrm>
            <a:off x="7853362" y="4340225"/>
            <a:ext cx="85725" cy="85725"/>
          </a:xfrm>
          <a:prstGeom prst="ellipse">
            <a:avLst/>
          </a:prstGeom>
          <a:noFill/>
          <a:ln w="0">
            <a:solidFill>
              <a:srgbClr val="0000FF"/>
            </a:solidFill>
            <a:round/>
            <a:headEnd/>
            <a:tailEnd/>
          </a:ln>
        </p:spPr>
        <p:txBody>
          <a:bodyPr/>
          <a:lstStyle/>
          <a:p>
            <a:endParaRPr lang="en-US"/>
          </a:p>
        </p:txBody>
      </p:sp>
      <p:sp>
        <p:nvSpPr>
          <p:cNvPr id="22605" name="Oval 78"/>
          <p:cNvSpPr>
            <a:spLocks noChangeArrowheads="1"/>
          </p:cNvSpPr>
          <p:nvPr/>
        </p:nvSpPr>
        <p:spPr bwMode="auto">
          <a:xfrm>
            <a:off x="8232775" y="3692525"/>
            <a:ext cx="85725" cy="85725"/>
          </a:xfrm>
          <a:prstGeom prst="ellipse">
            <a:avLst/>
          </a:prstGeom>
          <a:solidFill>
            <a:srgbClr val="0000FF"/>
          </a:solidFill>
          <a:ln w="9525">
            <a:noFill/>
            <a:round/>
            <a:headEnd/>
            <a:tailEnd/>
          </a:ln>
        </p:spPr>
        <p:txBody>
          <a:bodyPr/>
          <a:lstStyle/>
          <a:p>
            <a:endParaRPr lang="en-US"/>
          </a:p>
        </p:txBody>
      </p:sp>
      <p:sp>
        <p:nvSpPr>
          <p:cNvPr id="22606" name="Oval 79"/>
          <p:cNvSpPr>
            <a:spLocks noChangeArrowheads="1"/>
          </p:cNvSpPr>
          <p:nvPr/>
        </p:nvSpPr>
        <p:spPr bwMode="auto">
          <a:xfrm>
            <a:off x="8232775" y="3692525"/>
            <a:ext cx="85725" cy="85725"/>
          </a:xfrm>
          <a:prstGeom prst="ellipse">
            <a:avLst/>
          </a:prstGeom>
          <a:noFill/>
          <a:ln w="0">
            <a:solidFill>
              <a:srgbClr val="0000FF"/>
            </a:solidFill>
            <a:round/>
            <a:headEnd/>
            <a:tailEnd/>
          </a:ln>
        </p:spPr>
        <p:txBody>
          <a:bodyPr/>
          <a:lstStyle/>
          <a:p>
            <a:endParaRPr lang="en-US"/>
          </a:p>
        </p:txBody>
      </p:sp>
      <p:sp>
        <p:nvSpPr>
          <p:cNvPr id="22607" name="Oval 80"/>
          <p:cNvSpPr>
            <a:spLocks noChangeArrowheads="1"/>
          </p:cNvSpPr>
          <p:nvPr/>
        </p:nvSpPr>
        <p:spPr bwMode="auto">
          <a:xfrm>
            <a:off x="8604250" y="3949700"/>
            <a:ext cx="84137" cy="85725"/>
          </a:xfrm>
          <a:prstGeom prst="ellipse">
            <a:avLst/>
          </a:prstGeom>
          <a:solidFill>
            <a:srgbClr val="0000FF"/>
          </a:solidFill>
          <a:ln w="9525">
            <a:noFill/>
            <a:round/>
            <a:headEnd/>
            <a:tailEnd/>
          </a:ln>
        </p:spPr>
        <p:txBody>
          <a:bodyPr/>
          <a:lstStyle/>
          <a:p>
            <a:endParaRPr lang="en-US"/>
          </a:p>
        </p:txBody>
      </p:sp>
      <p:sp>
        <p:nvSpPr>
          <p:cNvPr id="22608" name="Oval 81"/>
          <p:cNvSpPr>
            <a:spLocks noChangeArrowheads="1"/>
          </p:cNvSpPr>
          <p:nvPr/>
        </p:nvSpPr>
        <p:spPr bwMode="auto">
          <a:xfrm>
            <a:off x="8604250" y="3949700"/>
            <a:ext cx="84137" cy="85725"/>
          </a:xfrm>
          <a:prstGeom prst="ellipse">
            <a:avLst/>
          </a:prstGeom>
          <a:noFill/>
          <a:ln w="0">
            <a:solidFill>
              <a:srgbClr val="0000FF"/>
            </a:solidFill>
            <a:round/>
            <a:headEnd/>
            <a:tailEnd/>
          </a:ln>
        </p:spPr>
        <p:txBody>
          <a:bodyPr/>
          <a:lstStyle/>
          <a:p>
            <a:endParaRPr lang="en-US"/>
          </a:p>
        </p:txBody>
      </p:sp>
      <p:sp>
        <p:nvSpPr>
          <p:cNvPr id="22609" name="Oval 82"/>
          <p:cNvSpPr>
            <a:spLocks noChangeArrowheads="1"/>
          </p:cNvSpPr>
          <p:nvPr/>
        </p:nvSpPr>
        <p:spPr bwMode="auto">
          <a:xfrm>
            <a:off x="8983662" y="3797300"/>
            <a:ext cx="85725" cy="85725"/>
          </a:xfrm>
          <a:prstGeom prst="ellipse">
            <a:avLst/>
          </a:prstGeom>
          <a:solidFill>
            <a:srgbClr val="0000FF"/>
          </a:solidFill>
          <a:ln w="9525">
            <a:noFill/>
            <a:round/>
            <a:headEnd/>
            <a:tailEnd/>
          </a:ln>
        </p:spPr>
        <p:txBody>
          <a:bodyPr/>
          <a:lstStyle/>
          <a:p>
            <a:endParaRPr lang="en-US"/>
          </a:p>
        </p:txBody>
      </p:sp>
      <p:sp>
        <p:nvSpPr>
          <p:cNvPr id="22610" name="Oval 83"/>
          <p:cNvSpPr>
            <a:spLocks noChangeArrowheads="1"/>
          </p:cNvSpPr>
          <p:nvPr/>
        </p:nvSpPr>
        <p:spPr bwMode="auto">
          <a:xfrm>
            <a:off x="8983662" y="3797300"/>
            <a:ext cx="85725" cy="85725"/>
          </a:xfrm>
          <a:prstGeom prst="ellipse">
            <a:avLst/>
          </a:prstGeom>
          <a:noFill/>
          <a:ln w="0">
            <a:solidFill>
              <a:srgbClr val="0000FF"/>
            </a:solidFill>
            <a:round/>
            <a:headEnd/>
            <a:tailEnd/>
          </a:ln>
        </p:spPr>
        <p:txBody>
          <a:bodyPr/>
          <a:lstStyle/>
          <a:p>
            <a:endParaRPr lang="en-US"/>
          </a:p>
        </p:txBody>
      </p:sp>
      <p:sp>
        <p:nvSpPr>
          <p:cNvPr id="22611" name="Oval 84"/>
          <p:cNvSpPr>
            <a:spLocks noChangeArrowheads="1"/>
          </p:cNvSpPr>
          <p:nvPr/>
        </p:nvSpPr>
        <p:spPr bwMode="auto">
          <a:xfrm>
            <a:off x="9363075" y="3654425"/>
            <a:ext cx="85725" cy="85725"/>
          </a:xfrm>
          <a:prstGeom prst="ellipse">
            <a:avLst/>
          </a:prstGeom>
          <a:solidFill>
            <a:srgbClr val="0000FF"/>
          </a:solidFill>
          <a:ln w="9525">
            <a:noFill/>
            <a:round/>
            <a:headEnd/>
            <a:tailEnd/>
          </a:ln>
        </p:spPr>
        <p:txBody>
          <a:bodyPr/>
          <a:lstStyle/>
          <a:p>
            <a:endParaRPr lang="en-US"/>
          </a:p>
        </p:txBody>
      </p:sp>
      <p:sp>
        <p:nvSpPr>
          <p:cNvPr id="22612" name="Oval 85"/>
          <p:cNvSpPr>
            <a:spLocks noChangeArrowheads="1"/>
          </p:cNvSpPr>
          <p:nvPr/>
        </p:nvSpPr>
        <p:spPr bwMode="auto">
          <a:xfrm>
            <a:off x="9363075" y="3654425"/>
            <a:ext cx="85725" cy="85725"/>
          </a:xfrm>
          <a:prstGeom prst="ellipse">
            <a:avLst/>
          </a:prstGeom>
          <a:noFill/>
          <a:ln w="0">
            <a:solidFill>
              <a:srgbClr val="0000FF"/>
            </a:solidFill>
            <a:round/>
            <a:headEnd/>
            <a:tailEnd/>
          </a:ln>
        </p:spPr>
        <p:txBody>
          <a:bodyPr/>
          <a:lstStyle/>
          <a:p>
            <a:endParaRPr lang="en-US"/>
          </a:p>
        </p:txBody>
      </p:sp>
      <p:sp>
        <p:nvSpPr>
          <p:cNvPr id="22613" name="Oval 86"/>
          <p:cNvSpPr>
            <a:spLocks noChangeArrowheads="1"/>
          </p:cNvSpPr>
          <p:nvPr/>
        </p:nvSpPr>
        <p:spPr bwMode="auto">
          <a:xfrm>
            <a:off x="9742487" y="3254375"/>
            <a:ext cx="85725" cy="85725"/>
          </a:xfrm>
          <a:prstGeom prst="ellipse">
            <a:avLst/>
          </a:prstGeom>
          <a:solidFill>
            <a:srgbClr val="0000FF"/>
          </a:solidFill>
          <a:ln w="9525">
            <a:noFill/>
            <a:round/>
            <a:headEnd/>
            <a:tailEnd/>
          </a:ln>
        </p:spPr>
        <p:txBody>
          <a:bodyPr/>
          <a:lstStyle/>
          <a:p>
            <a:endParaRPr lang="en-US"/>
          </a:p>
        </p:txBody>
      </p:sp>
      <p:sp>
        <p:nvSpPr>
          <p:cNvPr id="22614" name="Oval 87"/>
          <p:cNvSpPr>
            <a:spLocks noChangeArrowheads="1"/>
          </p:cNvSpPr>
          <p:nvPr/>
        </p:nvSpPr>
        <p:spPr bwMode="auto">
          <a:xfrm>
            <a:off x="9742487" y="3254375"/>
            <a:ext cx="85725" cy="85725"/>
          </a:xfrm>
          <a:prstGeom prst="ellipse">
            <a:avLst/>
          </a:prstGeom>
          <a:noFill/>
          <a:ln w="0">
            <a:solidFill>
              <a:srgbClr val="0000FF"/>
            </a:solidFill>
            <a:round/>
            <a:headEnd/>
            <a:tailEnd/>
          </a:ln>
        </p:spPr>
        <p:txBody>
          <a:bodyPr/>
          <a:lstStyle/>
          <a:p>
            <a:endParaRPr lang="en-US"/>
          </a:p>
        </p:txBody>
      </p:sp>
      <p:sp>
        <p:nvSpPr>
          <p:cNvPr id="22615" name="Freeform 88"/>
          <p:cNvSpPr>
            <a:spLocks/>
          </p:cNvSpPr>
          <p:nvPr/>
        </p:nvSpPr>
        <p:spPr bwMode="auto">
          <a:xfrm>
            <a:off x="2613025" y="1827213"/>
            <a:ext cx="4784725" cy="3721100"/>
          </a:xfrm>
          <a:custGeom>
            <a:avLst/>
            <a:gdLst>
              <a:gd name="T0" fmla="*/ 2147483647 w 3014"/>
              <a:gd name="T1" fmla="*/ 2147483647 h 2344"/>
              <a:gd name="T2" fmla="*/ 2147483647 w 3014"/>
              <a:gd name="T3" fmla="*/ 2147483647 h 2344"/>
              <a:gd name="T4" fmla="*/ 2147483647 w 3014"/>
              <a:gd name="T5" fmla="*/ 2147483647 h 2344"/>
              <a:gd name="T6" fmla="*/ 2147483647 w 3014"/>
              <a:gd name="T7" fmla="*/ 2147483647 h 2344"/>
              <a:gd name="T8" fmla="*/ 2147483647 w 3014"/>
              <a:gd name="T9" fmla="*/ 2147483647 h 2344"/>
              <a:gd name="T10" fmla="*/ 2147483647 w 3014"/>
              <a:gd name="T11" fmla="*/ 2147483647 h 2344"/>
              <a:gd name="T12" fmla="*/ 2147483647 w 3014"/>
              <a:gd name="T13" fmla="*/ 2147483647 h 2344"/>
              <a:gd name="T14" fmla="*/ 2147483647 w 3014"/>
              <a:gd name="T15" fmla="*/ 2147483647 h 2344"/>
              <a:gd name="T16" fmla="*/ 2147483647 w 3014"/>
              <a:gd name="T17" fmla="*/ 2147483647 h 2344"/>
              <a:gd name="T18" fmla="*/ 2147483647 w 3014"/>
              <a:gd name="T19" fmla="*/ 2147483647 h 2344"/>
              <a:gd name="T20" fmla="*/ 2147483647 w 3014"/>
              <a:gd name="T21" fmla="*/ 2147483647 h 2344"/>
              <a:gd name="T22" fmla="*/ 2147483647 w 3014"/>
              <a:gd name="T23" fmla="*/ 2147483647 h 2344"/>
              <a:gd name="T24" fmla="*/ 2147483647 w 3014"/>
              <a:gd name="T25" fmla="*/ 2147483647 h 2344"/>
              <a:gd name="T26" fmla="*/ 2147483647 w 3014"/>
              <a:gd name="T27" fmla="*/ 2147483647 h 2344"/>
              <a:gd name="T28" fmla="*/ 2147483647 w 3014"/>
              <a:gd name="T29" fmla="*/ 2147483647 h 2344"/>
              <a:gd name="T30" fmla="*/ 2147483647 w 3014"/>
              <a:gd name="T31" fmla="*/ 2147483647 h 2344"/>
              <a:gd name="T32" fmla="*/ 2147483647 w 3014"/>
              <a:gd name="T33" fmla="*/ 2147483647 h 2344"/>
              <a:gd name="T34" fmla="*/ 2147483647 w 3014"/>
              <a:gd name="T35" fmla="*/ 2147483647 h 2344"/>
              <a:gd name="T36" fmla="*/ 2147483647 w 3014"/>
              <a:gd name="T37" fmla="*/ 2147483647 h 2344"/>
              <a:gd name="T38" fmla="*/ 2147483647 w 3014"/>
              <a:gd name="T39" fmla="*/ 2147483647 h 2344"/>
              <a:gd name="T40" fmla="*/ 2147483647 w 3014"/>
              <a:gd name="T41" fmla="*/ 2147483647 h 2344"/>
              <a:gd name="T42" fmla="*/ 2147483647 w 3014"/>
              <a:gd name="T43" fmla="*/ 2147483647 h 2344"/>
              <a:gd name="T44" fmla="*/ 2147483647 w 3014"/>
              <a:gd name="T45" fmla="*/ 2147483647 h 2344"/>
              <a:gd name="T46" fmla="*/ 2147483647 w 3014"/>
              <a:gd name="T47" fmla="*/ 2147483647 h 2344"/>
              <a:gd name="T48" fmla="*/ 2147483647 w 3014"/>
              <a:gd name="T49" fmla="*/ 2147483647 h 2344"/>
              <a:gd name="T50" fmla="*/ 2147483647 w 3014"/>
              <a:gd name="T51" fmla="*/ 2147483647 h 2344"/>
              <a:gd name="T52" fmla="*/ 2147483647 w 3014"/>
              <a:gd name="T53" fmla="*/ 2147483647 h 2344"/>
              <a:gd name="T54" fmla="*/ 2147483647 w 3014"/>
              <a:gd name="T55" fmla="*/ 2147483647 h 2344"/>
              <a:gd name="T56" fmla="*/ 2147483647 w 3014"/>
              <a:gd name="T57" fmla="*/ 2147483647 h 2344"/>
              <a:gd name="T58" fmla="*/ 2147483647 w 3014"/>
              <a:gd name="T59" fmla="*/ 2147483647 h 2344"/>
              <a:gd name="T60" fmla="*/ 2147483647 w 3014"/>
              <a:gd name="T61" fmla="*/ 2147483647 h 2344"/>
              <a:gd name="T62" fmla="*/ 2147483647 w 3014"/>
              <a:gd name="T63" fmla="*/ 2147483647 h 2344"/>
              <a:gd name="T64" fmla="*/ 2147483647 w 3014"/>
              <a:gd name="T65" fmla="*/ 2147483647 h 2344"/>
              <a:gd name="T66" fmla="*/ 2147483647 w 3014"/>
              <a:gd name="T67" fmla="*/ 2147483647 h 2344"/>
              <a:gd name="T68" fmla="*/ 2147483647 w 3014"/>
              <a:gd name="T69" fmla="*/ 2147483647 h 2344"/>
              <a:gd name="T70" fmla="*/ 2147483647 w 3014"/>
              <a:gd name="T71" fmla="*/ 2147483647 h 2344"/>
              <a:gd name="T72" fmla="*/ 2147483647 w 3014"/>
              <a:gd name="T73" fmla="*/ 2147483647 h 2344"/>
              <a:gd name="T74" fmla="*/ 2147483647 w 3014"/>
              <a:gd name="T75" fmla="*/ 2147483647 h 2344"/>
              <a:gd name="T76" fmla="*/ 2147483647 w 3014"/>
              <a:gd name="T77" fmla="*/ 2147483647 h 2344"/>
              <a:gd name="T78" fmla="*/ 2147483647 w 3014"/>
              <a:gd name="T79" fmla="*/ 2147483647 h 2344"/>
              <a:gd name="T80" fmla="*/ 2147483647 w 3014"/>
              <a:gd name="T81" fmla="*/ 2147483647 h 2344"/>
              <a:gd name="T82" fmla="*/ 2147483647 w 3014"/>
              <a:gd name="T83" fmla="*/ 2147483647 h 234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014"/>
              <a:gd name="T127" fmla="*/ 0 h 2344"/>
              <a:gd name="T128" fmla="*/ 3014 w 3014"/>
              <a:gd name="T129" fmla="*/ 2344 h 234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014" h="2344">
                <a:moveTo>
                  <a:pt x="0" y="1739"/>
                </a:moveTo>
                <a:lnTo>
                  <a:pt x="24" y="630"/>
                </a:lnTo>
                <a:lnTo>
                  <a:pt x="48" y="114"/>
                </a:lnTo>
                <a:lnTo>
                  <a:pt x="72" y="0"/>
                </a:lnTo>
                <a:lnTo>
                  <a:pt x="96" y="132"/>
                </a:lnTo>
                <a:lnTo>
                  <a:pt x="120" y="402"/>
                </a:lnTo>
                <a:lnTo>
                  <a:pt x="144" y="738"/>
                </a:lnTo>
                <a:lnTo>
                  <a:pt x="168" y="1085"/>
                </a:lnTo>
                <a:lnTo>
                  <a:pt x="192" y="1409"/>
                </a:lnTo>
                <a:lnTo>
                  <a:pt x="216" y="1691"/>
                </a:lnTo>
                <a:lnTo>
                  <a:pt x="240" y="1918"/>
                </a:lnTo>
                <a:lnTo>
                  <a:pt x="264" y="2098"/>
                </a:lnTo>
                <a:lnTo>
                  <a:pt x="287" y="2218"/>
                </a:lnTo>
                <a:lnTo>
                  <a:pt x="311" y="2296"/>
                </a:lnTo>
                <a:lnTo>
                  <a:pt x="335" y="2338"/>
                </a:lnTo>
                <a:lnTo>
                  <a:pt x="359" y="2344"/>
                </a:lnTo>
                <a:lnTo>
                  <a:pt x="383" y="2332"/>
                </a:lnTo>
                <a:lnTo>
                  <a:pt x="407" y="2302"/>
                </a:lnTo>
                <a:lnTo>
                  <a:pt x="431" y="2260"/>
                </a:lnTo>
                <a:lnTo>
                  <a:pt x="455" y="2218"/>
                </a:lnTo>
                <a:lnTo>
                  <a:pt x="479" y="2182"/>
                </a:lnTo>
                <a:lnTo>
                  <a:pt x="503" y="2146"/>
                </a:lnTo>
                <a:lnTo>
                  <a:pt x="527" y="2116"/>
                </a:lnTo>
                <a:lnTo>
                  <a:pt x="551" y="2092"/>
                </a:lnTo>
                <a:lnTo>
                  <a:pt x="569" y="2080"/>
                </a:lnTo>
                <a:lnTo>
                  <a:pt x="592" y="2080"/>
                </a:lnTo>
                <a:lnTo>
                  <a:pt x="616" y="2080"/>
                </a:lnTo>
                <a:lnTo>
                  <a:pt x="640" y="2098"/>
                </a:lnTo>
                <a:lnTo>
                  <a:pt x="664" y="2116"/>
                </a:lnTo>
                <a:lnTo>
                  <a:pt x="688" y="2134"/>
                </a:lnTo>
                <a:lnTo>
                  <a:pt x="712" y="2164"/>
                </a:lnTo>
                <a:lnTo>
                  <a:pt x="736" y="2188"/>
                </a:lnTo>
                <a:lnTo>
                  <a:pt x="760" y="2218"/>
                </a:lnTo>
                <a:lnTo>
                  <a:pt x="784" y="2242"/>
                </a:lnTo>
                <a:lnTo>
                  <a:pt x="808" y="2266"/>
                </a:lnTo>
                <a:lnTo>
                  <a:pt x="832" y="2284"/>
                </a:lnTo>
                <a:lnTo>
                  <a:pt x="856" y="2302"/>
                </a:lnTo>
                <a:lnTo>
                  <a:pt x="879" y="2320"/>
                </a:lnTo>
                <a:lnTo>
                  <a:pt x="903" y="2326"/>
                </a:lnTo>
                <a:lnTo>
                  <a:pt x="927" y="2332"/>
                </a:lnTo>
                <a:lnTo>
                  <a:pt x="951" y="2332"/>
                </a:lnTo>
                <a:lnTo>
                  <a:pt x="975" y="2326"/>
                </a:lnTo>
                <a:lnTo>
                  <a:pt x="999" y="2320"/>
                </a:lnTo>
                <a:lnTo>
                  <a:pt x="1023" y="2314"/>
                </a:lnTo>
                <a:lnTo>
                  <a:pt x="1047" y="2296"/>
                </a:lnTo>
                <a:lnTo>
                  <a:pt x="1071" y="2284"/>
                </a:lnTo>
                <a:lnTo>
                  <a:pt x="1095" y="2266"/>
                </a:lnTo>
                <a:lnTo>
                  <a:pt x="1119" y="2248"/>
                </a:lnTo>
                <a:lnTo>
                  <a:pt x="1143" y="2230"/>
                </a:lnTo>
                <a:lnTo>
                  <a:pt x="1166" y="2212"/>
                </a:lnTo>
                <a:lnTo>
                  <a:pt x="1190" y="2194"/>
                </a:lnTo>
                <a:lnTo>
                  <a:pt x="1214" y="2176"/>
                </a:lnTo>
                <a:lnTo>
                  <a:pt x="1238" y="2158"/>
                </a:lnTo>
                <a:lnTo>
                  <a:pt x="1262" y="2140"/>
                </a:lnTo>
                <a:lnTo>
                  <a:pt x="1286" y="2128"/>
                </a:lnTo>
                <a:lnTo>
                  <a:pt x="1310" y="2116"/>
                </a:lnTo>
                <a:lnTo>
                  <a:pt x="1334" y="2104"/>
                </a:lnTo>
                <a:lnTo>
                  <a:pt x="1352" y="2098"/>
                </a:lnTo>
                <a:lnTo>
                  <a:pt x="1376" y="2092"/>
                </a:lnTo>
                <a:lnTo>
                  <a:pt x="1400" y="2086"/>
                </a:lnTo>
                <a:lnTo>
                  <a:pt x="1424" y="2080"/>
                </a:lnTo>
                <a:lnTo>
                  <a:pt x="1448" y="2074"/>
                </a:lnTo>
                <a:lnTo>
                  <a:pt x="1471" y="2074"/>
                </a:lnTo>
                <a:lnTo>
                  <a:pt x="1495" y="2068"/>
                </a:lnTo>
                <a:lnTo>
                  <a:pt x="1519" y="2068"/>
                </a:lnTo>
                <a:lnTo>
                  <a:pt x="1543" y="2068"/>
                </a:lnTo>
                <a:lnTo>
                  <a:pt x="1567" y="2062"/>
                </a:lnTo>
                <a:lnTo>
                  <a:pt x="1591" y="2062"/>
                </a:lnTo>
                <a:lnTo>
                  <a:pt x="1615" y="2056"/>
                </a:lnTo>
                <a:lnTo>
                  <a:pt x="1639" y="2056"/>
                </a:lnTo>
                <a:lnTo>
                  <a:pt x="1663" y="2050"/>
                </a:lnTo>
                <a:lnTo>
                  <a:pt x="1687" y="2044"/>
                </a:lnTo>
                <a:lnTo>
                  <a:pt x="1711" y="2038"/>
                </a:lnTo>
                <a:lnTo>
                  <a:pt x="1735" y="2032"/>
                </a:lnTo>
                <a:lnTo>
                  <a:pt x="1758" y="2020"/>
                </a:lnTo>
                <a:lnTo>
                  <a:pt x="1782" y="2014"/>
                </a:lnTo>
                <a:lnTo>
                  <a:pt x="1806" y="2002"/>
                </a:lnTo>
                <a:lnTo>
                  <a:pt x="1830" y="1990"/>
                </a:lnTo>
                <a:lnTo>
                  <a:pt x="1854" y="1978"/>
                </a:lnTo>
                <a:lnTo>
                  <a:pt x="1878" y="1966"/>
                </a:lnTo>
                <a:lnTo>
                  <a:pt x="1902" y="1948"/>
                </a:lnTo>
                <a:lnTo>
                  <a:pt x="1926" y="1936"/>
                </a:lnTo>
                <a:lnTo>
                  <a:pt x="1950" y="1924"/>
                </a:lnTo>
                <a:lnTo>
                  <a:pt x="1974" y="1906"/>
                </a:lnTo>
                <a:lnTo>
                  <a:pt x="1998" y="1894"/>
                </a:lnTo>
                <a:lnTo>
                  <a:pt x="2022" y="1876"/>
                </a:lnTo>
                <a:lnTo>
                  <a:pt x="2045" y="1864"/>
                </a:lnTo>
                <a:lnTo>
                  <a:pt x="2069" y="1852"/>
                </a:lnTo>
                <a:lnTo>
                  <a:pt x="2093" y="1841"/>
                </a:lnTo>
                <a:lnTo>
                  <a:pt x="2117" y="1829"/>
                </a:lnTo>
                <a:lnTo>
                  <a:pt x="2141" y="1817"/>
                </a:lnTo>
                <a:lnTo>
                  <a:pt x="2159" y="1805"/>
                </a:lnTo>
                <a:lnTo>
                  <a:pt x="2183" y="1793"/>
                </a:lnTo>
                <a:lnTo>
                  <a:pt x="2207" y="1787"/>
                </a:lnTo>
                <a:lnTo>
                  <a:pt x="2231" y="1781"/>
                </a:lnTo>
                <a:lnTo>
                  <a:pt x="2255" y="1769"/>
                </a:lnTo>
                <a:lnTo>
                  <a:pt x="2279" y="1763"/>
                </a:lnTo>
                <a:lnTo>
                  <a:pt x="2303" y="1757"/>
                </a:lnTo>
                <a:lnTo>
                  <a:pt x="2326" y="1757"/>
                </a:lnTo>
                <a:lnTo>
                  <a:pt x="2350" y="1751"/>
                </a:lnTo>
                <a:lnTo>
                  <a:pt x="2374" y="1751"/>
                </a:lnTo>
                <a:lnTo>
                  <a:pt x="2398" y="1745"/>
                </a:lnTo>
                <a:lnTo>
                  <a:pt x="2422" y="1745"/>
                </a:lnTo>
                <a:lnTo>
                  <a:pt x="2446" y="1745"/>
                </a:lnTo>
                <a:lnTo>
                  <a:pt x="2470" y="1745"/>
                </a:lnTo>
                <a:lnTo>
                  <a:pt x="2494" y="1745"/>
                </a:lnTo>
                <a:lnTo>
                  <a:pt x="2518" y="1745"/>
                </a:lnTo>
                <a:lnTo>
                  <a:pt x="2542" y="1751"/>
                </a:lnTo>
                <a:lnTo>
                  <a:pt x="2566" y="1751"/>
                </a:lnTo>
                <a:lnTo>
                  <a:pt x="2590" y="1757"/>
                </a:lnTo>
                <a:lnTo>
                  <a:pt x="2614" y="1757"/>
                </a:lnTo>
                <a:lnTo>
                  <a:pt x="2637" y="1763"/>
                </a:lnTo>
                <a:lnTo>
                  <a:pt x="2661" y="1769"/>
                </a:lnTo>
                <a:lnTo>
                  <a:pt x="2685" y="1775"/>
                </a:lnTo>
                <a:lnTo>
                  <a:pt x="2709" y="1781"/>
                </a:lnTo>
                <a:lnTo>
                  <a:pt x="2733" y="1787"/>
                </a:lnTo>
                <a:lnTo>
                  <a:pt x="2757" y="1793"/>
                </a:lnTo>
                <a:lnTo>
                  <a:pt x="2781" y="1799"/>
                </a:lnTo>
                <a:lnTo>
                  <a:pt x="2805" y="1805"/>
                </a:lnTo>
                <a:lnTo>
                  <a:pt x="2829" y="1811"/>
                </a:lnTo>
                <a:lnTo>
                  <a:pt x="2853" y="1817"/>
                </a:lnTo>
                <a:lnTo>
                  <a:pt x="2877" y="1823"/>
                </a:lnTo>
                <a:lnTo>
                  <a:pt x="2901" y="1829"/>
                </a:lnTo>
                <a:lnTo>
                  <a:pt x="2924" y="1829"/>
                </a:lnTo>
                <a:lnTo>
                  <a:pt x="2942" y="1835"/>
                </a:lnTo>
                <a:lnTo>
                  <a:pt x="2966" y="1835"/>
                </a:lnTo>
                <a:lnTo>
                  <a:pt x="2990" y="1835"/>
                </a:lnTo>
                <a:lnTo>
                  <a:pt x="3014" y="1829"/>
                </a:lnTo>
              </a:path>
            </a:pathLst>
          </a:custGeom>
          <a:noFill/>
          <a:ln w="0">
            <a:solidFill>
              <a:srgbClr val="0000FF"/>
            </a:solidFill>
            <a:round/>
            <a:headEnd/>
            <a:tailEnd/>
          </a:ln>
        </p:spPr>
        <p:txBody>
          <a:bodyPr/>
          <a:lstStyle/>
          <a:p>
            <a:endParaRPr lang="en-US"/>
          </a:p>
        </p:txBody>
      </p:sp>
      <p:sp>
        <p:nvSpPr>
          <p:cNvPr id="22616" name="Freeform 89"/>
          <p:cNvSpPr>
            <a:spLocks/>
          </p:cNvSpPr>
          <p:nvPr/>
        </p:nvSpPr>
        <p:spPr bwMode="auto">
          <a:xfrm>
            <a:off x="7397750" y="3292475"/>
            <a:ext cx="2382837" cy="2894013"/>
          </a:xfrm>
          <a:custGeom>
            <a:avLst/>
            <a:gdLst>
              <a:gd name="T0" fmla="*/ 2147483647 w 1501"/>
              <a:gd name="T1" fmla="*/ 2147483647 h 1823"/>
              <a:gd name="T2" fmla="*/ 2147483647 w 1501"/>
              <a:gd name="T3" fmla="*/ 2147483647 h 1823"/>
              <a:gd name="T4" fmla="*/ 2147483647 w 1501"/>
              <a:gd name="T5" fmla="*/ 2147483647 h 1823"/>
              <a:gd name="T6" fmla="*/ 2147483647 w 1501"/>
              <a:gd name="T7" fmla="*/ 2147483647 h 1823"/>
              <a:gd name="T8" fmla="*/ 2147483647 w 1501"/>
              <a:gd name="T9" fmla="*/ 2147483647 h 1823"/>
              <a:gd name="T10" fmla="*/ 2147483647 w 1501"/>
              <a:gd name="T11" fmla="*/ 2147483647 h 1823"/>
              <a:gd name="T12" fmla="*/ 2147483647 w 1501"/>
              <a:gd name="T13" fmla="*/ 2147483647 h 1823"/>
              <a:gd name="T14" fmla="*/ 2147483647 w 1501"/>
              <a:gd name="T15" fmla="*/ 2147483647 h 1823"/>
              <a:gd name="T16" fmla="*/ 2147483647 w 1501"/>
              <a:gd name="T17" fmla="*/ 2147483647 h 1823"/>
              <a:gd name="T18" fmla="*/ 2147483647 w 1501"/>
              <a:gd name="T19" fmla="*/ 2147483647 h 1823"/>
              <a:gd name="T20" fmla="*/ 2147483647 w 1501"/>
              <a:gd name="T21" fmla="*/ 2147483647 h 1823"/>
              <a:gd name="T22" fmla="*/ 2147483647 w 1501"/>
              <a:gd name="T23" fmla="*/ 2147483647 h 1823"/>
              <a:gd name="T24" fmla="*/ 2147483647 w 1501"/>
              <a:gd name="T25" fmla="*/ 2147483647 h 1823"/>
              <a:gd name="T26" fmla="*/ 2147483647 w 1501"/>
              <a:gd name="T27" fmla="*/ 2147483647 h 1823"/>
              <a:gd name="T28" fmla="*/ 2147483647 w 1501"/>
              <a:gd name="T29" fmla="*/ 2147483647 h 1823"/>
              <a:gd name="T30" fmla="*/ 2147483647 w 1501"/>
              <a:gd name="T31" fmla="*/ 2147483647 h 1823"/>
              <a:gd name="T32" fmla="*/ 2147483647 w 1501"/>
              <a:gd name="T33" fmla="*/ 2147483647 h 1823"/>
              <a:gd name="T34" fmla="*/ 2147483647 w 1501"/>
              <a:gd name="T35" fmla="*/ 2147483647 h 1823"/>
              <a:gd name="T36" fmla="*/ 2147483647 w 1501"/>
              <a:gd name="T37" fmla="*/ 2147483647 h 1823"/>
              <a:gd name="T38" fmla="*/ 2147483647 w 1501"/>
              <a:gd name="T39" fmla="*/ 2147483647 h 1823"/>
              <a:gd name="T40" fmla="*/ 2147483647 w 1501"/>
              <a:gd name="T41" fmla="*/ 2147483647 h 1823"/>
              <a:gd name="T42" fmla="*/ 2147483647 w 1501"/>
              <a:gd name="T43" fmla="*/ 2147483647 h 1823"/>
              <a:gd name="T44" fmla="*/ 2147483647 w 1501"/>
              <a:gd name="T45" fmla="*/ 2147483647 h 1823"/>
              <a:gd name="T46" fmla="*/ 2147483647 w 1501"/>
              <a:gd name="T47" fmla="*/ 2147483647 h 1823"/>
              <a:gd name="T48" fmla="*/ 2147483647 w 1501"/>
              <a:gd name="T49" fmla="*/ 2147483647 h 1823"/>
              <a:gd name="T50" fmla="*/ 2147483647 w 1501"/>
              <a:gd name="T51" fmla="*/ 2147483647 h 1823"/>
              <a:gd name="T52" fmla="*/ 2147483647 w 1501"/>
              <a:gd name="T53" fmla="*/ 2147483647 h 1823"/>
              <a:gd name="T54" fmla="*/ 2147483647 w 1501"/>
              <a:gd name="T55" fmla="*/ 2147483647 h 1823"/>
              <a:gd name="T56" fmla="*/ 2147483647 w 1501"/>
              <a:gd name="T57" fmla="*/ 2147483647 h 1823"/>
              <a:gd name="T58" fmla="*/ 2147483647 w 1501"/>
              <a:gd name="T59" fmla="*/ 2147483647 h 1823"/>
              <a:gd name="T60" fmla="*/ 2147483647 w 1501"/>
              <a:gd name="T61" fmla="*/ 2147483647 h 1823"/>
              <a:gd name="T62" fmla="*/ 2147483647 w 1501"/>
              <a:gd name="T63" fmla="*/ 0 h 182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501"/>
              <a:gd name="T97" fmla="*/ 0 h 1823"/>
              <a:gd name="T98" fmla="*/ 1501 w 1501"/>
              <a:gd name="T99" fmla="*/ 1823 h 182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501" h="1823">
                <a:moveTo>
                  <a:pt x="0" y="906"/>
                </a:moveTo>
                <a:lnTo>
                  <a:pt x="24" y="900"/>
                </a:lnTo>
                <a:lnTo>
                  <a:pt x="48" y="894"/>
                </a:lnTo>
                <a:lnTo>
                  <a:pt x="72" y="888"/>
                </a:lnTo>
                <a:lnTo>
                  <a:pt x="96" y="870"/>
                </a:lnTo>
                <a:lnTo>
                  <a:pt x="120" y="858"/>
                </a:lnTo>
                <a:lnTo>
                  <a:pt x="144" y="840"/>
                </a:lnTo>
                <a:lnTo>
                  <a:pt x="168" y="816"/>
                </a:lnTo>
                <a:lnTo>
                  <a:pt x="191" y="792"/>
                </a:lnTo>
                <a:lnTo>
                  <a:pt x="215" y="762"/>
                </a:lnTo>
                <a:lnTo>
                  <a:pt x="239" y="732"/>
                </a:lnTo>
                <a:lnTo>
                  <a:pt x="263" y="696"/>
                </a:lnTo>
                <a:lnTo>
                  <a:pt x="287" y="666"/>
                </a:lnTo>
                <a:lnTo>
                  <a:pt x="311" y="624"/>
                </a:lnTo>
                <a:lnTo>
                  <a:pt x="335" y="588"/>
                </a:lnTo>
                <a:lnTo>
                  <a:pt x="359" y="552"/>
                </a:lnTo>
                <a:lnTo>
                  <a:pt x="383" y="510"/>
                </a:lnTo>
                <a:lnTo>
                  <a:pt x="407" y="474"/>
                </a:lnTo>
                <a:lnTo>
                  <a:pt x="431" y="438"/>
                </a:lnTo>
                <a:lnTo>
                  <a:pt x="455" y="408"/>
                </a:lnTo>
                <a:lnTo>
                  <a:pt x="478" y="378"/>
                </a:lnTo>
                <a:lnTo>
                  <a:pt x="502" y="348"/>
                </a:lnTo>
                <a:lnTo>
                  <a:pt x="526" y="330"/>
                </a:lnTo>
                <a:lnTo>
                  <a:pt x="550" y="312"/>
                </a:lnTo>
                <a:lnTo>
                  <a:pt x="574" y="300"/>
                </a:lnTo>
                <a:lnTo>
                  <a:pt x="598" y="294"/>
                </a:lnTo>
                <a:lnTo>
                  <a:pt x="622" y="294"/>
                </a:lnTo>
                <a:lnTo>
                  <a:pt x="646" y="300"/>
                </a:lnTo>
                <a:lnTo>
                  <a:pt x="670" y="312"/>
                </a:lnTo>
                <a:lnTo>
                  <a:pt x="694" y="330"/>
                </a:lnTo>
                <a:lnTo>
                  <a:pt x="712" y="348"/>
                </a:lnTo>
                <a:lnTo>
                  <a:pt x="736" y="372"/>
                </a:lnTo>
                <a:lnTo>
                  <a:pt x="760" y="396"/>
                </a:lnTo>
                <a:lnTo>
                  <a:pt x="783" y="426"/>
                </a:lnTo>
                <a:lnTo>
                  <a:pt x="807" y="450"/>
                </a:lnTo>
                <a:lnTo>
                  <a:pt x="831" y="468"/>
                </a:lnTo>
                <a:lnTo>
                  <a:pt x="855" y="486"/>
                </a:lnTo>
                <a:lnTo>
                  <a:pt x="879" y="498"/>
                </a:lnTo>
                <a:lnTo>
                  <a:pt x="903" y="498"/>
                </a:lnTo>
                <a:lnTo>
                  <a:pt x="927" y="492"/>
                </a:lnTo>
                <a:lnTo>
                  <a:pt x="951" y="468"/>
                </a:lnTo>
                <a:lnTo>
                  <a:pt x="975" y="438"/>
                </a:lnTo>
                <a:lnTo>
                  <a:pt x="999" y="396"/>
                </a:lnTo>
                <a:lnTo>
                  <a:pt x="1023" y="348"/>
                </a:lnTo>
                <a:lnTo>
                  <a:pt x="1047" y="288"/>
                </a:lnTo>
                <a:lnTo>
                  <a:pt x="1070" y="222"/>
                </a:lnTo>
                <a:lnTo>
                  <a:pt x="1094" y="156"/>
                </a:lnTo>
                <a:lnTo>
                  <a:pt x="1118" y="96"/>
                </a:lnTo>
                <a:lnTo>
                  <a:pt x="1142" y="48"/>
                </a:lnTo>
                <a:lnTo>
                  <a:pt x="1166" y="18"/>
                </a:lnTo>
                <a:lnTo>
                  <a:pt x="1190" y="18"/>
                </a:lnTo>
                <a:lnTo>
                  <a:pt x="1214" y="48"/>
                </a:lnTo>
                <a:lnTo>
                  <a:pt x="1238" y="126"/>
                </a:lnTo>
                <a:lnTo>
                  <a:pt x="1262" y="246"/>
                </a:lnTo>
                <a:lnTo>
                  <a:pt x="1286" y="426"/>
                </a:lnTo>
                <a:lnTo>
                  <a:pt x="1310" y="654"/>
                </a:lnTo>
                <a:lnTo>
                  <a:pt x="1334" y="929"/>
                </a:lnTo>
                <a:lnTo>
                  <a:pt x="1357" y="1223"/>
                </a:lnTo>
                <a:lnTo>
                  <a:pt x="1381" y="1505"/>
                </a:lnTo>
                <a:lnTo>
                  <a:pt x="1405" y="1733"/>
                </a:lnTo>
                <a:lnTo>
                  <a:pt x="1429" y="1823"/>
                </a:lnTo>
                <a:lnTo>
                  <a:pt x="1453" y="1667"/>
                </a:lnTo>
                <a:lnTo>
                  <a:pt x="1477" y="1127"/>
                </a:lnTo>
                <a:lnTo>
                  <a:pt x="1501" y="0"/>
                </a:lnTo>
              </a:path>
            </a:pathLst>
          </a:custGeom>
          <a:noFill/>
          <a:ln w="0">
            <a:solidFill>
              <a:srgbClr val="0000FF"/>
            </a:solidFill>
            <a:round/>
            <a:headEnd/>
            <a:tailEnd/>
          </a:ln>
        </p:spPr>
        <p:txBody>
          <a:bodyPr/>
          <a:lstStyle/>
          <a:p>
            <a:endParaRPr lang="en-US"/>
          </a:p>
        </p:txBody>
      </p:sp>
      <p:sp>
        <p:nvSpPr>
          <p:cNvPr id="22618" name="Text Box 91"/>
          <p:cNvSpPr txBox="1">
            <a:spLocks noChangeArrowheads="1"/>
          </p:cNvSpPr>
          <p:nvPr/>
        </p:nvSpPr>
        <p:spPr bwMode="auto">
          <a:xfrm>
            <a:off x="2903537" y="2343150"/>
            <a:ext cx="3154363" cy="457200"/>
          </a:xfrm>
          <a:prstGeom prst="rect">
            <a:avLst/>
          </a:prstGeom>
          <a:noFill/>
          <a:ln w="28575" algn="ctr">
            <a:noFill/>
            <a:miter lim="800000"/>
            <a:headEnd/>
            <a:tailEnd/>
          </a:ln>
        </p:spPr>
        <p:txBody>
          <a:bodyPr wrap="none">
            <a:spAutoFit/>
          </a:bodyPr>
          <a:lstStyle/>
          <a:p>
            <a:pPr algn="ctr"/>
            <a:r>
              <a:rPr lang="en-US" sz="2400">
                <a:solidFill>
                  <a:srgbClr val="3333FF"/>
                </a:solidFill>
                <a:cs typeface="Arial" charset="0"/>
              </a:rPr>
              <a:t>Degree 15 polynomial</a:t>
            </a:r>
          </a:p>
        </p:txBody>
      </p:sp>
      <p:sp>
        <p:nvSpPr>
          <p:cNvPr id="2" name="Rectangle 2"/>
          <p:cNvSpPr>
            <a:spLocks noGrp="1" noChangeArrowheads="1"/>
          </p:cNvSpPr>
          <p:nvPr>
            <p:ph type="title"/>
          </p:nvPr>
        </p:nvSpPr>
        <p:spPr/>
        <p:txBody>
          <a:bodyPr/>
          <a:lstStyle/>
          <a:p>
            <a:r>
              <a:rPr lang="en-US" dirty="0" err="1" smtClean="0"/>
              <a:t>Overfitting</a:t>
            </a:r>
            <a:r>
              <a:rPr lang="en-US" dirty="0" smtClean="0"/>
              <a:t>: Why Limiting Capacity Can Help*</a:t>
            </a:r>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26104" y="1219200"/>
            <a:ext cx="7911192" cy="5486400"/>
          </a:xfrm>
          <a:prstGeom prst="rect">
            <a:avLst/>
          </a:prstGeom>
          <a:noFill/>
        </p:spPr>
      </p:pic>
    </p:spTree>
    <p:extLst>
      <p:ext uri="{BB962C8B-B14F-4D97-AF65-F5344CB8AC3E}">
        <p14:creationId xmlns:p14="http://schemas.microsoft.com/office/powerpoint/2010/main" val="1954503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6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6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6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6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15" grpId="0" animBg="1"/>
      <p:bldP spid="22616" grpId="0" animBg="1"/>
      <p:bldP spid="226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Search</a:t>
            </a:r>
            <a:endParaRPr lang="en-US" dirty="0"/>
          </a:p>
        </p:txBody>
      </p:sp>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124200" y="1590675"/>
            <a:ext cx="5762625" cy="4581525"/>
          </a:xfrm>
          <a:prstGeom prst="rect">
            <a:avLst/>
          </a:prstGeom>
          <a:noFill/>
        </p:spPr>
      </p:pic>
    </p:spTree>
    <p:extLst>
      <p:ext uri="{BB962C8B-B14F-4D97-AF65-F5344CB8AC3E}">
        <p14:creationId xmlns:p14="http://schemas.microsoft.com/office/powerpoint/2010/main" val="17854439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smtClean="0"/>
              <a:t>Policy Search</a:t>
            </a:r>
          </a:p>
        </p:txBody>
      </p:sp>
      <p:sp>
        <p:nvSpPr>
          <p:cNvPr id="1806339" name="Rectangle 3"/>
          <p:cNvSpPr>
            <a:spLocks noGrp="1" noChangeArrowheads="1"/>
          </p:cNvSpPr>
          <p:nvPr>
            <p:ph idx="1"/>
          </p:nvPr>
        </p:nvSpPr>
        <p:spPr/>
        <p:txBody>
          <a:bodyPr/>
          <a:lstStyle/>
          <a:p>
            <a:pPr>
              <a:lnSpc>
                <a:spcPct val="90000"/>
              </a:lnSpc>
            </a:pPr>
            <a:r>
              <a:rPr lang="en-US" sz="2400" dirty="0" smtClean="0"/>
              <a:t>Problem: often the feature-based policies that work well (win games, maximize utilities) aren’t the ones that approximate V / Q best</a:t>
            </a:r>
          </a:p>
          <a:p>
            <a:pPr lvl="1">
              <a:lnSpc>
                <a:spcPct val="90000"/>
              </a:lnSpc>
            </a:pPr>
            <a:r>
              <a:rPr lang="en-US" sz="2000" dirty="0" smtClean="0"/>
              <a:t>E.g. your value functions from project 2 were probably horrible estimates of future rewards, but they still produced good decisions</a:t>
            </a:r>
          </a:p>
          <a:p>
            <a:pPr lvl="1">
              <a:lnSpc>
                <a:spcPct val="90000"/>
              </a:lnSpc>
            </a:pPr>
            <a:r>
              <a:rPr lang="en-US" sz="2000" dirty="0" smtClean="0"/>
              <a:t>Q-learning’s priority: get Q-values close (modeling)</a:t>
            </a:r>
          </a:p>
          <a:p>
            <a:pPr lvl="1">
              <a:lnSpc>
                <a:spcPct val="90000"/>
              </a:lnSpc>
            </a:pPr>
            <a:r>
              <a:rPr lang="en-US" sz="2000" dirty="0" smtClean="0"/>
              <a:t>Action selection priority: get ordering of Q-values right (prediction)</a:t>
            </a:r>
          </a:p>
          <a:p>
            <a:pPr lvl="1">
              <a:lnSpc>
                <a:spcPct val="90000"/>
              </a:lnSpc>
            </a:pPr>
            <a:r>
              <a:rPr lang="en-US" sz="2000" dirty="0" smtClean="0"/>
              <a:t>We’ll see this distinction between modeling and prediction again later in the course</a:t>
            </a:r>
          </a:p>
          <a:p>
            <a:pPr>
              <a:lnSpc>
                <a:spcPct val="90000"/>
              </a:lnSpc>
            </a:pPr>
            <a:endParaRPr lang="en-US" sz="2400" dirty="0" smtClean="0"/>
          </a:p>
          <a:p>
            <a:pPr>
              <a:lnSpc>
                <a:spcPct val="90000"/>
              </a:lnSpc>
            </a:pPr>
            <a:r>
              <a:rPr lang="en-US" sz="2400" dirty="0" smtClean="0"/>
              <a:t>Solution: learn policies that maximize rewards, not the values that predict them</a:t>
            </a:r>
          </a:p>
          <a:p>
            <a:pPr>
              <a:lnSpc>
                <a:spcPct val="90000"/>
              </a:lnSpc>
            </a:pPr>
            <a:endParaRPr lang="en-US" sz="2400" dirty="0" smtClean="0"/>
          </a:p>
          <a:p>
            <a:pPr>
              <a:lnSpc>
                <a:spcPct val="90000"/>
              </a:lnSpc>
            </a:pPr>
            <a:r>
              <a:rPr lang="en-US" sz="2400" dirty="0" smtClean="0"/>
              <a:t>Policy search: start with an ok solution (e.g. Q-learning) then fine-tune by hill climbing on feature weights</a:t>
            </a:r>
          </a:p>
        </p:txBody>
      </p:sp>
    </p:spTree>
    <p:extLst>
      <p:ext uri="{BB962C8B-B14F-4D97-AF65-F5344CB8AC3E}">
        <p14:creationId xmlns:p14="http://schemas.microsoft.com/office/powerpoint/2010/main" val="35643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633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0633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0633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06339">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06339">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0633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smtClean="0"/>
              <a:t>Policy Search</a:t>
            </a:r>
          </a:p>
        </p:txBody>
      </p:sp>
      <p:sp>
        <p:nvSpPr>
          <p:cNvPr id="1807363" name="Rectangle 3"/>
          <p:cNvSpPr>
            <a:spLocks noGrp="1" noChangeArrowheads="1"/>
          </p:cNvSpPr>
          <p:nvPr>
            <p:ph idx="1"/>
          </p:nvPr>
        </p:nvSpPr>
        <p:spPr/>
        <p:txBody>
          <a:bodyPr/>
          <a:lstStyle/>
          <a:p>
            <a:r>
              <a:rPr lang="en-US" sz="2800" dirty="0" smtClean="0"/>
              <a:t>Simplest policy search:</a:t>
            </a:r>
          </a:p>
          <a:p>
            <a:pPr lvl="1"/>
            <a:r>
              <a:rPr lang="en-US" sz="2400" dirty="0" smtClean="0"/>
              <a:t>Start with an initial linear value function or Q-function</a:t>
            </a:r>
          </a:p>
          <a:p>
            <a:pPr lvl="1"/>
            <a:r>
              <a:rPr lang="en-US" sz="2400" dirty="0" smtClean="0"/>
              <a:t>Nudge each feature weight up and down and see if your policy is better than before</a:t>
            </a:r>
          </a:p>
          <a:p>
            <a:pPr lvl="1"/>
            <a:endParaRPr lang="en-US" sz="2400" dirty="0" smtClean="0"/>
          </a:p>
          <a:p>
            <a:r>
              <a:rPr lang="en-US" sz="2800" dirty="0" smtClean="0"/>
              <a:t>Problems:</a:t>
            </a:r>
          </a:p>
          <a:p>
            <a:pPr lvl="1"/>
            <a:r>
              <a:rPr lang="en-US" sz="2400" dirty="0" smtClean="0"/>
              <a:t>How do we tell the policy got better?</a:t>
            </a:r>
          </a:p>
          <a:p>
            <a:pPr lvl="1"/>
            <a:r>
              <a:rPr lang="en-US" sz="2400" dirty="0" smtClean="0"/>
              <a:t>Need to run many sample episodes!</a:t>
            </a:r>
          </a:p>
          <a:p>
            <a:pPr lvl="1"/>
            <a:r>
              <a:rPr lang="en-US" sz="2400" dirty="0" smtClean="0"/>
              <a:t>If there are a lot of features, this can be impractical</a:t>
            </a:r>
          </a:p>
          <a:p>
            <a:pPr lvl="1"/>
            <a:endParaRPr lang="en-US" sz="2400" dirty="0" smtClean="0"/>
          </a:p>
          <a:p>
            <a:r>
              <a:rPr lang="en-US" sz="2800" dirty="0" smtClean="0"/>
              <a:t>Better methods exploit </a:t>
            </a:r>
            <a:r>
              <a:rPr lang="en-US" sz="2800" dirty="0" smtClean="0"/>
              <a:t>look ahead </a:t>
            </a:r>
            <a:r>
              <a:rPr lang="en-US" sz="2800" dirty="0" smtClean="0"/>
              <a:t>structure, sample wisely, change multiple parameters…</a:t>
            </a:r>
          </a:p>
        </p:txBody>
      </p:sp>
    </p:spTree>
    <p:extLst>
      <p:ext uri="{BB962C8B-B14F-4D97-AF65-F5344CB8AC3E}">
        <p14:creationId xmlns:p14="http://schemas.microsoft.com/office/powerpoint/2010/main" val="192820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736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0736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0736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0736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0736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smtClean="0"/>
              <a:t>Policy Search</a:t>
            </a:r>
          </a:p>
        </p:txBody>
      </p:sp>
      <p:sp>
        <p:nvSpPr>
          <p:cNvPr id="3" name="TextBox 2"/>
          <p:cNvSpPr txBox="1"/>
          <p:nvPr/>
        </p:nvSpPr>
        <p:spPr>
          <a:xfrm>
            <a:off x="-76200" y="6488668"/>
            <a:ext cx="1447800" cy="369332"/>
          </a:xfrm>
          <a:prstGeom prst="rect">
            <a:avLst/>
          </a:prstGeom>
          <a:noFill/>
        </p:spPr>
        <p:txBody>
          <a:bodyPr wrap="square" rtlCol="0">
            <a:spAutoFit/>
          </a:bodyPr>
          <a:lstStyle/>
          <a:p>
            <a:pPr algn="r"/>
            <a:r>
              <a:rPr lang="en-US" dirty="0" smtClean="0">
                <a:latin typeface="Calibri"/>
                <a:cs typeface="Calibri"/>
              </a:rPr>
              <a:t>[Andrew Ng]</a:t>
            </a:r>
            <a:endParaRPr lang="en-US" dirty="0">
              <a:latin typeface="Calibri"/>
              <a:cs typeface="Calibri"/>
            </a:endParaRPr>
          </a:p>
        </p:txBody>
      </p:sp>
      <p:sp>
        <p:nvSpPr>
          <p:cNvPr id="5" name="TextBox 4"/>
          <p:cNvSpPr txBox="1"/>
          <p:nvPr/>
        </p:nvSpPr>
        <p:spPr>
          <a:xfrm>
            <a:off x="10052585" y="6488668"/>
            <a:ext cx="2139415" cy="369332"/>
          </a:xfrm>
          <a:prstGeom prst="rect">
            <a:avLst/>
          </a:prstGeom>
          <a:noFill/>
        </p:spPr>
        <p:txBody>
          <a:bodyPr wrap="none" rtlCol="0">
            <a:spAutoFit/>
          </a:bodyPr>
          <a:lstStyle/>
          <a:p>
            <a:r>
              <a:rPr lang="en-US" dirty="0">
                <a:solidFill>
                  <a:srgbClr val="FF0000"/>
                </a:solidFill>
                <a:latin typeface="Calibri"/>
                <a:cs typeface="Calibri"/>
              </a:rPr>
              <a:t>[</a:t>
            </a:r>
            <a:r>
              <a:rPr lang="en-US" dirty="0" smtClean="0">
                <a:solidFill>
                  <a:srgbClr val="FF0000"/>
                </a:solidFill>
                <a:latin typeface="Calibri"/>
                <a:cs typeface="Calibri"/>
              </a:rPr>
              <a:t>Video: HELICOPTER]</a:t>
            </a:r>
            <a:endParaRPr lang="en-US" dirty="0">
              <a:solidFill>
                <a:srgbClr val="FF0000"/>
              </a:solidFill>
              <a:latin typeface="Calibri"/>
              <a:cs typeface="Calibri"/>
            </a:endParaRPr>
          </a:p>
        </p:txBody>
      </p:sp>
      <p:pic>
        <p:nvPicPr>
          <p:cNvPr id="6" name="media10">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497138" y="1397000"/>
            <a:ext cx="7196137" cy="4729163"/>
          </a:xfrm>
        </p:spPr>
      </p:pic>
    </p:spTree>
    <p:extLst>
      <p:ext uri="{BB962C8B-B14F-4D97-AF65-F5344CB8AC3E}">
        <p14:creationId xmlns:p14="http://schemas.microsoft.com/office/powerpoint/2010/main" val="1205888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ctrTitle"/>
          </p:nvPr>
        </p:nvSpPr>
        <p:spPr>
          <a:xfrm>
            <a:off x="0" y="279403"/>
            <a:ext cx="12192000" cy="1470025"/>
          </a:xfrm>
        </p:spPr>
        <p:txBody>
          <a:bodyPr/>
          <a:lstStyle/>
          <a:p>
            <a:r>
              <a:rPr lang="en-US" dirty="0"/>
              <a:t>Probability</a:t>
            </a:r>
            <a:endParaRPr lang="en-US" sz="3600" dirty="0" smtClean="0"/>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Calibri"/>
                <a:cs typeface="Calibri"/>
              </a:rPr>
              <a:t>Slides courtesy of Dan Klein and Pieter </a:t>
            </a:r>
            <a:r>
              <a:rPr lang="en-US" sz="2400" dirty="0" err="1">
                <a:latin typeface="Calibri"/>
                <a:cs typeface="Calibri"/>
              </a:rPr>
              <a:t>Abbeel</a:t>
            </a:r>
            <a:r>
              <a:rPr lang="en-US" sz="2400" dirty="0">
                <a:latin typeface="Calibri"/>
                <a:cs typeface="Calibri"/>
              </a:rPr>
              <a:t> – University of California, Berkeley</a:t>
            </a:r>
          </a:p>
          <a:p>
            <a:pPr algn="ctr">
              <a:spcBef>
                <a:spcPct val="50000"/>
              </a:spcBef>
            </a:pPr>
            <a:r>
              <a:rPr lang="en-US" sz="1400" dirty="0" smtClean="0">
                <a:latin typeface="Calibri"/>
                <a:cs typeface="Calibri"/>
              </a:rPr>
              <a:t>[</a:t>
            </a:r>
            <a:r>
              <a:rPr lang="en-US" sz="1400" dirty="0" smtClean="0">
                <a:latin typeface="Calibri"/>
                <a:cs typeface="Calibri"/>
              </a:rPr>
              <a:t>These slides were created by Dan Klein and Pieter Abbeel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5929" y="1749428"/>
            <a:ext cx="5920141" cy="3946759"/>
          </a:xfrm>
          <a:prstGeom prst="rect">
            <a:avLst/>
          </a:prstGeom>
        </p:spPr>
      </p:pic>
    </p:spTree>
    <p:extLst>
      <p:ext uri="{BB962C8B-B14F-4D97-AF65-F5344CB8AC3E}">
        <p14:creationId xmlns:p14="http://schemas.microsoft.com/office/powerpoint/2010/main" val="9939138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Approximate Q-Learning</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5200" y="1295401"/>
            <a:ext cx="5105400" cy="4941964"/>
          </a:xfrm>
          <a:prstGeom prst="rect">
            <a:avLst/>
          </a:prstGeom>
          <a:noFill/>
        </p:spPr>
      </p:pic>
    </p:spTree>
    <p:extLst>
      <p:ext uri="{BB962C8B-B14F-4D97-AF65-F5344CB8AC3E}">
        <p14:creationId xmlns:p14="http://schemas.microsoft.com/office/powerpoint/2010/main" val="9939146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smtClean="0"/>
              <a:t>Today</a:t>
            </a:r>
          </a:p>
        </p:txBody>
      </p:sp>
      <p:sp>
        <p:nvSpPr>
          <p:cNvPr id="5123" name="Rectangle 3"/>
          <p:cNvSpPr>
            <a:spLocks noGrp="1" noChangeArrowheads="1"/>
          </p:cNvSpPr>
          <p:nvPr>
            <p:ph idx="1"/>
          </p:nvPr>
        </p:nvSpPr>
        <p:spPr>
          <a:xfrm>
            <a:off x="668988" y="1397000"/>
            <a:ext cx="6502411" cy="5078097"/>
          </a:xfrm>
        </p:spPr>
        <p:txBody>
          <a:bodyPr/>
          <a:lstStyle/>
          <a:p>
            <a:pPr eaLnBrk="1" hangingPunct="1"/>
            <a:r>
              <a:rPr lang="en-US" sz="2800" dirty="0" smtClean="0"/>
              <a:t>Probability</a:t>
            </a:r>
          </a:p>
          <a:p>
            <a:pPr lvl="8"/>
            <a:endParaRPr lang="en-US" sz="300" dirty="0" smtClean="0"/>
          </a:p>
          <a:p>
            <a:pPr lvl="1" eaLnBrk="1" hangingPunct="1"/>
            <a:r>
              <a:rPr lang="en-US" sz="2400" dirty="0" smtClean="0"/>
              <a:t>Random Variables</a:t>
            </a:r>
          </a:p>
          <a:p>
            <a:pPr lvl="1" eaLnBrk="1" hangingPunct="1"/>
            <a:r>
              <a:rPr lang="en-US" sz="2400" dirty="0" smtClean="0"/>
              <a:t>Joint and Marginal Distributions</a:t>
            </a:r>
          </a:p>
          <a:p>
            <a:pPr lvl="1" eaLnBrk="1" hangingPunct="1"/>
            <a:r>
              <a:rPr lang="en-US" sz="2400" dirty="0" smtClean="0"/>
              <a:t>Conditional Distribution</a:t>
            </a:r>
          </a:p>
          <a:p>
            <a:pPr lvl="1" eaLnBrk="1" hangingPunct="1"/>
            <a:r>
              <a:rPr lang="en-US" sz="2400" dirty="0" smtClean="0"/>
              <a:t>Product Rule, Chain Rule, Bayes’ Rule</a:t>
            </a:r>
          </a:p>
          <a:p>
            <a:pPr lvl="1" eaLnBrk="1" hangingPunct="1"/>
            <a:r>
              <a:rPr lang="en-US" sz="2400" dirty="0" smtClean="0"/>
              <a:t>Inference</a:t>
            </a:r>
          </a:p>
          <a:p>
            <a:pPr lvl="1" eaLnBrk="1" hangingPunct="1"/>
            <a:r>
              <a:rPr lang="en-US" sz="2400" dirty="0" smtClean="0"/>
              <a:t>Independence</a:t>
            </a:r>
          </a:p>
          <a:p>
            <a:pPr lvl="2"/>
            <a:endParaRPr lang="en-US" sz="2000" dirty="0" smtClean="0"/>
          </a:p>
          <a:p>
            <a:r>
              <a:rPr lang="en-US" sz="2800" dirty="0" smtClean="0"/>
              <a:t>You’ll need all this stuff A LOT for the next few weeks, so make sure you go over it now</a:t>
            </a:r>
            <a:r>
              <a:rPr lang="en-US" sz="2800" dirty="0" smtClean="0"/>
              <a:t>! </a:t>
            </a:r>
            <a:r>
              <a:rPr lang="en-US" sz="2800" dirty="0">
                <a:solidFill>
                  <a:srgbClr val="FF0000"/>
                </a:solidFill>
              </a:rPr>
              <a:t>Read AIMA </a:t>
            </a:r>
            <a:r>
              <a:rPr lang="en-US" sz="2800" dirty="0" smtClean="0">
                <a:solidFill>
                  <a:srgbClr val="FF0000"/>
                </a:solidFill>
              </a:rPr>
              <a:t>13.1-13.5.</a:t>
            </a:r>
            <a:endParaRPr lang="en-US" sz="2800" dirty="0">
              <a:solidFill>
                <a:srgbClr val="FF0000"/>
              </a:solidFill>
            </a:endParaRPr>
          </a:p>
          <a:p>
            <a:pPr eaLnBrk="1" hangingPunct="1"/>
            <a:endParaRPr lang="en-US" sz="2800" dirty="0" smtClean="0"/>
          </a:p>
          <a:p>
            <a:pPr lvl="1" eaLnBrk="1" hangingPunct="1"/>
            <a:endParaRPr lang="en-US" sz="2400" dirty="0" smtClean="0"/>
          </a:p>
          <a:p>
            <a:pPr lvl="1" eaLnBrk="1" hangingPunct="1"/>
            <a:endParaRPr lang="en-US" sz="2400" dirty="0"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5329" y="1301896"/>
            <a:ext cx="4704859" cy="4742956"/>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2"/>
          <p:cNvSpPr>
            <a:spLocks noGrp="1" noChangeArrowheads="1"/>
          </p:cNvSpPr>
          <p:nvPr>
            <p:ph type="title"/>
          </p:nvPr>
        </p:nvSpPr>
        <p:spPr/>
        <p:txBody>
          <a:bodyPr/>
          <a:lstStyle/>
          <a:p>
            <a:pPr eaLnBrk="1" hangingPunct="1"/>
            <a:r>
              <a:rPr lang="en-US" smtClean="0"/>
              <a:t>Uncertainty</a:t>
            </a:r>
          </a:p>
        </p:txBody>
      </p:sp>
      <p:sp>
        <p:nvSpPr>
          <p:cNvPr id="1030" name="Rectangle 3"/>
          <p:cNvSpPr>
            <a:spLocks noGrp="1" noChangeArrowheads="1"/>
          </p:cNvSpPr>
          <p:nvPr>
            <p:ph idx="1"/>
          </p:nvPr>
        </p:nvSpPr>
        <p:spPr>
          <a:xfrm>
            <a:off x="967676" y="1500583"/>
            <a:ext cx="6689285" cy="4525963"/>
          </a:xfrm>
        </p:spPr>
        <p:txBody>
          <a:bodyPr/>
          <a:lstStyle/>
          <a:p>
            <a:pPr eaLnBrk="1" hangingPunct="1">
              <a:lnSpc>
                <a:spcPct val="80000"/>
              </a:lnSpc>
            </a:pPr>
            <a:r>
              <a:rPr lang="en-US" sz="2400" dirty="0" smtClean="0"/>
              <a:t>General situation:</a:t>
            </a:r>
          </a:p>
          <a:p>
            <a:pPr lvl="2">
              <a:lnSpc>
                <a:spcPct val="80000"/>
              </a:lnSpc>
            </a:pPr>
            <a:endParaRPr lang="en-US" sz="1600" dirty="0" smtClean="0"/>
          </a:p>
          <a:p>
            <a:pPr lvl="1" eaLnBrk="1" hangingPunct="1">
              <a:lnSpc>
                <a:spcPct val="80000"/>
              </a:lnSpc>
            </a:pPr>
            <a:r>
              <a:rPr lang="en-US" sz="2000" b="1" dirty="0" smtClean="0"/>
              <a:t>Observed variables (evidence)</a:t>
            </a:r>
            <a:r>
              <a:rPr lang="en-US" sz="2000" dirty="0" smtClean="0"/>
              <a:t>: Agent knows certain things about the state of the world (e.g., sensor readings or symptoms)</a:t>
            </a:r>
          </a:p>
          <a:p>
            <a:pPr lvl="4">
              <a:lnSpc>
                <a:spcPct val="80000"/>
              </a:lnSpc>
            </a:pPr>
            <a:endParaRPr lang="en-US" sz="1200" dirty="0" smtClean="0"/>
          </a:p>
          <a:p>
            <a:pPr lvl="1" eaLnBrk="1" hangingPunct="1">
              <a:lnSpc>
                <a:spcPct val="80000"/>
              </a:lnSpc>
            </a:pPr>
            <a:r>
              <a:rPr lang="en-US" sz="2000" b="1" dirty="0" smtClean="0"/>
              <a:t>Unobserved variables</a:t>
            </a:r>
            <a:r>
              <a:rPr lang="en-US" sz="2000" dirty="0" smtClean="0"/>
              <a:t>: Agent needs to reason about other aspects (e.g. where an object is or what disease is present)</a:t>
            </a:r>
          </a:p>
          <a:p>
            <a:pPr lvl="4">
              <a:lnSpc>
                <a:spcPct val="80000"/>
              </a:lnSpc>
            </a:pPr>
            <a:endParaRPr lang="en-US" sz="1200" dirty="0" smtClean="0"/>
          </a:p>
          <a:p>
            <a:pPr lvl="1" eaLnBrk="1" hangingPunct="1">
              <a:lnSpc>
                <a:spcPct val="80000"/>
              </a:lnSpc>
            </a:pPr>
            <a:r>
              <a:rPr lang="en-US" sz="2000" b="1" dirty="0" smtClean="0"/>
              <a:t>Model</a:t>
            </a:r>
            <a:r>
              <a:rPr lang="en-US" sz="2000" dirty="0" smtClean="0"/>
              <a:t>: Agent knows something about how the known variables relate to the unknown variables</a:t>
            </a:r>
          </a:p>
          <a:p>
            <a:pPr>
              <a:lnSpc>
                <a:spcPct val="80000"/>
              </a:lnSpc>
            </a:pPr>
            <a:endParaRPr lang="en-US" sz="2400" dirty="0" smtClean="0"/>
          </a:p>
          <a:p>
            <a:pPr lvl="6">
              <a:lnSpc>
                <a:spcPct val="80000"/>
              </a:lnSpc>
            </a:pPr>
            <a:endParaRPr lang="en-US" sz="1200" dirty="0" smtClean="0"/>
          </a:p>
          <a:p>
            <a:pPr eaLnBrk="1" hangingPunct="1">
              <a:lnSpc>
                <a:spcPct val="80000"/>
              </a:lnSpc>
            </a:pPr>
            <a:r>
              <a:rPr lang="en-US" sz="2400" dirty="0" smtClean="0"/>
              <a:t>Probabilistic reasoning gives us a framework for managing our beliefs and knowledge</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34718" y="2719838"/>
            <a:ext cx="2962741" cy="2087451"/>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dirty="0" smtClean="0"/>
              <a:t>Random Variables</a:t>
            </a:r>
          </a:p>
        </p:txBody>
      </p:sp>
      <p:sp>
        <p:nvSpPr>
          <p:cNvPr id="7171" name="Rectangle 3"/>
          <p:cNvSpPr>
            <a:spLocks noGrp="1" noChangeArrowheads="1"/>
          </p:cNvSpPr>
          <p:nvPr>
            <p:ph idx="1"/>
          </p:nvPr>
        </p:nvSpPr>
        <p:spPr>
          <a:xfrm>
            <a:off x="498013" y="1421905"/>
            <a:ext cx="7669413" cy="4729164"/>
          </a:xfrm>
        </p:spPr>
        <p:txBody>
          <a:bodyPr/>
          <a:lstStyle/>
          <a:p>
            <a:pPr eaLnBrk="1" hangingPunct="1">
              <a:lnSpc>
                <a:spcPct val="90000"/>
              </a:lnSpc>
            </a:pPr>
            <a:r>
              <a:rPr lang="en-US" sz="2400" dirty="0" smtClean="0"/>
              <a:t>A random variable is some aspect of the world about which we (may) have uncertainty</a:t>
            </a:r>
          </a:p>
          <a:p>
            <a:pPr lvl="8">
              <a:lnSpc>
                <a:spcPct val="90000"/>
              </a:lnSpc>
            </a:pPr>
            <a:endParaRPr lang="en-US" sz="1200" dirty="0" smtClean="0"/>
          </a:p>
          <a:p>
            <a:pPr lvl="1" eaLnBrk="1" hangingPunct="1">
              <a:lnSpc>
                <a:spcPct val="90000"/>
              </a:lnSpc>
            </a:pPr>
            <a:r>
              <a:rPr lang="en-US" sz="2000" dirty="0" smtClean="0"/>
              <a:t>R = Is it raining?</a:t>
            </a:r>
          </a:p>
          <a:p>
            <a:pPr lvl="1" eaLnBrk="1" hangingPunct="1">
              <a:lnSpc>
                <a:spcPct val="90000"/>
              </a:lnSpc>
            </a:pPr>
            <a:r>
              <a:rPr lang="en-US" sz="2000" dirty="0" smtClean="0"/>
              <a:t>T = Is it hot or cold?</a:t>
            </a:r>
          </a:p>
          <a:p>
            <a:pPr lvl="1" eaLnBrk="1" hangingPunct="1">
              <a:lnSpc>
                <a:spcPct val="90000"/>
              </a:lnSpc>
            </a:pPr>
            <a:r>
              <a:rPr lang="en-US" sz="2000" dirty="0" smtClean="0"/>
              <a:t>D = How long will it take to drive to work?</a:t>
            </a:r>
          </a:p>
          <a:p>
            <a:pPr lvl="1" eaLnBrk="1" hangingPunct="1">
              <a:lnSpc>
                <a:spcPct val="90000"/>
              </a:lnSpc>
            </a:pPr>
            <a:r>
              <a:rPr lang="en-US" sz="2000" dirty="0" smtClean="0"/>
              <a:t>L = Where is the ghost?</a:t>
            </a:r>
          </a:p>
          <a:p>
            <a:pPr lvl="2">
              <a:lnSpc>
                <a:spcPct val="90000"/>
              </a:lnSpc>
            </a:pPr>
            <a:endParaRPr lang="en-US" sz="1600" dirty="0" smtClean="0"/>
          </a:p>
          <a:p>
            <a:pPr eaLnBrk="1" hangingPunct="1">
              <a:lnSpc>
                <a:spcPct val="90000"/>
              </a:lnSpc>
            </a:pPr>
            <a:r>
              <a:rPr lang="en-US" sz="2400" dirty="0" smtClean="0"/>
              <a:t>We denote random variables with capital letters</a:t>
            </a:r>
          </a:p>
          <a:p>
            <a:pPr lvl="2">
              <a:lnSpc>
                <a:spcPct val="90000"/>
              </a:lnSpc>
            </a:pPr>
            <a:endParaRPr lang="en-US" sz="1600" dirty="0" smtClean="0"/>
          </a:p>
          <a:p>
            <a:pPr eaLnBrk="1" hangingPunct="1">
              <a:lnSpc>
                <a:spcPct val="90000"/>
              </a:lnSpc>
            </a:pPr>
            <a:r>
              <a:rPr lang="en-US" sz="2400" dirty="0" smtClean="0"/>
              <a:t>Like variables in a CSP, random variables have domains</a:t>
            </a:r>
          </a:p>
          <a:p>
            <a:pPr lvl="8">
              <a:lnSpc>
                <a:spcPct val="90000"/>
              </a:lnSpc>
            </a:pPr>
            <a:endParaRPr lang="en-US" sz="1200" dirty="0" smtClean="0"/>
          </a:p>
          <a:p>
            <a:pPr lvl="1" eaLnBrk="1" hangingPunct="1">
              <a:lnSpc>
                <a:spcPct val="90000"/>
              </a:lnSpc>
            </a:pPr>
            <a:r>
              <a:rPr lang="en-US" sz="2000" dirty="0" smtClean="0"/>
              <a:t>R in {true, false}   (often write as {+r, </a:t>
            </a:r>
            <a:r>
              <a:rPr lang="en-US" sz="2000" dirty="0" smtClean="0">
                <a:sym typeface="Symbol" pitchFamily="18" charset="2"/>
              </a:rPr>
              <a:t>-</a:t>
            </a:r>
            <a:r>
              <a:rPr lang="en-US" sz="2000" dirty="0" smtClean="0"/>
              <a:t>r})</a:t>
            </a:r>
          </a:p>
          <a:p>
            <a:pPr lvl="1" eaLnBrk="1" hangingPunct="1">
              <a:lnSpc>
                <a:spcPct val="90000"/>
              </a:lnSpc>
            </a:pPr>
            <a:r>
              <a:rPr lang="en-US" sz="2000" dirty="0" smtClean="0"/>
              <a:t>T in {hot, cold}</a:t>
            </a:r>
          </a:p>
          <a:p>
            <a:pPr lvl="1" eaLnBrk="1" hangingPunct="1">
              <a:lnSpc>
                <a:spcPct val="90000"/>
              </a:lnSpc>
            </a:pPr>
            <a:r>
              <a:rPr lang="en-US" sz="2000" dirty="0" smtClean="0"/>
              <a:t>D in [0, </a:t>
            </a:r>
            <a:r>
              <a:rPr lang="en-US" sz="2000" dirty="0" smtClean="0">
                <a:sym typeface="Symbol" pitchFamily="18" charset="2"/>
              </a:rPr>
              <a:t>)</a:t>
            </a:r>
            <a:endParaRPr lang="en-US" sz="2000" dirty="0" smtClean="0"/>
          </a:p>
          <a:p>
            <a:pPr lvl="1" eaLnBrk="1" hangingPunct="1">
              <a:lnSpc>
                <a:spcPct val="90000"/>
              </a:lnSpc>
            </a:pPr>
            <a:r>
              <a:rPr lang="en-US" sz="2000" dirty="0" smtClean="0"/>
              <a:t>L in possible locations, maybe {(0,0), (0,1),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9820" y="1332374"/>
            <a:ext cx="4094076" cy="41272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71">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1">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71">
                                            <p:txEl>
                                              <p:pRg st="12" end="1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71">
                                            <p:txEl>
                                              <p:pRg st="13" end="1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71">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smtClean="0"/>
              <a:t>Probability Distributions</a:t>
            </a:r>
          </a:p>
        </p:txBody>
      </p:sp>
      <p:sp>
        <p:nvSpPr>
          <p:cNvPr id="3" name="Content Placeholder 2"/>
          <p:cNvSpPr>
            <a:spLocks noGrp="1"/>
          </p:cNvSpPr>
          <p:nvPr>
            <p:ph idx="1"/>
          </p:nvPr>
        </p:nvSpPr>
        <p:spPr>
          <a:xfrm>
            <a:off x="204098" y="1304126"/>
            <a:ext cx="6882626" cy="4706149"/>
          </a:xfrm>
        </p:spPr>
        <p:txBody>
          <a:bodyPr/>
          <a:lstStyle/>
          <a:p>
            <a:r>
              <a:rPr lang="en-US" sz="2400" dirty="0" smtClean="0"/>
              <a:t>Associate a probability with each value</a:t>
            </a:r>
          </a:p>
          <a:p>
            <a:endParaRPr lang="en-US" sz="2400" dirty="0"/>
          </a:p>
          <a:p>
            <a:pPr lvl="1"/>
            <a:r>
              <a:rPr lang="en-US" sz="2000" dirty="0" smtClean="0"/>
              <a:t>Temperature:</a:t>
            </a:r>
            <a:endParaRPr lang="en-US" sz="2400" dirty="0" smtClean="0"/>
          </a:p>
          <a:p>
            <a:endParaRPr lang="en-US" sz="2400" dirty="0" smtClean="0"/>
          </a:p>
          <a:p>
            <a:endParaRPr lang="en-US" sz="2400" dirty="0" smtClean="0"/>
          </a:p>
          <a:p>
            <a:endParaRPr lang="en-US" sz="2400" dirty="0" smtClean="0"/>
          </a:p>
          <a:p>
            <a:endParaRPr lang="en-US" sz="2400" dirty="0" smtClean="0"/>
          </a:p>
          <a:p>
            <a:pPr lvl="3"/>
            <a:endParaRPr lang="en-US" sz="1200" dirty="0" smtClean="0"/>
          </a:p>
        </p:txBody>
      </p:sp>
      <p:graphicFrame>
        <p:nvGraphicFramePr>
          <p:cNvPr id="5" name="Group 56"/>
          <p:cNvGraphicFramePr>
            <a:graphicFrameLocks noGrp="1"/>
          </p:cNvGraphicFramePr>
          <p:nvPr>
            <p:extLst>
              <p:ext uri="{D42A27DB-BD31-4B8C-83A1-F6EECF244321}">
                <p14:modId xmlns:p14="http://schemas.microsoft.com/office/powerpoint/2010/main" val="2602809658"/>
              </p:ext>
            </p:extLst>
          </p:nvPr>
        </p:nvGraphicFramePr>
        <p:xfrm>
          <a:off x="3527323" y="3884723"/>
          <a:ext cx="1428750" cy="1114425"/>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6" name="Picture 91"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3911498" y="3506898"/>
            <a:ext cx="7318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7" name="Group 70"/>
          <p:cNvGraphicFramePr>
            <a:graphicFrameLocks noGrp="1"/>
          </p:cNvGraphicFramePr>
          <p:nvPr>
            <p:extLst>
              <p:ext uri="{D42A27DB-BD31-4B8C-83A1-F6EECF244321}">
                <p14:modId xmlns:p14="http://schemas.microsoft.com/office/powerpoint/2010/main" val="3078396137"/>
              </p:ext>
            </p:extLst>
          </p:nvPr>
        </p:nvGraphicFramePr>
        <p:xfrm>
          <a:off x="9748222" y="3636086"/>
          <a:ext cx="1922463" cy="1857375"/>
        </p:xfrm>
        <a:graphic>
          <a:graphicData uri="http://schemas.openxmlformats.org/drawingml/2006/table">
            <a:tbl>
              <a:tblPr/>
              <a:tblGrid>
                <a:gridCol w="1153478"/>
                <a:gridCol w="768985"/>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P</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0.6</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0.1</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fog</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0.3</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meteor</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0.0</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8" name="Picture 90" descr="txp_fi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10346709" y="3189898"/>
            <a:ext cx="85090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999" y="3235290"/>
            <a:ext cx="2544888" cy="2382941"/>
          </a:xfrm>
          <a:prstGeom prst="rect">
            <a:avLst/>
          </a:prstGeom>
        </p:spPr>
      </p:pic>
      <p:pic>
        <p:nvPicPr>
          <p:cNvPr id="26" name="Picture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05094" y="3352677"/>
            <a:ext cx="3211282" cy="2140854"/>
          </a:xfrm>
          <a:prstGeom prst="rect">
            <a:avLst/>
          </a:prstGeom>
        </p:spPr>
      </p:pic>
      <p:sp>
        <p:nvSpPr>
          <p:cNvPr id="29" name="Content Placeholder 2"/>
          <p:cNvSpPr txBox="1">
            <a:spLocks/>
          </p:cNvSpPr>
          <p:nvPr/>
        </p:nvSpPr>
        <p:spPr bwMode="auto">
          <a:xfrm>
            <a:off x="6399477" y="1244840"/>
            <a:ext cx="4709342" cy="1569337"/>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endParaRPr lang="en-US" sz="2400" dirty="0" smtClean="0"/>
          </a:p>
          <a:p>
            <a:endParaRPr lang="en-US" sz="2400" dirty="0" smtClean="0"/>
          </a:p>
          <a:p>
            <a:pPr lvl="1"/>
            <a:r>
              <a:rPr lang="en-US" sz="2000" dirty="0" smtClean="0"/>
              <a:t>Weather: </a:t>
            </a:r>
          </a:p>
          <a:p>
            <a:endParaRPr lang="en-US" sz="2400" dirty="0" smtClean="0"/>
          </a:p>
          <a:p>
            <a:endParaRPr lang="en-US" sz="2400" dirty="0" smtClean="0"/>
          </a:p>
          <a:p>
            <a:endParaRPr lang="en-US" sz="2400" dirty="0" smtClean="0"/>
          </a:p>
          <a:p>
            <a:endParaRPr lang="en-US" sz="2400" dirty="0" smtClean="0"/>
          </a:p>
          <a:p>
            <a:endParaRPr lang="en-US" sz="2400" dirty="0" smtClean="0"/>
          </a:p>
          <a:p>
            <a:pPr lvl="3"/>
            <a:endParaRPr lang="en-US" sz="1200" dirty="0"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p:cNvSpPr txBox="1">
            <a:spLocks/>
          </p:cNvSpPr>
          <p:nvPr/>
        </p:nvSpPr>
        <p:spPr bwMode="auto">
          <a:xfrm>
            <a:off x="7517598" y="1500630"/>
            <a:ext cx="4535502" cy="3137521"/>
          </a:xfrm>
          <a:prstGeom prst="rect">
            <a:avLst/>
          </a:prstGeom>
          <a:noFill/>
          <a:ln w="34925">
            <a:solidFill>
              <a:schemeClr val="tx1"/>
            </a:solid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0" indent="0">
              <a:buNone/>
            </a:pPr>
            <a:r>
              <a:rPr lang="en-US" sz="2400" dirty="0" smtClean="0"/>
              <a:t>	Shorthand notation:</a:t>
            </a:r>
          </a:p>
          <a:p>
            <a:endParaRPr lang="en-US" sz="2400" dirty="0" smtClean="0"/>
          </a:p>
          <a:p>
            <a:endParaRPr lang="en-US" sz="2400" dirty="0"/>
          </a:p>
          <a:p>
            <a:endParaRPr lang="en-US" sz="2400" dirty="0" smtClean="0"/>
          </a:p>
          <a:p>
            <a:endParaRPr lang="en-US" sz="2400" dirty="0"/>
          </a:p>
          <a:p>
            <a:endParaRPr lang="en-US" sz="2400" dirty="0" smtClean="0"/>
          </a:p>
          <a:p>
            <a:pPr marL="0" indent="0">
              <a:buNone/>
            </a:pPr>
            <a:r>
              <a:rPr lang="en-US" sz="2400" dirty="0" smtClean="0"/>
              <a:t>OK </a:t>
            </a:r>
            <a:r>
              <a:rPr lang="en-US" sz="2400" i="1" dirty="0"/>
              <a:t>if</a:t>
            </a:r>
            <a:r>
              <a:rPr lang="en-US" sz="2400" dirty="0"/>
              <a:t> all domain entries </a:t>
            </a:r>
            <a:r>
              <a:rPr lang="en-US" sz="2400" dirty="0" smtClean="0"/>
              <a:t>are unique</a:t>
            </a:r>
          </a:p>
          <a:p>
            <a:endParaRPr lang="en-US" sz="2400" dirty="0"/>
          </a:p>
          <a:p>
            <a:endParaRPr lang="en-US" sz="2400" dirty="0" smtClean="0"/>
          </a:p>
        </p:txBody>
      </p:sp>
      <p:sp>
        <p:nvSpPr>
          <p:cNvPr id="8194" name="Title 1"/>
          <p:cNvSpPr>
            <a:spLocks noGrp="1"/>
          </p:cNvSpPr>
          <p:nvPr>
            <p:ph type="title"/>
          </p:nvPr>
        </p:nvSpPr>
        <p:spPr/>
        <p:txBody>
          <a:bodyPr/>
          <a:lstStyle/>
          <a:p>
            <a:r>
              <a:rPr lang="en-US" smtClean="0"/>
              <a:t>Probability Distributions</a:t>
            </a:r>
          </a:p>
        </p:txBody>
      </p:sp>
      <p:sp>
        <p:nvSpPr>
          <p:cNvPr id="3" name="Content Placeholder 2"/>
          <p:cNvSpPr>
            <a:spLocks noGrp="1"/>
          </p:cNvSpPr>
          <p:nvPr>
            <p:ph idx="1"/>
          </p:nvPr>
        </p:nvSpPr>
        <p:spPr>
          <a:xfrm>
            <a:off x="204098" y="1304126"/>
            <a:ext cx="6882626" cy="4706149"/>
          </a:xfrm>
        </p:spPr>
        <p:txBody>
          <a:bodyPr/>
          <a:lstStyle/>
          <a:p>
            <a:r>
              <a:rPr lang="en-US" sz="2400" dirty="0" smtClean="0"/>
              <a:t>Unobserved random variables have distributions</a:t>
            </a:r>
          </a:p>
          <a:p>
            <a:endParaRPr lang="en-US" sz="2400" dirty="0" smtClean="0"/>
          </a:p>
          <a:p>
            <a:endParaRPr lang="en-US" sz="2400" dirty="0" smtClean="0"/>
          </a:p>
          <a:p>
            <a:endParaRPr lang="en-US" sz="2400" dirty="0" smtClean="0"/>
          </a:p>
          <a:p>
            <a:endParaRPr lang="en-US" sz="2400" dirty="0" smtClean="0"/>
          </a:p>
          <a:p>
            <a:endParaRPr lang="en-US" sz="2400" dirty="0" smtClean="0"/>
          </a:p>
          <a:p>
            <a:pPr lvl="3"/>
            <a:endParaRPr lang="en-US" sz="1200" dirty="0" smtClean="0"/>
          </a:p>
          <a:p>
            <a:r>
              <a:rPr lang="en-US" sz="2400" dirty="0" smtClean="0"/>
              <a:t>A distribution is a TABLE of probabilities of values</a:t>
            </a:r>
          </a:p>
          <a:p>
            <a:pPr lvl="8"/>
            <a:endParaRPr lang="en-US" sz="1200" dirty="0" smtClean="0"/>
          </a:p>
          <a:p>
            <a:r>
              <a:rPr lang="en-US" sz="2400" dirty="0" smtClean="0"/>
              <a:t>A probability (lower case value) is a single number</a:t>
            </a:r>
          </a:p>
          <a:p>
            <a:pPr lvl="2"/>
            <a:endParaRPr lang="en-US" sz="1600" dirty="0" smtClean="0"/>
          </a:p>
          <a:p>
            <a:endParaRPr lang="en-US" sz="2400" dirty="0" smtClean="0"/>
          </a:p>
          <a:p>
            <a:r>
              <a:rPr lang="en-US" sz="2400" dirty="0" smtClean="0"/>
              <a:t>Must have:                                                 and</a:t>
            </a:r>
          </a:p>
        </p:txBody>
      </p:sp>
      <p:graphicFrame>
        <p:nvGraphicFramePr>
          <p:cNvPr id="5" name="Group 56"/>
          <p:cNvGraphicFramePr>
            <a:graphicFrameLocks noGrp="1"/>
          </p:cNvGraphicFramePr>
          <p:nvPr>
            <p:extLst>
              <p:ext uri="{D42A27DB-BD31-4B8C-83A1-F6EECF244321}">
                <p14:modId xmlns:p14="http://schemas.microsoft.com/office/powerpoint/2010/main" val="294217655"/>
              </p:ext>
            </p:extLst>
          </p:nvPr>
        </p:nvGraphicFramePr>
        <p:xfrm>
          <a:off x="1360963" y="2216140"/>
          <a:ext cx="1428750" cy="1114425"/>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6" name="Picture 91" descr="txp_fig"/>
          <p:cNvPicPr>
            <a:picLocks noChangeAspect="1" noChangeArrowheads="1"/>
          </p:cNvPicPr>
          <p:nvPr>
            <p:custDataLst>
              <p:tags r:id="rId1"/>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1745138" y="1838315"/>
            <a:ext cx="7318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7" name="Group 70"/>
          <p:cNvGraphicFramePr>
            <a:graphicFrameLocks noGrp="1"/>
          </p:cNvGraphicFramePr>
          <p:nvPr>
            <p:extLst>
              <p:ext uri="{D42A27DB-BD31-4B8C-83A1-F6EECF244321}">
                <p14:modId xmlns:p14="http://schemas.microsoft.com/office/powerpoint/2010/main" val="4288140016"/>
              </p:ext>
            </p:extLst>
          </p:nvPr>
        </p:nvGraphicFramePr>
        <p:xfrm>
          <a:off x="3410425" y="2216140"/>
          <a:ext cx="1922463" cy="1857375"/>
        </p:xfrm>
        <a:graphic>
          <a:graphicData uri="http://schemas.openxmlformats.org/drawingml/2006/table">
            <a:tbl>
              <a:tblPr/>
              <a:tblGrid>
                <a:gridCol w="1153478"/>
                <a:gridCol w="768985"/>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P</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0.6</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0.1</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fog</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0.3</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meteor</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0.0</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8" name="Picture 90" descr="txp_fig"/>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4008913" y="1844665"/>
            <a:ext cx="85090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3" descr="txp_fig"/>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2229033" y="5504778"/>
            <a:ext cx="285115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descr="txp_fig.png"/>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bwMode="auto">
          <a:xfrm>
            <a:off x="2488064" y="6118003"/>
            <a:ext cx="2583980" cy="298726"/>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0" name="Picture 9" descr="txp_fig.png"/>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bwMode="auto">
          <a:xfrm>
            <a:off x="6374588" y="6045653"/>
            <a:ext cx="2492511" cy="567158"/>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7" name="Picture 16" descr="txp_fig.png"/>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bwMode="auto">
          <a:xfrm>
            <a:off x="7963848" y="3327456"/>
            <a:ext cx="3627379" cy="298550"/>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8" name="Picture 17" descr="txp_fig.png"/>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bwMode="auto">
          <a:xfrm>
            <a:off x="8113387" y="2289137"/>
            <a:ext cx="3179555" cy="298550"/>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1" name="Picture 10" descr="txp_fig.png"/>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bwMode="auto">
          <a:xfrm>
            <a:off x="8010015" y="2815765"/>
            <a:ext cx="3373612" cy="298550"/>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3" name="Picture 12" descr="txp_fig.png"/>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bwMode="auto">
          <a:xfrm>
            <a:off x="9266830" y="3922124"/>
            <a:ext cx="328405" cy="59710"/>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extLst>
      <p:ext uri="{BB962C8B-B14F-4D97-AF65-F5344CB8AC3E}">
        <p14:creationId xmlns:p14="http://schemas.microsoft.com/office/powerpoint/2010/main" val="422954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smtClean="0"/>
              <a:t>Joint Distributions</a:t>
            </a:r>
          </a:p>
        </p:txBody>
      </p:sp>
      <p:sp>
        <p:nvSpPr>
          <p:cNvPr id="10243" name="Rectangle 3"/>
          <p:cNvSpPr>
            <a:spLocks noGrp="1" noChangeArrowheads="1"/>
          </p:cNvSpPr>
          <p:nvPr>
            <p:ph idx="1"/>
          </p:nvPr>
        </p:nvSpPr>
        <p:spPr>
          <a:xfrm>
            <a:off x="341314" y="1339380"/>
            <a:ext cx="7924642" cy="4953000"/>
          </a:xfrm>
        </p:spPr>
        <p:txBody>
          <a:bodyPr/>
          <a:lstStyle/>
          <a:p>
            <a:pPr eaLnBrk="1" hangingPunct="1">
              <a:lnSpc>
                <a:spcPct val="80000"/>
              </a:lnSpc>
            </a:pPr>
            <a:r>
              <a:rPr lang="en-US" sz="2400" dirty="0" smtClean="0"/>
              <a:t>A </a:t>
            </a:r>
            <a:r>
              <a:rPr lang="en-US" sz="2400" i="1" dirty="0" smtClean="0"/>
              <a:t>joint distribution</a:t>
            </a:r>
            <a:r>
              <a:rPr lang="en-US" sz="2400" dirty="0" smtClean="0"/>
              <a:t> over a set of random variables:</a:t>
            </a:r>
          </a:p>
          <a:p>
            <a:pPr eaLnBrk="1" hangingPunct="1">
              <a:lnSpc>
                <a:spcPct val="80000"/>
              </a:lnSpc>
              <a:buFont typeface="Wingdings" pitchFamily="2" charset="2"/>
              <a:buNone/>
            </a:pPr>
            <a:r>
              <a:rPr lang="en-US" sz="2400" dirty="0" smtClean="0"/>
              <a:t>	specifies a real number for each assignment (or </a:t>
            </a:r>
            <a:r>
              <a:rPr lang="en-US" sz="2400" i="1" dirty="0" smtClean="0"/>
              <a:t>outcome</a:t>
            </a:r>
            <a:r>
              <a:rPr lang="en-US" sz="2400" dirty="0" smtClean="0"/>
              <a:t>): </a:t>
            </a:r>
          </a:p>
          <a:p>
            <a:pPr lvl="2" eaLnBrk="1" hangingPunct="1">
              <a:lnSpc>
                <a:spcPct val="80000"/>
              </a:lnSpc>
            </a:pPr>
            <a:endParaRPr lang="en-US" sz="1800" dirty="0" smtClean="0"/>
          </a:p>
          <a:p>
            <a:pPr lvl="1" eaLnBrk="1" hangingPunct="1">
              <a:lnSpc>
                <a:spcPct val="80000"/>
              </a:lnSpc>
            </a:pPr>
            <a:endParaRPr lang="en-US" sz="1800" dirty="0" smtClean="0"/>
          </a:p>
          <a:p>
            <a:pPr lvl="1" eaLnBrk="1" hangingPunct="1">
              <a:lnSpc>
                <a:spcPct val="80000"/>
              </a:lnSpc>
            </a:pPr>
            <a:endParaRPr lang="en-US" sz="2000" dirty="0" smtClean="0"/>
          </a:p>
          <a:p>
            <a:pPr lvl="1" eaLnBrk="1" hangingPunct="1">
              <a:lnSpc>
                <a:spcPct val="80000"/>
              </a:lnSpc>
            </a:pPr>
            <a:endParaRPr lang="en-US" sz="2000" dirty="0" smtClean="0"/>
          </a:p>
          <a:p>
            <a:pPr lvl="1" eaLnBrk="1" hangingPunct="1">
              <a:lnSpc>
                <a:spcPct val="80000"/>
              </a:lnSpc>
            </a:pPr>
            <a:endParaRPr lang="en-US" sz="2000" dirty="0" smtClean="0"/>
          </a:p>
          <a:p>
            <a:pPr lvl="5">
              <a:lnSpc>
                <a:spcPct val="80000"/>
              </a:lnSpc>
            </a:pPr>
            <a:endParaRPr lang="en-US" sz="1200" dirty="0" smtClean="0"/>
          </a:p>
          <a:p>
            <a:pPr lvl="1" eaLnBrk="1" hangingPunct="1">
              <a:lnSpc>
                <a:spcPct val="80000"/>
              </a:lnSpc>
            </a:pPr>
            <a:r>
              <a:rPr lang="en-US" sz="2000" dirty="0" smtClean="0"/>
              <a:t>Must obey:</a:t>
            </a:r>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lvl="7">
              <a:lnSpc>
                <a:spcPct val="80000"/>
              </a:lnSpc>
            </a:pPr>
            <a:endParaRPr lang="en-US" sz="1200" dirty="0" smtClean="0"/>
          </a:p>
          <a:p>
            <a:pPr eaLnBrk="1" hangingPunct="1">
              <a:lnSpc>
                <a:spcPct val="80000"/>
              </a:lnSpc>
            </a:pPr>
            <a:endParaRPr lang="en-US" sz="2400" dirty="0" smtClean="0"/>
          </a:p>
          <a:p>
            <a:pPr>
              <a:lnSpc>
                <a:spcPct val="80000"/>
              </a:lnSpc>
            </a:pPr>
            <a:r>
              <a:rPr lang="en-US" sz="2400" dirty="0"/>
              <a:t>Size of distribution if n variables with domain sizes d?</a:t>
            </a:r>
          </a:p>
          <a:p>
            <a:pPr lvl="4">
              <a:lnSpc>
                <a:spcPct val="80000"/>
              </a:lnSpc>
            </a:pPr>
            <a:endParaRPr lang="en-US" sz="1200" dirty="0" smtClean="0"/>
          </a:p>
          <a:p>
            <a:pPr lvl="1">
              <a:lnSpc>
                <a:spcPct val="80000"/>
              </a:lnSpc>
            </a:pPr>
            <a:r>
              <a:rPr lang="en-US" sz="2000" dirty="0" smtClean="0"/>
              <a:t>For all but the smallest distributions, impractical to write out!</a:t>
            </a:r>
          </a:p>
        </p:txBody>
      </p:sp>
      <p:pic>
        <p:nvPicPr>
          <p:cNvPr id="9220" name="Picture 4" descr="txp_fig"/>
          <p:cNvPicPr>
            <a:picLocks noChangeAspect="1" noChangeArrowheads="1"/>
          </p:cNvPicPr>
          <p:nvPr>
            <p:custDataLst>
              <p:tags r:id="rId1"/>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7094961" y="1416259"/>
            <a:ext cx="1803400" cy="261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descr="txp_fig.png"/>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bwMode="auto">
          <a:xfrm>
            <a:off x="1946710" y="2388049"/>
            <a:ext cx="4867275" cy="298606"/>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0246" name="Picture 11" descr="txp_fig"/>
          <p:cNvPicPr>
            <a:picLocks noChangeAspect="1" noChangeArrowheads="1"/>
          </p:cNvPicPr>
          <p:nvPr>
            <p:custDataLst>
              <p:tags r:id="rId3"/>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1932422" y="2937118"/>
            <a:ext cx="2445348" cy="3281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3" descr="txp_fig"/>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3303822" y="3760065"/>
            <a:ext cx="2836863"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48" name="Picture 15" descr="txp_fig"/>
          <p:cNvPicPr>
            <a:picLocks noChangeAspect="1" noChangeArrowheads="1"/>
          </p:cNvPicPr>
          <p:nvPr>
            <p:custDataLst>
              <p:tags r:id="rId5"/>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778005" y="4366718"/>
            <a:ext cx="4359275" cy="671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1010734" name="Group 46"/>
          <p:cNvGraphicFramePr>
            <a:graphicFrameLocks noGrp="1"/>
          </p:cNvGraphicFramePr>
          <p:nvPr>
            <p:extLst>
              <p:ext uri="{D42A27DB-BD31-4B8C-83A1-F6EECF244321}">
                <p14:modId xmlns:p14="http://schemas.microsoft.com/office/powerpoint/2010/main" val="4285111521"/>
              </p:ext>
            </p:extLst>
          </p:nvPr>
        </p:nvGraphicFramePr>
        <p:xfrm>
          <a:off x="8747249" y="3210126"/>
          <a:ext cx="2354953" cy="1981200"/>
        </p:xfrm>
        <a:graphic>
          <a:graphicData uri="http://schemas.openxmlformats.org/drawingml/2006/table">
            <a:tbl>
              <a:tblPr/>
              <a:tblGrid>
                <a:gridCol w="776664"/>
                <a:gridCol w="720541"/>
                <a:gridCol w="857748"/>
              </a:tblGrid>
              <a:tr h="288925">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12" name="Picture 11" descr="txp_fig"/>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9385182" y="2742947"/>
            <a:ext cx="1179512"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4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1073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24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243">
                                            <p:txEl>
                                              <p:pRg st="14" end="1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4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smtClean="0"/>
              <a:t>Probabilistic Models</a:t>
            </a:r>
          </a:p>
        </p:txBody>
      </p:sp>
      <p:sp>
        <p:nvSpPr>
          <p:cNvPr id="10243" name="Rectangle 3"/>
          <p:cNvSpPr>
            <a:spLocks noGrp="1" noChangeArrowheads="1"/>
          </p:cNvSpPr>
          <p:nvPr>
            <p:ph idx="1"/>
          </p:nvPr>
        </p:nvSpPr>
        <p:spPr>
          <a:xfrm>
            <a:off x="433388" y="1568450"/>
            <a:ext cx="5278437" cy="4800600"/>
          </a:xfrm>
        </p:spPr>
        <p:txBody>
          <a:bodyPr/>
          <a:lstStyle/>
          <a:p>
            <a:pPr eaLnBrk="1" hangingPunct="1">
              <a:lnSpc>
                <a:spcPct val="80000"/>
              </a:lnSpc>
            </a:pPr>
            <a:r>
              <a:rPr lang="en-US" sz="2000" dirty="0" smtClean="0"/>
              <a:t>A probabilistic model is a joint distribution over a set of random variables</a:t>
            </a:r>
          </a:p>
          <a:p>
            <a:pPr lvl="1" eaLnBrk="1" hangingPunct="1">
              <a:lnSpc>
                <a:spcPct val="80000"/>
              </a:lnSpc>
            </a:pPr>
            <a:endParaRPr lang="en-US" sz="1800" dirty="0" smtClean="0"/>
          </a:p>
          <a:p>
            <a:pPr eaLnBrk="1" hangingPunct="1">
              <a:lnSpc>
                <a:spcPct val="80000"/>
              </a:lnSpc>
            </a:pPr>
            <a:r>
              <a:rPr lang="en-US" sz="2000" dirty="0" smtClean="0"/>
              <a:t>Probabilistic models:</a:t>
            </a:r>
          </a:p>
          <a:p>
            <a:pPr lvl="1" eaLnBrk="1" hangingPunct="1">
              <a:lnSpc>
                <a:spcPct val="80000"/>
              </a:lnSpc>
            </a:pPr>
            <a:r>
              <a:rPr lang="en-US" sz="1800" dirty="0" smtClean="0"/>
              <a:t>(Random) variables with domains </a:t>
            </a:r>
          </a:p>
          <a:p>
            <a:pPr lvl="1" eaLnBrk="1" hangingPunct="1">
              <a:lnSpc>
                <a:spcPct val="80000"/>
              </a:lnSpc>
            </a:pPr>
            <a:r>
              <a:rPr lang="en-US" sz="1800" dirty="0" smtClean="0"/>
              <a:t>Assignments are called </a:t>
            </a:r>
            <a:r>
              <a:rPr lang="en-US" sz="1800" i="1" dirty="0" smtClean="0"/>
              <a:t>outcomes</a:t>
            </a:r>
          </a:p>
          <a:p>
            <a:pPr lvl="1" eaLnBrk="1" hangingPunct="1">
              <a:lnSpc>
                <a:spcPct val="80000"/>
              </a:lnSpc>
            </a:pPr>
            <a:r>
              <a:rPr lang="en-US" sz="1800" dirty="0" smtClean="0"/>
              <a:t>Joint distributions: say whether assignments (outcomes) are likely</a:t>
            </a:r>
          </a:p>
          <a:p>
            <a:pPr lvl="1" eaLnBrk="1" hangingPunct="1">
              <a:lnSpc>
                <a:spcPct val="80000"/>
              </a:lnSpc>
            </a:pPr>
            <a:r>
              <a:rPr lang="en-US" sz="1800" i="1" dirty="0" smtClean="0"/>
              <a:t>Normalized:</a:t>
            </a:r>
            <a:r>
              <a:rPr lang="en-US" sz="1800" dirty="0" smtClean="0"/>
              <a:t> sum to 1.0</a:t>
            </a:r>
          </a:p>
          <a:p>
            <a:pPr lvl="1" eaLnBrk="1" hangingPunct="1">
              <a:lnSpc>
                <a:spcPct val="80000"/>
              </a:lnSpc>
            </a:pPr>
            <a:r>
              <a:rPr lang="en-US" sz="1800" dirty="0" smtClean="0"/>
              <a:t>Ideally: only certain variables directly interact</a:t>
            </a:r>
          </a:p>
          <a:p>
            <a:pPr eaLnBrk="1" hangingPunct="1">
              <a:lnSpc>
                <a:spcPct val="80000"/>
              </a:lnSpc>
            </a:pPr>
            <a:endParaRPr lang="en-US" sz="2000" dirty="0" smtClean="0"/>
          </a:p>
          <a:p>
            <a:pPr eaLnBrk="1" hangingPunct="1">
              <a:lnSpc>
                <a:spcPct val="80000"/>
              </a:lnSpc>
            </a:pPr>
            <a:r>
              <a:rPr lang="en-US" sz="2000" dirty="0" smtClean="0"/>
              <a:t>Constraint satisfaction problems:</a:t>
            </a:r>
          </a:p>
          <a:p>
            <a:pPr lvl="1" eaLnBrk="1" hangingPunct="1">
              <a:lnSpc>
                <a:spcPct val="80000"/>
              </a:lnSpc>
            </a:pPr>
            <a:r>
              <a:rPr lang="en-US" sz="1800" dirty="0" smtClean="0"/>
              <a:t>Variables with domains</a:t>
            </a:r>
          </a:p>
          <a:p>
            <a:pPr lvl="1" eaLnBrk="1" hangingPunct="1">
              <a:lnSpc>
                <a:spcPct val="80000"/>
              </a:lnSpc>
            </a:pPr>
            <a:r>
              <a:rPr lang="en-US" sz="1800" dirty="0" smtClean="0"/>
              <a:t>Constraints: state whether assignments are possible</a:t>
            </a:r>
          </a:p>
          <a:p>
            <a:pPr lvl="1" eaLnBrk="1" hangingPunct="1">
              <a:lnSpc>
                <a:spcPct val="80000"/>
              </a:lnSpc>
            </a:pPr>
            <a:r>
              <a:rPr lang="en-US" sz="1800" dirty="0" smtClean="0"/>
              <a:t>Ideally: only certain variables directly interact</a:t>
            </a:r>
          </a:p>
          <a:p>
            <a:pPr lvl="1" eaLnBrk="1" hangingPunct="1">
              <a:lnSpc>
                <a:spcPct val="80000"/>
              </a:lnSpc>
            </a:pPr>
            <a:endParaRPr lang="en-US" sz="1600" dirty="0" smtClean="0"/>
          </a:p>
          <a:p>
            <a:pPr lvl="1" eaLnBrk="1" hangingPunct="1">
              <a:lnSpc>
                <a:spcPct val="80000"/>
              </a:lnSpc>
            </a:pPr>
            <a:endParaRPr lang="en-US" sz="1600" dirty="0" smtClean="0"/>
          </a:p>
        </p:txBody>
      </p:sp>
      <p:graphicFrame>
        <p:nvGraphicFramePr>
          <p:cNvPr id="1009904" name="Group 240"/>
          <p:cNvGraphicFramePr>
            <a:graphicFrameLocks noGrp="1"/>
          </p:cNvGraphicFramePr>
          <p:nvPr>
            <p:extLst>
              <p:ext uri="{D42A27DB-BD31-4B8C-83A1-F6EECF244321}">
                <p14:modId xmlns:p14="http://schemas.microsoft.com/office/powerpoint/2010/main" val="2967473060"/>
              </p:ext>
            </p:extLst>
          </p:nvPr>
        </p:nvGraphicFramePr>
        <p:xfrm>
          <a:off x="5773738" y="1908175"/>
          <a:ext cx="2743200" cy="1981200"/>
        </p:xfrm>
        <a:graphic>
          <a:graphicData uri="http://schemas.openxmlformats.org/drawingml/2006/table">
            <a:tbl>
              <a:tblPr/>
              <a:tblGrid>
                <a:gridCol w="914400"/>
                <a:gridCol w="914400"/>
                <a:gridCol w="9144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09906" name="Group 242"/>
          <p:cNvGraphicFramePr>
            <a:graphicFrameLocks noGrp="1"/>
          </p:cNvGraphicFramePr>
          <p:nvPr>
            <p:extLst>
              <p:ext uri="{D42A27DB-BD31-4B8C-83A1-F6EECF244321}">
                <p14:modId xmlns:p14="http://schemas.microsoft.com/office/powerpoint/2010/main" val="3953889398"/>
              </p:ext>
            </p:extLst>
          </p:nvPr>
        </p:nvGraphicFramePr>
        <p:xfrm>
          <a:off x="5765800" y="4556125"/>
          <a:ext cx="2743200" cy="1981200"/>
        </p:xfrm>
        <a:graphic>
          <a:graphicData uri="http://schemas.openxmlformats.org/drawingml/2006/table">
            <a:tbl>
              <a:tblPr/>
              <a:tblGrid>
                <a:gridCol w="914400"/>
                <a:gridCol w="914400"/>
                <a:gridCol w="9144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297" name="TextBox 6"/>
          <p:cNvSpPr txBox="1">
            <a:spLocks noChangeArrowheads="1"/>
          </p:cNvSpPr>
          <p:nvPr/>
        </p:nvSpPr>
        <p:spPr bwMode="auto">
          <a:xfrm>
            <a:off x="5989638" y="1425575"/>
            <a:ext cx="24034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a:latin typeface="Calibri" pitchFamily="34" charset="0"/>
                <a:cs typeface="Calibri" pitchFamily="34" charset="0"/>
              </a:rPr>
              <a:t>Distribution over T,W</a:t>
            </a:r>
          </a:p>
        </p:txBody>
      </p:sp>
      <p:sp>
        <p:nvSpPr>
          <p:cNvPr id="8" name="TextBox 7"/>
          <p:cNvSpPr txBox="1">
            <a:spLocks noChangeArrowheads="1"/>
          </p:cNvSpPr>
          <p:nvPr/>
        </p:nvSpPr>
        <p:spPr bwMode="auto">
          <a:xfrm>
            <a:off x="6010275" y="4089400"/>
            <a:ext cx="2389188"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a:latin typeface="Calibri" pitchFamily="34" charset="0"/>
                <a:cs typeface="Calibri" pitchFamily="34" charset="0"/>
              </a:rPr>
              <a:t>Constraint over T,W</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44837" y="4420499"/>
            <a:ext cx="2621134" cy="2039067"/>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62247" y="1807215"/>
            <a:ext cx="2962741" cy="20874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43">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43">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43">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0990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smtClean="0"/>
              <a:t>Events</a:t>
            </a:r>
          </a:p>
        </p:txBody>
      </p:sp>
      <p:sp>
        <p:nvSpPr>
          <p:cNvPr id="11267" name="Rectangle 3"/>
          <p:cNvSpPr>
            <a:spLocks noGrp="1" noChangeArrowheads="1"/>
          </p:cNvSpPr>
          <p:nvPr>
            <p:ph idx="1"/>
          </p:nvPr>
        </p:nvSpPr>
        <p:spPr>
          <a:xfrm>
            <a:off x="457200" y="1428868"/>
            <a:ext cx="5937860" cy="5124332"/>
          </a:xfrm>
        </p:spPr>
        <p:txBody>
          <a:bodyPr/>
          <a:lstStyle/>
          <a:p>
            <a:pPr eaLnBrk="1" hangingPunct="1">
              <a:lnSpc>
                <a:spcPct val="80000"/>
              </a:lnSpc>
            </a:pPr>
            <a:r>
              <a:rPr lang="en-US" sz="2800" dirty="0" smtClean="0"/>
              <a:t>An </a:t>
            </a:r>
            <a:r>
              <a:rPr lang="en-US" sz="2800" i="1" dirty="0" smtClean="0"/>
              <a:t>event</a:t>
            </a:r>
            <a:r>
              <a:rPr lang="en-US" sz="2800" dirty="0" smtClean="0"/>
              <a:t> is a set E of outcomes</a:t>
            </a:r>
          </a:p>
          <a:p>
            <a:pPr eaLnBrk="1" hangingPunct="1">
              <a:lnSpc>
                <a:spcPct val="80000"/>
              </a:lnSpc>
            </a:pPr>
            <a:endParaRPr lang="en-US" sz="2800" dirty="0" smtClean="0"/>
          </a:p>
          <a:p>
            <a:pPr marL="3657417" lvl="8" indent="0">
              <a:lnSpc>
                <a:spcPct val="80000"/>
              </a:lnSpc>
              <a:buNone/>
            </a:pPr>
            <a:endParaRPr lang="en-US" sz="2800" dirty="0"/>
          </a:p>
          <a:p>
            <a:pPr marL="3657417" lvl="8" indent="0">
              <a:lnSpc>
                <a:spcPct val="80000"/>
              </a:lnSpc>
              <a:buNone/>
            </a:pPr>
            <a:endParaRPr lang="en-US" sz="1600" dirty="0" smtClean="0"/>
          </a:p>
          <a:p>
            <a:pPr eaLnBrk="1" hangingPunct="1">
              <a:lnSpc>
                <a:spcPct val="80000"/>
              </a:lnSpc>
            </a:pPr>
            <a:r>
              <a:rPr lang="en-US" sz="2800" dirty="0" smtClean="0"/>
              <a:t>From a joint distribution, we can calculate the probability of any event</a:t>
            </a:r>
          </a:p>
          <a:p>
            <a:pPr lvl="3">
              <a:lnSpc>
                <a:spcPct val="80000"/>
              </a:lnSpc>
            </a:pPr>
            <a:endParaRPr lang="en-US" sz="1600" dirty="0" smtClean="0"/>
          </a:p>
          <a:p>
            <a:pPr lvl="1" eaLnBrk="1" hangingPunct="1">
              <a:lnSpc>
                <a:spcPct val="80000"/>
              </a:lnSpc>
            </a:pPr>
            <a:r>
              <a:rPr lang="en-US" sz="2000" dirty="0" smtClean="0"/>
              <a:t>Probability that it’s hot AND sunny?</a:t>
            </a:r>
          </a:p>
          <a:p>
            <a:pPr lvl="1" eaLnBrk="1" hangingPunct="1">
              <a:lnSpc>
                <a:spcPct val="80000"/>
              </a:lnSpc>
            </a:pPr>
            <a:endParaRPr lang="en-US" sz="2000" dirty="0" smtClean="0"/>
          </a:p>
          <a:p>
            <a:pPr lvl="1" eaLnBrk="1" hangingPunct="1">
              <a:lnSpc>
                <a:spcPct val="80000"/>
              </a:lnSpc>
            </a:pPr>
            <a:r>
              <a:rPr lang="en-US" sz="2000" dirty="0" smtClean="0"/>
              <a:t>Probability that it’s hot?</a:t>
            </a:r>
          </a:p>
          <a:p>
            <a:pPr lvl="1" eaLnBrk="1" hangingPunct="1">
              <a:lnSpc>
                <a:spcPct val="80000"/>
              </a:lnSpc>
            </a:pPr>
            <a:endParaRPr lang="en-US" sz="2000" dirty="0" smtClean="0"/>
          </a:p>
          <a:p>
            <a:pPr lvl="1" eaLnBrk="1" hangingPunct="1">
              <a:lnSpc>
                <a:spcPct val="80000"/>
              </a:lnSpc>
            </a:pPr>
            <a:r>
              <a:rPr lang="en-US" sz="2000" dirty="0" smtClean="0"/>
              <a:t>Probability that it’s hot OR sunny?</a:t>
            </a:r>
          </a:p>
          <a:p>
            <a:pPr marL="457176" lvl="1" indent="0" eaLnBrk="1" hangingPunct="1">
              <a:lnSpc>
                <a:spcPct val="80000"/>
              </a:lnSpc>
              <a:buNone/>
            </a:pPr>
            <a:endParaRPr lang="en-US" sz="2000" dirty="0" smtClean="0"/>
          </a:p>
          <a:p>
            <a:pPr eaLnBrk="1" hangingPunct="1">
              <a:lnSpc>
                <a:spcPct val="80000"/>
              </a:lnSpc>
            </a:pPr>
            <a:r>
              <a:rPr lang="en-US" sz="2800" dirty="0" smtClean="0"/>
              <a:t>Typically, the events we care about are </a:t>
            </a:r>
            <a:r>
              <a:rPr lang="en-US" sz="2800" i="1" dirty="0" smtClean="0"/>
              <a:t>partial assignments</a:t>
            </a:r>
            <a:r>
              <a:rPr lang="en-US" sz="2800" dirty="0" smtClean="0"/>
              <a:t>, like P(T=hot)</a:t>
            </a:r>
          </a:p>
          <a:p>
            <a:pPr eaLnBrk="1" hangingPunct="1">
              <a:lnSpc>
                <a:spcPct val="80000"/>
              </a:lnSpc>
            </a:pPr>
            <a:endParaRPr lang="en-US" sz="2000" dirty="0" smtClean="0"/>
          </a:p>
          <a:p>
            <a:pPr eaLnBrk="1" hangingPunct="1">
              <a:lnSpc>
                <a:spcPct val="80000"/>
              </a:lnSpc>
              <a:buFont typeface="Wingdings" pitchFamily="2" charset="2"/>
              <a:buNone/>
            </a:pPr>
            <a:r>
              <a:rPr lang="en-US" sz="2000" dirty="0" smtClean="0"/>
              <a:t> </a:t>
            </a:r>
          </a:p>
        </p:txBody>
      </p:sp>
      <p:graphicFrame>
        <p:nvGraphicFramePr>
          <p:cNvPr id="1036292" name="Group 4"/>
          <p:cNvGraphicFramePr>
            <a:graphicFrameLocks noGrp="1"/>
          </p:cNvGraphicFramePr>
          <p:nvPr>
            <p:extLst>
              <p:ext uri="{D42A27DB-BD31-4B8C-83A1-F6EECF244321}">
                <p14:modId xmlns:p14="http://schemas.microsoft.com/office/powerpoint/2010/main" val="438501872"/>
              </p:ext>
            </p:extLst>
          </p:nvPr>
        </p:nvGraphicFramePr>
        <p:xfrm>
          <a:off x="8226236" y="3451800"/>
          <a:ext cx="2743200" cy="1981200"/>
        </p:xfrm>
        <a:graphic>
          <a:graphicData uri="http://schemas.openxmlformats.org/drawingml/2006/table">
            <a:tbl>
              <a:tblPr/>
              <a:tblGrid>
                <a:gridCol w="914400"/>
                <a:gridCol w="914400"/>
                <a:gridCol w="9144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11294" name="Picture 31"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1189487" y="2131330"/>
            <a:ext cx="4049019" cy="6257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descr="txp_fi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9077477" y="2956187"/>
            <a:ext cx="1179512"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6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67">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67">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629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6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smtClean="0"/>
              <a:t>Quiz: Events</a:t>
            </a:r>
          </a:p>
        </p:txBody>
      </p:sp>
      <p:sp>
        <p:nvSpPr>
          <p:cNvPr id="11267" name="Rectangle 3"/>
          <p:cNvSpPr>
            <a:spLocks noGrp="1" noChangeArrowheads="1"/>
          </p:cNvSpPr>
          <p:nvPr>
            <p:ph idx="1"/>
          </p:nvPr>
        </p:nvSpPr>
        <p:spPr>
          <a:xfrm>
            <a:off x="457200" y="1428868"/>
            <a:ext cx="5937860" cy="5124332"/>
          </a:xfrm>
        </p:spPr>
        <p:txBody>
          <a:bodyPr/>
          <a:lstStyle/>
          <a:p>
            <a:pPr>
              <a:lnSpc>
                <a:spcPct val="80000"/>
              </a:lnSpc>
            </a:pPr>
            <a:r>
              <a:rPr lang="en-US" sz="2400" dirty="0" smtClean="0"/>
              <a:t>P(+x, +y) ?</a:t>
            </a:r>
          </a:p>
          <a:p>
            <a:pPr lvl="1" eaLnBrk="1" hangingPunct="1">
              <a:lnSpc>
                <a:spcPct val="80000"/>
              </a:lnSpc>
            </a:pPr>
            <a:endParaRPr lang="en-US" sz="2000" dirty="0" smtClean="0"/>
          </a:p>
          <a:p>
            <a:pPr lvl="1" eaLnBrk="1" hangingPunct="1">
              <a:lnSpc>
                <a:spcPct val="80000"/>
              </a:lnSpc>
            </a:pPr>
            <a:endParaRPr lang="en-US" sz="2000" dirty="0" smtClean="0"/>
          </a:p>
          <a:p>
            <a:pPr lvl="1" eaLnBrk="1" hangingPunct="1">
              <a:lnSpc>
                <a:spcPct val="80000"/>
              </a:lnSpc>
            </a:pPr>
            <a:endParaRPr lang="en-US" sz="2000" dirty="0" smtClean="0"/>
          </a:p>
          <a:p>
            <a:pPr>
              <a:lnSpc>
                <a:spcPct val="80000"/>
              </a:lnSpc>
            </a:pPr>
            <a:r>
              <a:rPr lang="en-US" sz="2400" dirty="0" smtClean="0"/>
              <a:t>P(+x) ?</a:t>
            </a:r>
          </a:p>
          <a:p>
            <a:pPr lvl="1" eaLnBrk="1" hangingPunct="1">
              <a:lnSpc>
                <a:spcPct val="80000"/>
              </a:lnSpc>
            </a:pPr>
            <a:endParaRPr lang="en-US" sz="2000" dirty="0" smtClean="0"/>
          </a:p>
          <a:p>
            <a:pPr lvl="1" eaLnBrk="1" hangingPunct="1">
              <a:lnSpc>
                <a:spcPct val="80000"/>
              </a:lnSpc>
            </a:pPr>
            <a:endParaRPr lang="en-US" sz="2000" dirty="0"/>
          </a:p>
          <a:p>
            <a:pPr lvl="1" eaLnBrk="1" hangingPunct="1">
              <a:lnSpc>
                <a:spcPct val="80000"/>
              </a:lnSpc>
            </a:pPr>
            <a:endParaRPr lang="en-US" sz="2000" dirty="0" smtClean="0"/>
          </a:p>
          <a:p>
            <a:pPr>
              <a:lnSpc>
                <a:spcPct val="80000"/>
              </a:lnSpc>
            </a:pPr>
            <a:r>
              <a:rPr lang="en-US" sz="2400" dirty="0" smtClean="0"/>
              <a:t>P(-y OR +x) ?</a:t>
            </a:r>
          </a:p>
          <a:p>
            <a:pPr marL="457176" lvl="1" indent="0" eaLnBrk="1" hangingPunct="1">
              <a:lnSpc>
                <a:spcPct val="80000"/>
              </a:lnSpc>
              <a:buNone/>
            </a:pPr>
            <a:endParaRPr lang="en-US" sz="2000" dirty="0" smtClean="0"/>
          </a:p>
          <a:p>
            <a:pPr eaLnBrk="1" hangingPunct="1">
              <a:lnSpc>
                <a:spcPct val="80000"/>
              </a:lnSpc>
            </a:pPr>
            <a:endParaRPr lang="en-US" sz="2000" dirty="0" smtClean="0"/>
          </a:p>
          <a:p>
            <a:pPr eaLnBrk="1" hangingPunct="1">
              <a:lnSpc>
                <a:spcPct val="80000"/>
              </a:lnSpc>
              <a:buFont typeface="Wingdings" pitchFamily="2" charset="2"/>
              <a:buNone/>
            </a:pPr>
            <a:r>
              <a:rPr lang="en-US" sz="2000" dirty="0" smtClean="0"/>
              <a:t> </a:t>
            </a:r>
          </a:p>
        </p:txBody>
      </p:sp>
      <p:graphicFrame>
        <p:nvGraphicFramePr>
          <p:cNvPr id="1036292" name="Group 4"/>
          <p:cNvGraphicFramePr>
            <a:graphicFrameLocks noGrp="1"/>
          </p:cNvGraphicFramePr>
          <p:nvPr>
            <p:extLst>
              <p:ext uri="{D42A27DB-BD31-4B8C-83A1-F6EECF244321}">
                <p14:modId xmlns:p14="http://schemas.microsoft.com/office/powerpoint/2010/main" val="2095781603"/>
              </p:ext>
            </p:extLst>
          </p:nvPr>
        </p:nvGraphicFramePr>
        <p:xfrm>
          <a:off x="8364122" y="2116487"/>
          <a:ext cx="2743200" cy="1981200"/>
        </p:xfrm>
        <a:graphic>
          <a:graphicData uri="http://schemas.openxmlformats.org/drawingml/2006/table">
            <a:tbl>
              <a:tblPr/>
              <a:tblGrid>
                <a:gridCol w="914400"/>
                <a:gridCol w="914400"/>
                <a:gridCol w="9144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3" name="Picture 2" descr="txp_fig.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bwMode="auto">
          <a:xfrm>
            <a:off x="9230293" y="1620874"/>
            <a:ext cx="1149651" cy="298611"/>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extLst>
      <p:ext uri="{BB962C8B-B14F-4D97-AF65-F5344CB8AC3E}">
        <p14:creationId xmlns:p14="http://schemas.microsoft.com/office/powerpoint/2010/main" val="3701244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7">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6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6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62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smtClean="0"/>
              <a:t>Marginal Distributions</a:t>
            </a:r>
          </a:p>
        </p:txBody>
      </p:sp>
      <p:sp>
        <p:nvSpPr>
          <p:cNvPr id="12291" name="Rectangle 3"/>
          <p:cNvSpPr>
            <a:spLocks noGrp="1" noChangeArrowheads="1"/>
          </p:cNvSpPr>
          <p:nvPr>
            <p:ph idx="1"/>
          </p:nvPr>
        </p:nvSpPr>
        <p:spPr>
          <a:xfrm>
            <a:off x="861746" y="1452563"/>
            <a:ext cx="7825053" cy="4525962"/>
          </a:xfrm>
        </p:spPr>
        <p:txBody>
          <a:bodyPr/>
          <a:lstStyle/>
          <a:p>
            <a:pPr eaLnBrk="1" hangingPunct="1"/>
            <a:r>
              <a:rPr lang="en-US" sz="2000" dirty="0" smtClean="0"/>
              <a:t>Marginal distributions are sub-tables which eliminate variables </a:t>
            </a:r>
          </a:p>
          <a:p>
            <a:pPr eaLnBrk="1" hangingPunct="1"/>
            <a:r>
              <a:rPr lang="en-US" sz="2000" dirty="0" smtClean="0"/>
              <a:t>Marginalization (summing out): Combine collapsed rows by adding</a:t>
            </a:r>
          </a:p>
        </p:txBody>
      </p:sp>
      <p:graphicFrame>
        <p:nvGraphicFramePr>
          <p:cNvPr id="1012742" name="Group 6"/>
          <p:cNvGraphicFramePr>
            <a:graphicFrameLocks noGrp="1"/>
          </p:cNvGraphicFramePr>
          <p:nvPr>
            <p:extLst>
              <p:ext uri="{D42A27DB-BD31-4B8C-83A1-F6EECF244321}">
                <p14:modId xmlns:p14="http://schemas.microsoft.com/office/powerpoint/2010/main" val="3622299939"/>
              </p:ext>
            </p:extLst>
          </p:nvPr>
        </p:nvGraphicFramePr>
        <p:xfrm>
          <a:off x="343549" y="3300811"/>
          <a:ext cx="2743200" cy="1981200"/>
        </p:xfrm>
        <a:graphic>
          <a:graphicData uri="http://schemas.openxmlformats.org/drawingml/2006/table">
            <a:tbl>
              <a:tblPr/>
              <a:tblGrid>
                <a:gridCol w="914400"/>
                <a:gridCol w="914400"/>
                <a:gridCol w="9144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12796" name="Group 60"/>
          <p:cNvGraphicFramePr>
            <a:graphicFrameLocks noGrp="1"/>
          </p:cNvGraphicFramePr>
          <p:nvPr>
            <p:extLst>
              <p:ext uri="{D42A27DB-BD31-4B8C-83A1-F6EECF244321}">
                <p14:modId xmlns:p14="http://schemas.microsoft.com/office/powerpoint/2010/main" val="3063895498"/>
              </p:ext>
            </p:extLst>
          </p:nvPr>
        </p:nvGraphicFramePr>
        <p:xfrm>
          <a:off x="7148913" y="2719786"/>
          <a:ext cx="1828800" cy="1189038"/>
        </p:xfrm>
        <a:graphic>
          <a:graphicData uri="http://schemas.openxmlformats.org/drawingml/2006/table">
            <a:tbl>
              <a:tblPr/>
              <a:tblGrid>
                <a:gridCol w="914400"/>
                <a:gridCol w="914400"/>
              </a:tblGrid>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0.5</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cold</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0.5</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12797" name="Group 61"/>
          <p:cNvGraphicFramePr>
            <a:graphicFrameLocks noGrp="1"/>
          </p:cNvGraphicFramePr>
          <p:nvPr>
            <p:extLst>
              <p:ext uri="{D42A27DB-BD31-4B8C-83A1-F6EECF244321}">
                <p14:modId xmlns:p14="http://schemas.microsoft.com/office/powerpoint/2010/main" val="3070496924"/>
              </p:ext>
            </p:extLst>
          </p:nvPr>
        </p:nvGraphicFramePr>
        <p:xfrm>
          <a:off x="7148913" y="4548586"/>
          <a:ext cx="1828800" cy="1189038"/>
        </p:xfrm>
        <a:graphic>
          <a:graphicData uri="http://schemas.openxmlformats.org/drawingml/2006/table">
            <a:tbl>
              <a:tblPr/>
              <a:tblGrid>
                <a:gridCol w="914400"/>
                <a:gridCol w="914400"/>
              </a:tblGrid>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0.6</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rain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12817" name="Line 81"/>
          <p:cNvSpPr>
            <a:spLocks noChangeShapeType="1"/>
          </p:cNvSpPr>
          <p:nvPr/>
        </p:nvSpPr>
        <p:spPr bwMode="auto">
          <a:xfrm flipV="1">
            <a:off x="3700875" y="3422589"/>
            <a:ext cx="2743200" cy="0"/>
          </a:xfrm>
          <a:prstGeom prst="line">
            <a:avLst/>
          </a:prstGeom>
          <a:noFill/>
          <a:ln w="762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012818" name="Line 82"/>
          <p:cNvSpPr>
            <a:spLocks noChangeShapeType="1"/>
          </p:cNvSpPr>
          <p:nvPr/>
        </p:nvSpPr>
        <p:spPr bwMode="auto">
          <a:xfrm>
            <a:off x="3700875" y="4993329"/>
            <a:ext cx="2743200" cy="0"/>
          </a:xfrm>
          <a:prstGeom prst="line">
            <a:avLst/>
          </a:prstGeom>
          <a:noFill/>
          <a:ln w="762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pic>
        <p:nvPicPr>
          <p:cNvPr id="12348" name="Picture 67" descr="txp_fig"/>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151587" y="2842024"/>
            <a:ext cx="1177925"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12826" name="Picture 90" descr="txp_fig"/>
          <p:cNvPicPr>
            <a:picLocks noChangeAspect="1" noChangeArrowheads="1"/>
          </p:cNvPicPr>
          <p:nvPr>
            <p:custDataLst>
              <p:tags r:id="rId2"/>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3734213" y="3671826"/>
            <a:ext cx="2433637" cy="566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12827" name="Picture 91" descr="txp_fig"/>
          <p:cNvPicPr>
            <a:picLocks noChangeAspect="1" noChangeArrowheads="1"/>
          </p:cNvPicPr>
          <p:nvPr>
            <p:custDataLst>
              <p:tags r:id="rId3"/>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7726763" y="2314974"/>
            <a:ext cx="73183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12828" name="Picture 92" descr="txp_fig"/>
          <p:cNvPicPr>
            <a:picLocks noChangeAspect="1" noChangeArrowheads="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3726275" y="5223516"/>
            <a:ext cx="2462213" cy="596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9" name="Picture 68" descr="txp_fig"/>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7625163" y="4143774"/>
            <a:ext cx="85090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12831" name="Picture 95" descr="txp_fig"/>
          <p:cNvPicPr>
            <a:picLocks noChangeAspect="1" noChangeArrowheads="1"/>
          </p:cNvPicPr>
          <p:nvPr>
            <p:custDataLst>
              <p:tags r:id="rId6"/>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864737" y="6110686"/>
            <a:ext cx="5716588" cy="611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37642" y="1144880"/>
            <a:ext cx="2954357" cy="19353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128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279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128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128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279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128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1282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128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2817" grpId="0" animBg="1"/>
      <p:bldP spid="10128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dirty="0" smtClean="0"/>
              <a:t>Generalizing Across States</a:t>
            </a:r>
          </a:p>
        </p:txBody>
      </p:sp>
      <p:sp>
        <p:nvSpPr>
          <p:cNvPr id="1799171" name="Rectangle 3"/>
          <p:cNvSpPr>
            <a:spLocks noGrp="1" noChangeArrowheads="1"/>
          </p:cNvSpPr>
          <p:nvPr>
            <p:ph idx="1"/>
          </p:nvPr>
        </p:nvSpPr>
        <p:spPr>
          <a:xfrm>
            <a:off x="406400" y="1397001"/>
            <a:ext cx="6985000" cy="4729164"/>
          </a:xfrm>
        </p:spPr>
        <p:txBody>
          <a:bodyPr/>
          <a:lstStyle/>
          <a:p>
            <a:pPr>
              <a:lnSpc>
                <a:spcPct val="90000"/>
              </a:lnSpc>
            </a:pPr>
            <a:r>
              <a:rPr lang="en-US" sz="2400" dirty="0" smtClean="0"/>
              <a:t>Basic Q-Learning keeps a table of all q-values</a:t>
            </a:r>
          </a:p>
          <a:p>
            <a:pPr lvl="2">
              <a:lnSpc>
                <a:spcPct val="90000"/>
              </a:lnSpc>
            </a:pPr>
            <a:endParaRPr lang="en-US" sz="1800" dirty="0" smtClean="0"/>
          </a:p>
          <a:p>
            <a:pPr>
              <a:lnSpc>
                <a:spcPct val="90000"/>
              </a:lnSpc>
            </a:pPr>
            <a:r>
              <a:rPr lang="en-US" sz="2400" dirty="0" smtClean="0"/>
              <a:t>In realistic situations, we cannot possibly learn about every single state!</a:t>
            </a:r>
          </a:p>
          <a:p>
            <a:pPr lvl="1">
              <a:lnSpc>
                <a:spcPct val="90000"/>
              </a:lnSpc>
            </a:pPr>
            <a:r>
              <a:rPr lang="en-US" sz="2000" dirty="0" smtClean="0"/>
              <a:t>Too many states to visit them all in training</a:t>
            </a:r>
          </a:p>
          <a:p>
            <a:pPr lvl="1">
              <a:lnSpc>
                <a:spcPct val="90000"/>
              </a:lnSpc>
            </a:pPr>
            <a:r>
              <a:rPr lang="en-US" sz="2000" dirty="0" smtClean="0"/>
              <a:t>Too many states to hold the q-tables in memory</a:t>
            </a:r>
          </a:p>
          <a:p>
            <a:pPr lvl="2">
              <a:lnSpc>
                <a:spcPct val="90000"/>
              </a:lnSpc>
            </a:pPr>
            <a:endParaRPr lang="en-US" sz="1800" dirty="0" smtClean="0"/>
          </a:p>
          <a:p>
            <a:pPr>
              <a:lnSpc>
                <a:spcPct val="90000"/>
              </a:lnSpc>
            </a:pPr>
            <a:r>
              <a:rPr lang="en-US" sz="2400" dirty="0" smtClean="0"/>
              <a:t>Instead, we want to generalize:</a:t>
            </a:r>
          </a:p>
          <a:p>
            <a:pPr lvl="1">
              <a:lnSpc>
                <a:spcPct val="90000"/>
              </a:lnSpc>
            </a:pPr>
            <a:r>
              <a:rPr lang="en-US" sz="2000" dirty="0" smtClean="0"/>
              <a:t>Learn about some small number of training states from experience</a:t>
            </a:r>
          </a:p>
          <a:p>
            <a:pPr lvl="1">
              <a:lnSpc>
                <a:spcPct val="90000"/>
              </a:lnSpc>
            </a:pPr>
            <a:r>
              <a:rPr lang="en-US" sz="2000" dirty="0" smtClean="0"/>
              <a:t>Generalize that experience to new, similar situations</a:t>
            </a:r>
          </a:p>
          <a:p>
            <a:pPr lvl="1">
              <a:lnSpc>
                <a:spcPct val="90000"/>
              </a:lnSpc>
            </a:pPr>
            <a:r>
              <a:rPr lang="en-US" sz="2000" dirty="0" smtClean="0"/>
              <a:t>This is a fundamental idea in machine learning, and we’ll see it over and over again</a:t>
            </a:r>
          </a:p>
          <a:p>
            <a:pPr lvl="1">
              <a:lnSpc>
                <a:spcPct val="90000"/>
              </a:lnSpc>
            </a:pPr>
            <a:endParaRPr lang="en-US" sz="2000" dirty="0" smtClean="0"/>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15200" y="3657918"/>
            <a:ext cx="4677116" cy="2914014"/>
          </a:xfrm>
          <a:prstGeom prst="rect">
            <a:avLst/>
          </a:prstGeom>
          <a:noFill/>
        </p:spPr>
      </p:pic>
      <p:pic>
        <p:nvPicPr>
          <p:cNvPr id="20"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162192" y="1320003"/>
            <a:ext cx="2971800" cy="2108756"/>
          </a:xfrm>
          <a:prstGeom prst="rect">
            <a:avLst/>
          </a:prstGeom>
          <a:noFill/>
        </p:spPr>
      </p:pic>
      <p:sp>
        <p:nvSpPr>
          <p:cNvPr id="6" name="Text Box 28"/>
          <p:cNvSpPr txBox="1">
            <a:spLocks noChangeArrowheads="1"/>
          </p:cNvSpPr>
          <p:nvPr/>
        </p:nvSpPr>
        <p:spPr bwMode="auto">
          <a:xfrm>
            <a:off x="10134600" y="6550223"/>
            <a:ext cx="2057400" cy="338554"/>
          </a:xfrm>
          <a:prstGeom prst="rect">
            <a:avLst/>
          </a:prstGeom>
          <a:noFill/>
          <a:ln w="9525">
            <a:noFill/>
            <a:miter lim="800000"/>
            <a:headEnd/>
            <a:tailEnd/>
          </a:ln>
        </p:spPr>
        <p:txBody>
          <a:bodyPr wrap="square">
            <a:spAutoFit/>
          </a:bodyPr>
          <a:lstStyle/>
          <a:p>
            <a:pPr algn="r">
              <a:spcBef>
                <a:spcPct val="50000"/>
              </a:spcBef>
            </a:pPr>
            <a:r>
              <a:rPr lang="en-US" sz="1600" dirty="0" smtClean="0">
                <a:solidFill>
                  <a:srgbClr val="CC0000"/>
                </a:solidFill>
                <a:latin typeface="Calibri" pitchFamily="34" charset="0"/>
              </a:rPr>
              <a:t>[demo – </a:t>
            </a:r>
            <a:r>
              <a:rPr lang="en-US" sz="1600" dirty="0">
                <a:solidFill>
                  <a:srgbClr val="CC0000"/>
                </a:solidFill>
                <a:latin typeface="Calibri" pitchFamily="34" charset="0"/>
              </a:rPr>
              <a:t>RL </a:t>
            </a:r>
            <a:r>
              <a:rPr lang="en-US" sz="1600" dirty="0" err="1" smtClean="0">
                <a:solidFill>
                  <a:srgbClr val="CC0000"/>
                </a:solidFill>
                <a:latin typeface="Calibri" pitchFamily="34" charset="0"/>
              </a:rPr>
              <a:t>pacman</a:t>
            </a:r>
            <a:r>
              <a:rPr lang="en-US" sz="1600" dirty="0">
                <a:solidFill>
                  <a:srgbClr val="CC0000"/>
                </a:solidFill>
                <a:latin typeface="Calibri" pitchFamily="34" charset="0"/>
              </a:rPr>
              <a:t>]</a:t>
            </a:r>
          </a:p>
        </p:txBody>
      </p:sp>
    </p:spTree>
    <p:extLst>
      <p:ext uri="{BB962C8B-B14F-4D97-AF65-F5344CB8AC3E}">
        <p14:creationId xmlns:p14="http://schemas.microsoft.com/office/powerpoint/2010/main" val="474659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9917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9917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9917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6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99171">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99171">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99171">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9917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smtClean="0"/>
              <a:t>Quiz: Marginal Distributions</a:t>
            </a:r>
          </a:p>
        </p:txBody>
      </p:sp>
      <p:graphicFrame>
        <p:nvGraphicFramePr>
          <p:cNvPr id="1012742" name="Group 6"/>
          <p:cNvGraphicFramePr>
            <a:graphicFrameLocks noGrp="1"/>
          </p:cNvGraphicFramePr>
          <p:nvPr>
            <p:extLst>
              <p:ext uri="{D42A27DB-BD31-4B8C-83A1-F6EECF244321}">
                <p14:modId xmlns:p14="http://schemas.microsoft.com/office/powerpoint/2010/main" val="2271926394"/>
              </p:ext>
            </p:extLst>
          </p:nvPr>
        </p:nvGraphicFramePr>
        <p:xfrm>
          <a:off x="314520" y="2495271"/>
          <a:ext cx="2743200" cy="1981200"/>
        </p:xfrm>
        <a:graphic>
          <a:graphicData uri="http://schemas.openxmlformats.org/drawingml/2006/table">
            <a:tbl>
              <a:tblPr/>
              <a:tblGrid>
                <a:gridCol w="914400"/>
                <a:gridCol w="914400"/>
                <a:gridCol w="9144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12796" name="Group 60"/>
          <p:cNvGraphicFramePr>
            <a:graphicFrameLocks noGrp="1"/>
          </p:cNvGraphicFramePr>
          <p:nvPr>
            <p:extLst>
              <p:ext uri="{D42A27DB-BD31-4B8C-83A1-F6EECF244321}">
                <p14:modId xmlns:p14="http://schemas.microsoft.com/office/powerpoint/2010/main" val="1153153849"/>
              </p:ext>
            </p:extLst>
          </p:nvPr>
        </p:nvGraphicFramePr>
        <p:xfrm>
          <a:off x="7119884" y="1914246"/>
          <a:ext cx="1828800" cy="1189038"/>
        </p:xfrm>
        <a:graphic>
          <a:graphicData uri="http://schemas.openxmlformats.org/drawingml/2006/table">
            <a:tbl>
              <a:tblPr/>
              <a:tblGrid>
                <a:gridCol w="914400"/>
                <a:gridCol w="914400"/>
              </a:tblGrid>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X</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+x</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2000" b="0" i="0" u="none" strike="noStrike" cap="none" normalizeH="0" baseline="0" dirty="0" smtClean="0">
                        <a:ln>
                          <a:noFill/>
                        </a:ln>
                        <a:solidFill>
                          <a:schemeClr val="accent2"/>
                        </a:solidFill>
                        <a:effectLst/>
                        <a:latin typeface="Calibri" pitchFamily="34" charset="0"/>
                        <a:cs typeface="Calibri" pitchFamily="34" charset="0"/>
                      </a:endParaRP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-x</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2000" b="0" i="0" u="none" strike="noStrike" cap="none" normalizeH="0" baseline="0" dirty="0" smtClean="0">
                        <a:ln>
                          <a:noFill/>
                        </a:ln>
                        <a:solidFill>
                          <a:schemeClr val="accent2"/>
                        </a:solidFill>
                        <a:effectLst/>
                        <a:latin typeface="Calibri" pitchFamily="34" charset="0"/>
                        <a:cs typeface="Calibri" pitchFamily="34" charset="0"/>
                      </a:endParaRP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12797" name="Group 61"/>
          <p:cNvGraphicFramePr>
            <a:graphicFrameLocks noGrp="1"/>
          </p:cNvGraphicFramePr>
          <p:nvPr>
            <p:extLst>
              <p:ext uri="{D42A27DB-BD31-4B8C-83A1-F6EECF244321}">
                <p14:modId xmlns:p14="http://schemas.microsoft.com/office/powerpoint/2010/main" val="1606076043"/>
              </p:ext>
            </p:extLst>
          </p:nvPr>
        </p:nvGraphicFramePr>
        <p:xfrm>
          <a:off x="7119884" y="3743046"/>
          <a:ext cx="1828800" cy="1189038"/>
        </p:xfrm>
        <a:graphic>
          <a:graphicData uri="http://schemas.openxmlformats.org/drawingml/2006/table">
            <a:tbl>
              <a:tblPr/>
              <a:tblGrid>
                <a:gridCol w="914400"/>
                <a:gridCol w="914400"/>
              </a:tblGrid>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Y</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+y</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2000" b="0" i="0" u="none" strike="noStrike" cap="none" normalizeH="0" baseline="0" dirty="0" smtClean="0">
                        <a:ln>
                          <a:noFill/>
                        </a:ln>
                        <a:solidFill>
                          <a:schemeClr val="accent2"/>
                        </a:solidFill>
                        <a:effectLst/>
                        <a:latin typeface="Calibri" pitchFamily="34" charset="0"/>
                        <a:cs typeface="Calibri" pitchFamily="34" charset="0"/>
                      </a:endParaRP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-y</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2000" b="0" i="0" u="none" strike="noStrike" cap="none" normalizeH="0" baseline="0" dirty="0" smtClean="0">
                        <a:ln>
                          <a:noFill/>
                        </a:ln>
                        <a:solidFill>
                          <a:schemeClr val="accent2"/>
                        </a:solidFill>
                        <a:effectLst/>
                        <a:latin typeface="Calibri" pitchFamily="34" charset="0"/>
                        <a:cs typeface="Calibri" pitchFamily="34" charset="0"/>
                      </a:endParaRP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12817" name="Line 81"/>
          <p:cNvSpPr>
            <a:spLocks noChangeShapeType="1"/>
          </p:cNvSpPr>
          <p:nvPr/>
        </p:nvSpPr>
        <p:spPr bwMode="auto">
          <a:xfrm flipV="1">
            <a:off x="3671846" y="2617049"/>
            <a:ext cx="2743200" cy="0"/>
          </a:xfrm>
          <a:prstGeom prst="line">
            <a:avLst/>
          </a:prstGeom>
          <a:noFill/>
          <a:ln w="762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012818" name="Line 82"/>
          <p:cNvSpPr>
            <a:spLocks noChangeShapeType="1"/>
          </p:cNvSpPr>
          <p:nvPr/>
        </p:nvSpPr>
        <p:spPr bwMode="auto">
          <a:xfrm>
            <a:off x="3671846" y="4187789"/>
            <a:ext cx="2743200" cy="0"/>
          </a:xfrm>
          <a:prstGeom prst="line">
            <a:avLst/>
          </a:prstGeom>
          <a:noFill/>
          <a:ln w="762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pic>
        <p:nvPicPr>
          <p:cNvPr id="3" name="Picture 2" descr="txp_fig.png"/>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bwMode="auto">
          <a:xfrm>
            <a:off x="1137468" y="2036484"/>
            <a:ext cx="1148104" cy="298209"/>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5" name="Picture 4" descr="txp_fig.png"/>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bwMode="auto">
          <a:xfrm>
            <a:off x="3630532" y="2866286"/>
            <a:ext cx="2582940" cy="612142"/>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6" name="Picture 5" descr="txp_fig.png"/>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bwMode="auto">
          <a:xfrm>
            <a:off x="7667863" y="1509434"/>
            <a:ext cx="791580" cy="298709"/>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7" name="Picture 6" descr="txp_fig.png"/>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bwMode="auto">
          <a:xfrm>
            <a:off x="3652479" y="4417976"/>
            <a:ext cx="2551748" cy="567055"/>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8" name="Picture 7" descr="txp_fig.png"/>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bwMode="auto">
          <a:xfrm>
            <a:off x="7640918" y="3338234"/>
            <a:ext cx="761332" cy="298562"/>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2" name="Picture 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37642" y="1144880"/>
            <a:ext cx="2954357" cy="1935305"/>
          </a:xfrm>
          <a:prstGeom prst="rect">
            <a:avLst/>
          </a:prstGeom>
        </p:spPr>
      </p:pic>
    </p:spTree>
    <p:extLst>
      <p:ext uri="{BB962C8B-B14F-4D97-AF65-F5344CB8AC3E}">
        <p14:creationId xmlns:p14="http://schemas.microsoft.com/office/powerpoint/2010/main" val="14192411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279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128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279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128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2817" grpId="0" animBg="1"/>
      <p:bldP spid="101281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smtClean="0"/>
              <a:t>Conditional Probabilities</a:t>
            </a:r>
          </a:p>
        </p:txBody>
      </p:sp>
      <p:sp>
        <p:nvSpPr>
          <p:cNvPr id="13315" name="Rectangle 3"/>
          <p:cNvSpPr>
            <a:spLocks noGrp="1" noChangeArrowheads="1"/>
          </p:cNvSpPr>
          <p:nvPr>
            <p:ph idx="1"/>
          </p:nvPr>
        </p:nvSpPr>
        <p:spPr>
          <a:xfrm>
            <a:off x="317500" y="1292786"/>
            <a:ext cx="8562975" cy="4680978"/>
          </a:xfrm>
        </p:spPr>
        <p:txBody>
          <a:bodyPr/>
          <a:lstStyle/>
          <a:p>
            <a:pPr eaLnBrk="1" hangingPunct="1"/>
            <a:r>
              <a:rPr lang="en-US" sz="2400" dirty="0" smtClean="0"/>
              <a:t>A simple relation between joint and conditional probabilities</a:t>
            </a:r>
          </a:p>
          <a:p>
            <a:pPr lvl="1" eaLnBrk="1" hangingPunct="1"/>
            <a:r>
              <a:rPr lang="en-US" sz="2000" dirty="0" smtClean="0">
                <a:solidFill>
                  <a:schemeClr val="accent2"/>
                </a:solidFill>
              </a:rPr>
              <a:t>In fact, this is taken as the </a:t>
            </a:r>
            <a:r>
              <a:rPr lang="en-US" sz="2000" i="1" dirty="0" smtClean="0">
                <a:solidFill>
                  <a:schemeClr val="accent2"/>
                </a:solidFill>
              </a:rPr>
              <a:t>definition</a:t>
            </a:r>
            <a:r>
              <a:rPr lang="en-US" sz="2000" dirty="0" smtClean="0">
                <a:solidFill>
                  <a:schemeClr val="accent2"/>
                </a:solidFill>
              </a:rPr>
              <a:t> of a conditional probability</a:t>
            </a:r>
          </a:p>
        </p:txBody>
      </p:sp>
      <p:pic>
        <p:nvPicPr>
          <p:cNvPr id="12" name="Picture 6" descr="txp_fig"/>
          <p:cNvPicPr>
            <a:picLocks noChangeAspect="1" noChangeArrowheads="1"/>
          </p:cNvPicPr>
          <p:nvPr>
            <p:custDataLst>
              <p:tags r:id="rId1"/>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1058863" y="2740025"/>
            <a:ext cx="2373312" cy="731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13" name="Group 7"/>
          <p:cNvGraphicFramePr>
            <a:graphicFrameLocks noGrp="1"/>
          </p:cNvGraphicFramePr>
          <p:nvPr>
            <p:extLst>
              <p:ext uri="{D42A27DB-BD31-4B8C-83A1-F6EECF244321}">
                <p14:modId xmlns:p14="http://schemas.microsoft.com/office/powerpoint/2010/main" val="839922584"/>
              </p:ext>
            </p:extLst>
          </p:nvPr>
        </p:nvGraphicFramePr>
        <p:xfrm>
          <a:off x="762000" y="4576763"/>
          <a:ext cx="2743200" cy="1981200"/>
        </p:xfrm>
        <a:graphic>
          <a:graphicData uri="http://schemas.openxmlformats.org/drawingml/2006/table">
            <a:tbl>
              <a:tblPr/>
              <a:tblGrid>
                <a:gridCol w="914400"/>
                <a:gridCol w="914400"/>
                <a:gridCol w="9144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pSp>
        <p:nvGrpSpPr>
          <p:cNvPr id="13343" name="Group 21"/>
          <p:cNvGrpSpPr>
            <a:grpSpLocks/>
          </p:cNvGrpSpPr>
          <p:nvPr/>
        </p:nvGrpSpPr>
        <p:grpSpPr bwMode="auto">
          <a:xfrm>
            <a:off x="6021149" y="2655489"/>
            <a:ext cx="2197100" cy="1272154"/>
            <a:chOff x="5105400" y="2512724"/>
            <a:chExt cx="2895600" cy="1676400"/>
          </a:xfrm>
        </p:grpSpPr>
        <p:sp>
          <p:nvSpPr>
            <p:cNvPr id="13347" name="Oval 33"/>
            <p:cNvSpPr>
              <a:spLocks noChangeArrowheads="1"/>
            </p:cNvSpPr>
            <p:nvPr/>
          </p:nvSpPr>
          <p:spPr bwMode="auto">
            <a:xfrm>
              <a:off x="5105400" y="2512724"/>
              <a:ext cx="1828800" cy="1676400"/>
            </a:xfrm>
            <a:prstGeom prst="ellipse">
              <a:avLst/>
            </a:prstGeom>
            <a:solidFill>
              <a:srgbClr val="3333FF">
                <a:alpha val="50195"/>
              </a:srgbClr>
            </a:solidFill>
            <a:ln w="9525">
              <a:solidFill>
                <a:schemeClr val="tx1"/>
              </a:solidFill>
              <a:round/>
              <a:headEnd/>
              <a:tailEnd/>
            </a:ln>
          </p:spPr>
          <p:txBody>
            <a:bodyPr wrap="none" anchor="ctr"/>
            <a:lstStyle/>
            <a:p>
              <a:endParaRPr lang="en-US"/>
            </a:p>
          </p:txBody>
        </p:sp>
        <p:sp>
          <p:nvSpPr>
            <p:cNvPr id="13348" name="Oval 34"/>
            <p:cNvSpPr>
              <a:spLocks noChangeArrowheads="1"/>
            </p:cNvSpPr>
            <p:nvPr/>
          </p:nvSpPr>
          <p:spPr bwMode="auto">
            <a:xfrm>
              <a:off x="6172200" y="2512724"/>
              <a:ext cx="1828800" cy="1676400"/>
            </a:xfrm>
            <a:prstGeom prst="ellipse">
              <a:avLst/>
            </a:prstGeom>
            <a:solidFill>
              <a:srgbClr val="FF3300">
                <a:alpha val="50195"/>
              </a:srgbClr>
            </a:solidFill>
            <a:ln w="9525">
              <a:solidFill>
                <a:schemeClr val="tx1"/>
              </a:solidFill>
              <a:round/>
              <a:headEnd/>
              <a:tailEnd/>
            </a:ln>
          </p:spPr>
          <p:txBody>
            <a:bodyPr wrap="none" anchor="ctr"/>
            <a:lstStyle/>
            <a:p>
              <a:endParaRPr lang="en-US"/>
            </a:p>
          </p:txBody>
        </p:sp>
      </p:grpSp>
      <p:pic>
        <p:nvPicPr>
          <p:cNvPr id="21" name="Picture 20" descr="txp_fig"/>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570038" y="4191000"/>
            <a:ext cx="1179512"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3" descr="txp_fig.png"/>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bwMode="auto">
          <a:xfrm>
            <a:off x="4268332" y="4885634"/>
            <a:ext cx="3269608" cy="313524"/>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
        <p:nvSpPr>
          <p:cNvPr id="3" name="Rectangle 2"/>
          <p:cNvSpPr/>
          <p:nvPr/>
        </p:nvSpPr>
        <p:spPr>
          <a:xfrm>
            <a:off x="5487969" y="2256706"/>
            <a:ext cx="3174853" cy="2154643"/>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7302170" y="3957739"/>
            <a:ext cx="666193" cy="400110"/>
          </a:xfrm>
          <a:prstGeom prst="rect">
            <a:avLst/>
          </a:prstGeom>
          <a:noFill/>
        </p:spPr>
        <p:txBody>
          <a:bodyPr wrap="none" rtlCol="0">
            <a:spAutoFit/>
          </a:bodyPr>
          <a:lstStyle/>
          <a:p>
            <a:r>
              <a:rPr lang="en-US" sz="2000" i="1" dirty="0" smtClean="0">
                <a:solidFill>
                  <a:srgbClr val="FF9786"/>
                </a:solidFill>
                <a:latin typeface="Calibri"/>
                <a:cs typeface="Calibri"/>
              </a:rPr>
              <a:t>P(b)</a:t>
            </a:r>
            <a:endParaRPr lang="en-US" sz="2000" i="1" dirty="0">
              <a:solidFill>
                <a:srgbClr val="FF9786"/>
              </a:solidFill>
              <a:latin typeface="Calibri"/>
              <a:cs typeface="Calibri"/>
            </a:endParaRPr>
          </a:p>
        </p:txBody>
      </p:sp>
      <p:sp>
        <p:nvSpPr>
          <p:cNvPr id="17" name="TextBox 16"/>
          <p:cNvSpPr txBox="1"/>
          <p:nvPr/>
        </p:nvSpPr>
        <p:spPr>
          <a:xfrm>
            <a:off x="6286678" y="3951376"/>
            <a:ext cx="666193" cy="400110"/>
          </a:xfrm>
          <a:prstGeom prst="rect">
            <a:avLst/>
          </a:prstGeom>
          <a:noFill/>
        </p:spPr>
        <p:txBody>
          <a:bodyPr wrap="none" rtlCol="0">
            <a:spAutoFit/>
          </a:bodyPr>
          <a:lstStyle/>
          <a:p>
            <a:r>
              <a:rPr lang="en-US" sz="2000" i="1" dirty="0" smtClean="0">
                <a:solidFill>
                  <a:schemeClr val="accent2"/>
                </a:solidFill>
                <a:latin typeface="Calibri"/>
                <a:cs typeface="Calibri"/>
              </a:rPr>
              <a:t>P(a)</a:t>
            </a:r>
            <a:endParaRPr lang="en-US" sz="2000" i="1" dirty="0">
              <a:solidFill>
                <a:schemeClr val="accent2"/>
              </a:solidFill>
              <a:latin typeface="Calibri"/>
              <a:cs typeface="Calibri"/>
            </a:endParaRPr>
          </a:p>
        </p:txBody>
      </p:sp>
      <p:sp>
        <p:nvSpPr>
          <p:cNvPr id="18" name="TextBox 17"/>
          <p:cNvSpPr txBox="1"/>
          <p:nvPr/>
        </p:nvSpPr>
        <p:spPr>
          <a:xfrm>
            <a:off x="6767902" y="2289341"/>
            <a:ext cx="862060" cy="400110"/>
          </a:xfrm>
          <a:prstGeom prst="rect">
            <a:avLst/>
          </a:prstGeom>
          <a:noFill/>
        </p:spPr>
        <p:txBody>
          <a:bodyPr wrap="none" rtlCol="0">
            <a:spAutoFit/>
          </a:bodyPr>
          <a:lstStyle/>
          <a:p>
            <a:r>
              <a:rPr lang="en-US" sz="2000" i="1" dirty="0" smtClean="0">
                <a:solidFill>
                  <a:srgbClr val="E57071"/>
                </a:solidFill>
                <a:latin typeface="Calibri"/>
                <a:cs typeface="Calibri"/>
              </a:rPr>
              <a:t>P(</a:t>
            </a:r>
            <a:r>
              <a:rPr lang="en-US" sz="2000" i="1" dirty="0" err="1" smtClean="0">
                <a:solidFill>
                  <a:srgbClr val="E57071"/>
                </a:solidFill>
                <a:latin typeface="Calibri"/>
                <a:cs typeface="Calibri"/>
              </a:rPr>
              <a:t>a,b</a:t>
            </a:r>
            <a:r>
              <a:rPr lang="en-US" sz="2000" i="1" dirty="0" smtClean="0">
                <a:solidFill>
                  <a:srgbClr val="E57071"/>
                </a:solidFill>
                <a:latin typeface="Calibri"/>
                <a:cs typeface="Calibri"/>
              </a:rPr>
              <a:t>)</a:t>
            </a:r>
            <a:endParaRPr lang="en-US" sz="2000" i="1" dirty="0">
              <a:solidFill>
                <a:srgbClr val="E57071"/>
              </a:solidFill>
              <a:latin typeface="Calibri"/>
              <a:cs typeface="Calibri"/>
            </a:endParaRPr>
          </a:p>
        </p:txBody>
      </p:sp>
      <p:pic>
        <p:nvPicPr>
          <p:cNvPr id="15" name="Picture 14" descr="txp_fig.png"/>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bwMode="auto">
          <a:xfrm>
            <a:off x="6734883" y="4686487"/>
            <a:ext cx="2836647" cy="731556"/>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6" name="Picture 15" descr="txp_fig.png"/>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bwMode="auto">
          <a:xfrm>
            <a:off x="9713115" y="4702804"/>
            <a:ext cx="836064" cy="656907"/>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24" name="Picture 23" descr="txp_fig.png"/>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bwMode="auto">
          <a:xfrm>
            <a:off x="10825435" y="4923246"/>
            <a:ext cx="821135" cy="223946"/>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26" name="Picture 25" descr="txp_fig.png"/>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bwMode="auto">
          <a:xfrm>
            <a:off x="5007662" y="5802804"/>
            <a:ext cx="5643434" cy="298594"/>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28" name="Picture 27" descr="txp_fig.png"/>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bwMode="auto">
          <a:xfrm>
            <a:off x="4987759" y="6306751"/>
            <a:ext cx="1701988" cy="253805"/>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0" name="Picture 9" descr="txp_fig.png"/>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bwMode="auto">
          <a:xfrm>
            <a:off x="6926023" y="6311728"/>
            <a:ext cx="806205" cy="223946"/>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
        <p:nvSpPr>
          <p:cNvPr id="11" name="Rectangular Callout 10"/>
          <p:cNvSpPr/>
          <p:nvPr/>
        </p:nvSpPr>
        <p:spPr>
          <a:xfrm>
            <a:off x="4784956" y="5704129"/>
            <a:ext cx="6020880" cy="997942"/>
          </a:xfrm>
          <a:prstGeom prst="wedgeRectCallout">
            <a:avLst>
              <a:gd name="adj1" fmla="val -1035"/>
              <a:gd name="adj2" fmla="val -81872"/>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smtClean="0"/>
              <a:t>Quiz: Conditional Probabilities</a:t>
            </a:r>
          </a:p>
        </p:txBody>
      </p:sp>
      <p:graphicFrame>
        <p:nvGraphicFramePr>
          <p:cNvPr id="1012742" name="Group 6"/>
          <p:cNvGraphicFramePr>
            <a:graphicFrameLocks noGrp="1"/>
          </p:cNvGraphicFramePr>
          <p:nvPr>
            <p:extLst>
              <p:ext uri="{D42A27DB-BD31-4B8C-83A1-F6EECF244321}">
                <p14:modId xmlns:p14="http://schemas.microsoft.com/office/powerpoint/2010/main" val="302880885"/>
              </p:ext>
            </p:extLst>
          </p:nvPr>
        </p:nvGraphicFramePr>
        <p:xfrm>
          <a:off x="314520" y="2495271"/>
          <a:ext cx="2743200" cy="1981200"/>
        </p:xfrm>
        <a:graphic>
          <a:graphicData uri="http://schemas.openxmlformats.org/drawingml/2006/table">
            <a:tbl>
              <a:tblPr/>
              <a:tblGrid>
                <a:gridCol w="914400"/>
                <a:gridCol w="914400"/>
                <a:gridCol w="9144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3" name="Picture 2" descr="txp_fig.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bwMode="auto">
          <a:xfrm>
            <a:off x="1137468" y="2036484"/>
            <a:ext cx="1148104" cy="298209"/>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
        <p:nvSpPr>
          <p:cNvPr id="14" name="Rectangle 3"/>
          <p:cNvSpPr>
            <a:spLocks noGrp="1" noChangeArrowheads="1"/>
          </p:cNvSpPr>
          <p:nvPr>
            <p:ph idx="1"/>
          </p:nvPr>
        </p:nvSpPr>
        <p:spPr>
          <a:xfrm>
            <a:off x="4209143" y="1341782"/>
            <a:ext cx="5937860" cy="5124332"/>
          </a:xfrm>
        </p:spPr>
        <p:txBody>
          <a:bodyPr/>
          <a:lstStyle/>
          <a:p>
            <a:pPr>
              <a:lnSpc>
                <a:spcPct val="80000"/>
              </a:lnSpc>
            </a:pPr>
            <a:r>
              <a:rPr lang="en-US" sz="2400" dirty="0" smtClean="0"/>
              <a:t>P(+x | +y) ?</a:t>
            </a:r>
          </a:p>
          <a:p>
            <a:pPr lvl="1" eaLnBrk="1" hangingPunct="1">
              <a:lnSpc>
                <a:spcPct val="80000"/>
              </a:lnSpc>
            </a:pPr>
            <a:endParaRPr lang="en-US" sz="2000" dirty="0" smtClean="0"/>
          </a:p>
          <a:p>
            <a:pPr lvl="1" eaLnBrk="1" hangingPunct="1">
              <a:lnSpc>
                <a:spcPct val="80000"/>
              </a:lnSpc>
            </a:pPr>
            <a:endParaRPr lang="en-US" sz="2000" dirty="0" smtClean="0"/>
          </a:p>
          <a:p>
            <a:pPr lvl="1" eaLnBrk="1" hangingPunct="1">
              <a:lnSpc>
                <a:spcPct val="80000"/>
              </a:lnSpc>
            </a:pPr>
            <a:endParaRPr lang="en-US" sz="2000" dirty="0" smtClean="0"/>
          </a:p>
          <a:p>
            <a:pPr lvl="1" eaLnBrk="1" hangingPunct="1">
              <a:lnSpc>
                <a:spcPct val="80000"/>
              </a:lnSpc>
            </a:pPr>
            <a:endParaRPr lang="en-US" sz="2000" dirty="0" smtClean="0"/>
          </a:p>
          <a:p>
            <a:pPr>
              <a:lnSpc>
                <a:spcPct val="80000"/>
              </a:lnSpc>
            </a:pPr>
            <a:r>
              <a:rPr lang="en-US" sz="2400" dirty="0" smtClean="0"/>
              <a:t>P(-x | +y) ?</a:t>
            </a:r>
          </a:p>
          <a:p>
            <a:pPr lvl="1" eaLnBrk="1" hangingPunct="1">
              <a:lnSpc>
                <a:spcPct val="80000"/>
              </a:lnSpc>
            </a:pPr>
            <a:endParaRPr lang="en-US" sz="2000" dirty="0" smtClean="0"/>
          </a:p>
          <a:p>
            <a:pPr lvl="1" eaLnBrk="1" hangingPunct="1">
              <a:lnSpc>
                <a:spcPct val="80000"/>
              </a:lnSpc>
            </a:pPr>
            <a:endParaRPr lang="en-US" sz="2000" dirty="0" smtClean="0"/>
          </a:p>
          <a:p>
            <a:pPr lvl="1" eaLnBrk="1" hangingPunct="1">
              <a:lnSpc>
                <a:spcPct val="80000"/>
              </a:lnSpc>
            </a:pPr>
            <a:endParaRPr lang="en-US" sz="2000" dirty="0"/>
          </a:p>
          <a:p>
            <a:pPr lvl="1" eaLnBrk="1" hangingPunct="1">
              <a:lnSpc>
                <a:spcPct val="80000"/>
              </a:lnSpc>
            </a:pPr>
            <a:endParaRPr lang="en-US" sz="2000" dirty="0" smtClean="0"/>
          </a:p>
          <a:p>
            <a:pPr>
              <a:lnSpc>
                <a:spcPct val="80000"/>
              </a:lnSpc>
            </a:pPr>
            <a:r>
              <a:rPr lang="en-US" sz="2400" dirty="0" smtClean="0"/>
              <a:t>P(-y | +x) ?</a:t>
            </a:r>
          </a:p>
          <a:p>
            <a:pPr marL="457176" lvl="1" indent="0" eaLnBrk="1" hangingPunct="1">
              <a:lnSpc>
                <a:spcPct val="80000"/>
              </a:lnSpc>
              <a:buNone/>
            </a:pPr>
            <a:endParaRPr lang="en-US" sz="2000" dirty="0" smtClean="0"/>
          </a:p>
          <a:p>
            <a:pPr eaLnBrk="1" hangingPunct="1">
              <a:lnSpc>
                <a:spcPct val="80000"/>
              </a:lnSpc>
            </a:pPr>
            <a:endParaRPr lang="en-US" sz="2000" dirty="0" smtClean="0"/>
          </a:p>
          <a:p>
            <a:pPr eaLnBrk="1" hangingPunct="1">
              <a:lnSpc>
                <a:spcPct val="80000"/>
              </a:lnSpc>
              <a:buFont typeface="Wingdings" pitchFamily="2" charset="2"/>
              <a:buNone/>
            </a:pPr>
            <a:r>
              <a:rPr lang="en-US" sz="2000" dirty="0" smtClean="0"/>
              <a:t> </a:t>
            </a:r>
          </a:p>
        </p:txBody>
      </p:sp>
    </p:spTree>
    <p:extLst>
      <p:ext uri="{BB962C8B-B14F-4D97-AF65-F5344CB8AC3E}">
        <p14:creationId xmlns:p14="http://schemas.microsoft.com/office/powerpoint/2010/main" val="282950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pPr eaLnBrk="1" hangingPunct="1"/>
            <a:r>
              <a:rPr lang="en-US" smtClean="0">
                <a:ea typeface="ＭＳ Ｐゴシック" pitchFamily="34" charset="-128"/>
              </a:rPr>
              <a:t>Conditional Distributions</a:t>
            </a:r>
          </a:p>
        </p:txBody>
      </p:sp>
      <p:sp>
        <p:nvSpPr>
          <p:cNvPr id="45058" name="Rectangle 3"/>
          <p:cNvSpPr>
            <a:spLocks noGrp="1" noChangeArrowheads="1"/>
          </p:cNvSpPr>
          <p:nvPr>
            <p:ph idx="1"/>
          </p:nvPr>
        </p:nvSpPr>
        <p:spPr>
          <a:xfrm>
            <a:off x="457200" y="1447800"/>
            <a:ext cx="8229600" cy="4525963"/>
          </a:xfrm>
        </p:spPr>
        <p:txBody>
          <a:bodyPr/>
          <a:lstStyle/>
          <a:p>
            <a:pPr eaLnBrk="1" hangingPunct="1"/>
            <a:r>
              <a:rPr lang="en-US" sz="2400" smtClean="0">
                <a:solidFill>
                  <a:schemeClr val="tx1"/>
                </a:solidFill>
                <a:ea typeface="ＭＳ Ｐゴシック" pitchFamily="34" charset="-128"/>
              </a:rPr>
              <a:t>Conditional distributions are probability distributions over some variables given fixed values of others</a:t>
            </a:r>
          </a:p>
        </p:txBody>
      </p:sp>
      <p:pic>
        <p:nvPicPr>
          <p:cNvPr id="13316" name="Picture 57" descr="txp_fi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1573213" y="2943225"/>
            <a:ext cx="2071687" cy="312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44" name="Group 7"/>
          <p:cNvGraphicFramePr>
            <a:graphicFrameLocks noGrp="1"/>
          </p:cNvGraphicFramePr>
          <p:nvPr>
            <p:extLst>
              <p:ext uri="{D42A27DB-BD31-4B8C-83A1-F6EECF244321}">
                <p14:modId xmlns:p14="http://schemas.microsoft.com/office/powerpoint/2010/main" val="573361942"/>
              </p:ext>
            </p:extLst>
          </p:nvPr>
        </p:nvGraphicFramePr>
        <p:xfrm>
          <a:off x="8479064" y="3558721"/>
          <a:ext cx="2743200" cy="1981200"/>
        </p:xfrm>
        <a:graphic>
          <a:graphicData uri="http://schemas.openxmlformats.org/drawingml/2006/table">
            <a:tbl>
              <a:tblPr/>
              <a:tblGrid>
                <a:gridCol w="914400"/>
                <a:gridCol w="914400"/>
                <a:gridCol w="9144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a:cs typeface="Calibri"/>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a:cs typeface="Calibri"/>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a:cs typeface="Calibri"/>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45" name="Group 60"/>
          <p:cNvGraphicFramePr>
            <a:graphicFrameLocks noGrp="1"/>
          </p:cNvGraphicFramePr>
          <p:nvPr>
            <p:extLst>
              <p:ext uri="{D42A27DB-BD31-4B8C-83A1-F6EECF244321}">
                <p14:modId xmlns:p14="http://schemas.microsoft.com/office/powerpoint/2010/main" val="4168655355"/>
              </p:ext>
            </p:extLst>
          </p:nvPr>
        </p:nvGraphicFramePr>
        <p:xfrm>
          <a:off x="1708150" y="3384550"/>
          <a:ext cx="1828800" cy="1189038"/>
        </p:xfrm>
        <a:graphic>
          <a:graphicData uri="http://schemas.openxmlformats.org/drawingml/2006/table">
            <a:tbl>
              <a:tblPr/>
              <a:tblGrid>
                <a:gridCol w="914400"/>
                <a:gridCol w="914400"/>
              </a:tblGrid>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W</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P</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sun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0.8</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rain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0.2</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59" name="Picture 58" descr="txp_fi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1533525" y="4800600"/>
            <a:ext cx="2162175" cy="312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49" name="Group 60"/>
          <p:cNvGraphicFramePr>
            <a:graphicFrameLocks noGrp="1"/>
          </p:cNvGraphicFramePr>
          <p:nvPr>
            <p:extLst>
              <p:ext uri="{D42A27DB-BD31-4B8C-83A1-F6EECF244321}">
                <p14:modId xmlns:p14="http://schemas.microsoft.com/office/powerpoint/2010/main" val="2917640011"/>
              </p:ext>
            </p:extLst>
          </p:nvPr>
        </p:nvGraphicFramePr>
        <p:xfrm>
          <a:off x="1712913" y="5241925"/>
          <a:ext cx="1828800" cy="1189038"/>
        </p:xfrm>
        <a:graphic>
          <a:graphicData uri="http://schemas.openxmlformats.org/drawingml/2006/table">
            <a:tbl>
              <a:tblPr/>
              <a:tblGrid>
                <a:gridCol w="914400"/>
                <a:gridCol w="914400"/>
              </a:tblGrid>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W</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P</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sun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0.4</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rain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0.6</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45115" name="Picture 50" descr="txp_fi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9212489" y="3134859"/>
            <a:ext cx="1179513"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5116" name="TextBox 55"/>
          <p:cNvSpPr txBox="1">
            <a:spLocks noChangeArrowheads="1"/>
          </p:cNvSpPr>
          <p:nvPr/>
        </p:nvSpPr>
        <p:spPr bwMode="auto">
          <a:xfrm>
            <a:off x="1309688" y="2386013"/>
            <a:ext cx="27432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chemeClr val="accent2"/>
                </a:solidFill>
                <a:latin typeface="Calibri"/>
                <a:cs typeface="Calibri"/>
              </a:rPr>
              <a:t>Conditional Distributions</a:t>
            </a:r>
          </a:p>
        </p:txBody>
      </p:sp>
      <p:sp>
        <p:nvSpPr>
          <p:cNvPr id="45117" name="TextBox 56"/>
          <p:cNvSpPr txBox="1">
            <a:spLocks noChangeArrowheads="1"/>
          </p:cNvSpPr>
          <p:nvPr/>
        </p:nvSpPr>
        <p:spPr bwMode="auto">
          <a:xfrm>
            <a:off x="8890227" y="2507796"/>
            <a:ext cx="2587625"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chemeClr val="accent2"/>
                </a:solidFill>
                <a:latin typeface="Calibri"/>
                <a:cs typeface="Calibri"/>
              </a:rPr>
              <a:t>Joint Distribution</a:t>
            </a:r>
          </a:p>
        </p:txBody>
      </p:sp>
      <p:sp>
        <p:nvSpPr>
          <p:cNvPr id="60" name="Left Brace 59"/>
          <p:cNvSpPr/>
          <p:nvPr/>
        </p:nvSpPr>
        <p:spPr>
          <a:xfrm>
            <a:off x="1139825" y="2921000"/>
            <a:ext cx="207963" cy="35179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pic>
        <p:nvPicPr>
          <p:cNvPr id="62" name="Picture 61" descr="txp_fi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652463" y="4097338"/>
            <a:ext cx="312737" cy="1147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96552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dirty="0" smtClean="0"/>
              <a:t>Normalization Trick</a:t>
            </a:r>
          </a:p>
        </p:txBody>
      </p:sp>
      <p:graphicFrame>
        <p:nvGraphicFramePr>
          <p:cNvPr id="15" name="Group 7"/>
          <p:cNvGraphicFramePr>
            <a:graphicFrameLocks noGrp="1"/>
          </p:cNvGraphicFramePr>
          <p:nvPr>
            <p:extLst>
              <p:ext uri="{D42A27DB-BD31-4B8C-83A1-F6EECF244321}">
                <p14:modId xmlns:p14="http://schemas.microsoft.com/office/powerpoint/2010/main" val="2077017487"/>
              </p:ext>
            </p:extLst>
          </p:nvPr>
        </p:nvGraphicFramePr>
        <p:xfrm>
          <a:off x="303920" y="3102146"/>
          <a:ext cx="2743200" cy="1981200"/>
        </p:xfrm>
        <a:graphic>
          <a:graphicData uri="http://schemas.openxmlformats.org/drawingml/2006/table">
            <a:tbl>
              <a:tblPr/>
              <a:tblGrid>
                <a:gridCol w="914400"/>
                <a:gridCol w="914400"/>
                <a:gridCol w="9144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 name="Picture 1" descr="txp_fig.png"/>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bwMode="auto">
          <a:xfrm>
            <a:off x="3569729" y="4777781"/>
            <a:ext cx="1909108" cy="217887"/>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30" name="Picture 29" descr="txp_fig.png"/>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bwMode="auto">
          <a:xfrm>
            <a:off x="5297693" y="5202189"/>
            <a:ext cx="3963475" cy="517922"/>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051684" name="Picture 1051683" descr="txp_fig.png"/>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bwMode="auto">
          <a:xfrm>
            <a:off x="5301641" y="4628880"/>
            <a:ext cx="1960986" cy="517922"/>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051687" name="Picture 1051686" descr="txp_fig.png"/>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bwMode="auto">
          <a:xfrm>
            <a:off x="5271787" y="5820987"/>
            <a:ext cx="1846854" cy="486213"/>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6" name="Picture 15" descr="txp_fig"/>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1038778" y="2617154"/>
            <a:ext cx="1267467" cy="3207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descr="txp_fig.png"/>
          <p:cNvPicPr>
            <a:picLocks noChangeAspect="1"/>
          </p:cNvPicPr>
          <p:nvPr>
            <p:custDataLst>
              <p:tags r:id="rId6"/>
            </p:custDataLst>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3564886" y="1985833"/>
            <a:ext cx="1954844" cy="223107"/>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8" name="Picture 17" descr="txp_fig.png"/>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bwMode="auto">
          <a:xfrm>
            <a:off x="5314815" y="2414780"/>
            <a:ext cx="4058427" cy="520583"/>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21" name="Picture 20" descr="txp_fig.png"/>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bwMode="auto">
          <a:xfrm>
            <a:off x="5334084" y="1831680"/>
            <a:ext cx="2018590" cy="520583"/>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24" name="Picture 23" descr="txp_fig.png"/>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bwMode="auto">
          <a:xfrm>
            <a:off x="5301982" y="2968286"/>
            <a:ext cx="1891099" cy="488711"/>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aphicFrame>
        <p:nvGraphicFramePr>
          <p:cNvPr id="58" name="Group 46"/>
          <p:cNvGraphicFramePr>
            <a:graphicFrameLocks noGrp="1"/>
          </p:cNvGraphicFramePr>
          <p:nvPr>
            <p:extLst>
              <p:ext uri="{D42A27DB-BD31-4B8C-83A1-F6EECF244321}">
                <p14:modId xmlns:p14="http://schemas.microsoft.com/office/powerpoint/2010/main" val="910222060"/>
              </p:ext>
            </p:extLst>
          </p:nvPr>
        </p:nvGraphicFramePr>
        <p:xfrm>
          <a:off x="10246121" y="3659964"/>
          <a:ext cx="1581150" cy="1188720"/>
        </p:xfrm>
        <a:graphic>
          <a:graphicData uri="http://schemas.openxmlformats.org/drawingml/2006/table">
            <a:tbl>
              <a:tblPr/>
              <a:tblGrid>
                <a:gridCol w="857250"/>
                <a:gridCol w="7239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1051682" name="Picture 1051681" descr="txp_fig.png"/>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bwMode="auto">
          <a:xfrm>
            <a:off x="10090677" y="3198001"/>
            <a:ext cx="1745932" cy="313372"/>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
        <p:nvSpPr>
          <p:cNvPr id="45" name="Line 45"/>
          <p:cNvSpPr>
            <a:spLocks noChangeShapeType="1"/>
          </p:cNvSpPr>
          <p:nvPr/>
        </p:nvSpPr>
        <p:spPr bwMode="auto">
          <a:xfrm>
            <a:off x="3791013" y="3971222"/>
            <a:ext cx="5772525" cy="3177"/>
          </a:xfrm>
          <a:prstGeom prst="line">
            <a:avLst/>
          </a:prstGeom>
          <a:noFill/>
          <a:ln w="762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222045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5168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5168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Box 60"/>
          <p:cNvSpPr txBox="1">
            <a:spLocks noChangeArrowheads="1"/>
          </p:cNvSpPr>
          <p:nvPr/>
        </p:nvSpPr>
        <p:spPr bwMode="auto">
          <a:xfrm>
            <a:off x="3273100" y="2771322"/>
            <a:ext cx="2195482" cy="173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lvl="1" indent="0" algn="ctr" eaLnBrk="1" hangingPunct="1">
              <a:spcBef>
                <a:spcPct val="50000"/>
              </a:spcBef>
            </a:pPr>
            <a:r>
              <a:rPr lang="en-US" sz="2000" b="1" dirty="0" smtClean="0">
                <a:latin typeface="Calibri"/>
                <a:cs typeface="Calibri"/>
              </a:rPr>
              <a:t>SELECT</a:t>
            </a:r>
            <a:r>
              <a:rPr lang="en-US" sz="2000" dirty="0" smtClean="0">
                <a:latin typeface="Calibri"/>
                <a:cs typeface="Calibri"/>
              </a:rPr>
              <a:t> </a:t>
            </a:r>
            <a:r>
              <a:rPr lang="en-US" sz="2000" dirty="0">
                <a:latin typeface="Calibri"/>
                <a:cs typeface="Calibri"/>
              </a:rPr>
              <a:t>the joint probabilities matching the evidence</a:t>
            </a:r>
          </a:p>
          <a:p>
            <a:pPr eaLnBrk="1" hangingPunct="1">
              <a:spcBef>
                <a:spcPct val="50000"/>
              </a:spcBef>
            </a:pPr>
            <a:endParaRPr lang="en-US" dirty="0">
              <a:latin typeface="Calibri" pitchFamily="34" charset="0"/>
              <a:cs typeface="Calibri" pitchFamily="34" charset="0"/>
            </a:endParaRPr>
          </a:p>
        </p:txBody>
      </p:sp>
      <p:sp>
        <p:nvSpPr>
          <p:cNvPr id="15362" name="Rectangle 2"/>
          <p:cNvSpPr>
            <a:spLocks noGrp="1" noChangeArrowheads="1"/>
          </p:cNvSpPr>
          <p:nvPr>
            <p:ph type="title"/>
          </p:nvPr>
        </p:nvSpPr>
        <p:spPr/>
        <p:txBody>
          <a:bodyPr/>
          <a:lstStyle/>
          <a:p>
            <a:pPr eaLnBrk="1" hangingPunct="1"/>
            <a:r>
              <a:rPr lang="en-US" dirty="0" smtClean="0"/>
              <a:t>Normalization Trick</a:t>
            </a:r>
          </a:p>
        </p:txBody>
      </p:sp>
      <p:graphicFrame>
        <p:nvGraphicFramePr>
          <p:cNvPr id="15" name="Group 7"/>
          <p:cNvGraphicFramePr>
            <a:graphicFrameLocks noGrp="1"/>
          </p:cNvGraphicFramePr>
          <p:nvPr>
            <p:extLst>
              <p:ext uri="{D42A27DB-BD31-4B8C-83A1-F6EECF244321}">
                <p14:modId xmlns:p14="http://schemas.microsoft.com/office/powerpoint/2010/main" val="945592277"/>
              </p:ext>
            </p:extLst>
          </p:nvPr>
        </p:nvGraphicFramePr>
        <p:xfrm>
          <a:off x="303920" y="3300866"/>
          <a:ext cx="2743200" cy="1981200"/>
        </p:xfrm>
        <a:graphic>
          <a:graphicData uri="http://schemas.openxmlformats.org/drawingml/2006/table">
            <a:tbl>
              <a:tblPr/>
              <a:tblGrid>
                <a:gridCol w="914400"/>
                <a:gridCol w="914400"/>
                <a:gridCol w="9144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pSp>
        <p:nvGrpSpPr>
          <p:cNvPr id="1051689" name="Group 1051688"/>
          <p:cNvGrpSpPr/>
          <p:nvPr/>
        </p:nvGrpSpPr>
        <p:grpSpPr bwMode="auto">
          <a:xfrm>
            <a:off x="4685939" y="5619332"/>
            <a:ext cx="3357110" cy="990267"/>
            <a:chOff x="3830658" y="4628880"/>
            <a:chExt cx="5101206" cy="1477080"/>
          </a:xfrm>
        </p:grpSpPr>
        <p:pic>
          <p:nvPicPr>
            <p:cNvPr id="27" name="Picture 26" descr="txp_fig.png"/>
            <p:cNvPicPr>
              <a:picLocks noChangeAspect="1"/>
            </p:cNvPicPr>
            <p:nvPr>
              <p:custDataLst>
                <p:tags r:id="rId8"/>
              </p:custDataLst>
            </p:nvPr>
          </p:nvPicPr>
          <p:blipFill>
            <a:blip r:embed="rId14" cstate="print">
              <a:extLst>
                <a:ext uri="{28A0092B-C50C-407E-A947-70E740481C1C}">
                  <a14:useLocalDpi xmlns:a14="http://schemas.microsoft.com/office/drawing/2010/main" val="0"/>
                </a:ext>
              </a:extLst>
            </a:blip>
            <a:stretch>
              <a:fillRect/>
            </a:stretch>
          </p:blipFill>
          <p:spPr bwMode="auto">
            <a:xfrm>
              <a:off x="3830658" y="4759927"/>
              <a:ext cx="2046540" cy="195352"/>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30" name="Picture 29" descr="txp_fig.png"/>
            <p:cNvPicPr>
              <a:picLocks noChangeAspect="1"/>
            </p:cNvPicPr>
            <p:nvPr>
              <p:custDataLst>
                <p:tags r:id="rId9"/>
              </p:custDataLst>
            </p:nvPr>
          </p:nvPicPr>
          <p:blipFill>
            <a:blip r:embed="rId15" cstate="print">
              <a:extLst>
                <a:ext uri="{28A0092B-C50C-407E-A947-70E740481C1C}">
                  <a14:useLocalDpi xmlns:a14="http://schemas.microsoft.com/office/drawing/2010/main" val="0"/>
                </a:ext>
              </a:extLst>
            </a:blip>
            <a:stretch>
              <a:fillRect/>
            </a:stretch>
          </p:blipFill>
          <p:spPr bwMode="auto">
            <a:xfrm>
              <a:off x="5378325" y="5133446"/>
              <a:ext cx="3553539" cy="455820"/>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051684" name="Picture 1051683" descr="txp_fig.png"/>
            <p:cNvPicPr>
              <a:picLocks noChangeAspect="1"/>
            </p:cNvPicPr>
            <p:nvPr>
              <p:custDataLst>
                <p:tags r:id="rId10"/>
              </p:custDataLst>
            </p:nvPr>
          </p:nvPicPr>
          <p:blipFill>
            <a:blip r:embed="rId16" cstate="print">
              <a:extLst>
                <a:ext uri="{28A0092B-C50C-407E-A947-70E740481C1C}">
                  <a14:useLocalDpi xmlns:a14="http://schemas.microsoft.com/office/drawing/2010/main" val="0"/>
                </a:ext>
              </a:extLst>
            </a:blip>
            <a:stretch>
              <a:fillRect/>
            </a:stretch>
          </p:blipFill>
          <p:spPr bwMode="auto">
            <a:xfrm>
              <a:off x="5381865" y="4628880"/>
              <a:ext cx="1758164" cy="455820"/>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051687" name="Picture 1051686" descr="txp_fig.png"/>
            <p:cNvPicPr>
              <a:picLocks noChangeAspect="1"/>
            </p:cNvPicPr>
            <p:nvPr>
              <p:custDataLst>
                <p:tags r:id="rId11"/>
              </p:custDataLst>
            </p:nvPr>
          </p:nvPicPr>
          <p:blipFill>
            <a:blip r:embed="rId17" cstate="print">
              <a:extLst>
                <a:ext uri="{28A0092B-C50C-407E-A947-70E740481C1C}">
                  <a14:useLocalDpi xmlns:a14="http://schemas.microsoft.com/office/drawing/2010/main" val="0"/>
                </a:ext>
              </a:extLst>
            </a:blip>
            <a:stretch>
              <a:fillRect/>
            </a:stretch>
          </p:blipFill>
          <p:spPr bwMode="auto">
            <a:xfrm>
              <a:off x="5355099" y="5678047"/>
              <a:ext cx="1655837" cy="427913"/>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pic>
        <p:nvPicPr>
          <p:cNvPr id="16" name="Picture 15" descr="txp_fig"/>
          <p:cNvPicPr>
            <a:picLocks noChangeAspect="1"/>
          </p:cNvPicPr>
          <p:nvPr>
            <p:custDataLst>
              <p:tags r:id="rId1"/>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1038778" y="2815874"/>
            <a:ext cx="1267467" cy="3207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6" name="Group 25"/>
          <p:cNvGrpSpPr/>
          <p:nvPr/>
        </p:nvGrpSpPr>
        <p:grpSpPr bwMode="auto">
          <a:xfrm>
            <a:off x="4636141" y="1261440"/>
            <a:ext cx="3605608" cy="1008935"/>
            <a:chOff x="3711749" y="2025130"/>
            <a:chExt cx="5117028" cy="1431867"/>
          </a:xfrm>
        </p:grpSpPr>
        <p:pic>
          <p:nvPicPr>
            <p:cNvPr id="6" name="Picture 5" descr="txp_fig.png"/>
            <p:cNvPicPr>
              <a:picLocks noChangeAspect="1"/>
            </p:cNvPicPr>
            <p:nvPr>
              <p:custDataLst>
                <p:tags r:id="rId4"/>
              </p:custDataLst>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3711749" y="2160935"/>
              <a:ext cx="1722173" cy="196552"/>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8" name="Picture 17" descr="txp_fig.png"/>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bwMode="auto">
            <a:xfrm>
              <a:off x="5253396" y="2538828"/>
              <a:ext cx="3575381" cy="458622"/>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21" name="Picture 20" descr="txp_fig.png"/>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bwMode="auto">
            <a:xfrm>
              <a:off x="5270372" y="2025130"/>
              <a:ext cx="1778331" cy="458622"/>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24" name="Picture 23" descr="txp_fig.png"/>
            <p:cNvPicPr>
              <a:picLocks noChangeAspect="1"/>
            </p:cNvPicPr>
            <p:nvPr>
              <p:custDataLst>
                <p:tags r:id="rId7"/>
              </p:custDataLst>
            </p:nvPr>
          </p:nvPicPr>
          <p:blipFill>
            <a:blip r:embed="rId22" cstate="print">
              <a:extLst>
                <a:ext uri="{28A0092B-C50C-407E-A947-70E740481C1C}">
                  <a14:useLocalDpi xmlns:a14="http://schemas.microsoft.com/office/drawing/2010/main" val="0"/>
                </a:ext>
              </a:extLst>
            </a:blip>
            <a:stretch>
              <a:fillRect/>
            </a:stretch>
          </p:blipFill>
          <p:spPr bwMode="auto">
            <a:xfrm>
              <a:off x="5242091" y="3026454"/>
              <a:ext cx="1666015" cy="430543"/>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graphicFrame>
        <p:nvGraphicFramePr>
          <p:cNvPr id="58" name="Group 46"/>
          <p:cNvGraphicFramePr>
            <a:graphicFrameLocks noGrp="1"/>
          </p:cNvGraphicFramePr>
          <p:nvPr>
            <p:extLst>
              <p:ext uri="{D42A27DB-BD31-4B8C-83A1-F6EECF244321}">
                <p14:modId xmlns:p14="http://schemas.microsoft.com/office/powerpoint/2010/main" val="2684278837"/>
              </p:ext>
            </p:extLst>
          </p:nvPr>
        </p:nvGraphicFramePr>
        <p:xfrm>
          <a:off x="10246121" y="3729084"/>
          <a:ext cx="1581150" cy="1188720"/>
        </p:xfrm>
        <a:graphic>
          <a:graphicData uri="http://schemas.openxmlformats.org/drawingml/2006/table">
            <a:tbl>
              <a:tblPr/>
              <a:tblGrid>
                <a:gridCol w="857250"/>
                <a:gridCol w="7239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1051682" name="Picture 1051681" descr="txp_fig.png"/>
          <p:cNvPicPr>
            <a:picLocks noChangeAspect="1"/>
          </p:cNvPicPr>
          <p:nvPr>
            <p:custDataLst>
              <p:tags r:id="rId2"/>
            </p:custDataLst>
          </p:nvPr>
        </p:nvPicPr>
        <p:blipFill>
          <a:blip r:embed="rId23" cstate="print">
            <a:extLst>
              <a:ext uri="{28A0092B-C50C-407E-A947-70E740481C1C}">
                <a14:useLocalDpi xmlns:a14="http://schemas.microsoft.com/office/drawing/2010/main" val="0"/>
              </a:ext>
            </a:extLst>
          </a:blip>
          <a:stretch>
            <a:fillRect/>
          </a:stretch>
        </p:blipFill>
        <p:spPr bwMode="auto">
          <a:xfrm>
            <a:off x="10090677" y="3267121"/>
            <a:ext cx="1745932" cy="313372"/>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
        <p:nvSpPr>
          <p:cNvPr id="19" name="Line 30"/>
          <p:cNvSpPr>
            <a:spLocks noChangeShapeType="1"/>
          </p:cNvSpPr>
          <p:nvPr/>
        </p:nvSpPr>
        <p:spPr bwMode="auto">
          <a:xfrm flipV="1">
            <a:off x="3871858" y="4216320"/>
            <a:ext cx="1026540" cy="5400"/>
          </a:xfrm>
          <a:prstGeom prst="line">
            <a:avLst/>
          </a:prstGeom>
          <a:noFill/>
          <a:ln w="762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aphicFrame>
        <p:nvGraphicFramePr>
          <p:cNvPr id="20" name="Group 31"/>
          <p:cNvGraphicFramePr>
            <a:graphicFrameLocks noGrp="1"/>
          </p:cNvGraphicFramePr>
          <p:nvPr>
            <p:extLst>
              <p:ext uri="{D42A27DB-BD31-4B8C-83A1-F6EECF244321}">
                <p14:modId xmlns:p14="http://schemas.microsoft.com/office/powerpoint/2010/main" val="2665788458"/>
              </p:ext>
            </p:extLst>
          </p:nvPr>
        </p:nvGraphicFramePr>
        <p:xfrm>
          <a:off x="5308484" y="3784455"/>
          <a:ext cx="1922485" cy="1188720"/>
        </p:xfrm>
        <a:graphic>
          <a:graphicData uri="http://schemas.openxmlformats.org/drawingml/2006/table">
            <a:tbl>
              <a:tblPr/>
              <a:tblGrid>
                <a:gridCol w="630194"/>
                <a:gridCol w="733895"/>
                <a:gridCol w="558396"/>
              </a:tblGrid>
              <a:tr h="37435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marL="91408" marR="914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marL="91408" marR="91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marL="91408" marR="914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435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cold</a:t>
                      </a:r>
                    </a:p>
                  </a:txBody>
                  <a:tcPr marL="91408" marR="914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marL="91408" marR="91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a:t>
                      </a:r>
                    </a:p>
                  </a:txBody>
                  <a:tcPr marL="91408" marR="914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435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cold</a:t>
                      </a:r>
                    </a:p>
                  </a:txBody>
                  <a:tcPr marL="91408" marR="914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marL="91408" marR="91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a:t>
                      </a:r>
                    </a:p>
                  </a:txBody>
                  <a:tcPr marL="91408" marR="914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2" name="Line 45"/>
          <p:cNvSpPr>
            <a:spLocks noChangeShapeType="1"/>
          </p:cNvSpPr>
          <p:nvPr/>
        </p:nvSpPr>
        <p:spPr bwMode="auto">
          <a:xfrm>
            <a:off x="7747742" y="4172690"/>
            <a:ext cx="1167859" cy="9070"/>
          </a:xfrm>
          <a:prstGeom prst="line">
            <a:avLst/>
          </a:prstGeom>
          <a:noFill/>
          <a:ln w="762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pic>
        <p:nvPicPr>
          <p:cNvPr id="28" name="Picture 27" descr="txp_fig.png"/>
          <p:cNvPicPr>
            <a:picLocks noChangeAspect="1"/>
          </p:cNvPicPr>
          <p:nvPr>
            <p:custDataLst>
              <p:tags r:id="rId3"/>
            </p:custDataLst>
          </p:nvPr>
        </p:nvPicPr>
        <p:blipFill>
          <a:blip r:embed="rId24" cstate="print">
            <a:extLst>
              <a:ext uri="{28A0092B-C50C-407E-A947-70E740481C1C}">
                <a14:useLocalDpi xmlns:a14="http://schemas.microsoft.com/office/drawing/2010/main" val="0"/>
              </a:ext>
            </a:extLst>
          </a:blip>
          <a:stretch>
            <a:fillRect/>
          </a:stretch>
        </p:blipFill>
        <p:spPr bwMode="auto">
          <a:xfrm>
            <a:off x="5642475" y="3378055"/>
            <a:ext cx="1119543" cy="298545"/>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
        <p:nvSpPr>
          <p:cNvPr id="29" name="Text Box 60"/>
          <p:cNvSpPr txBox="1">
            <a:spLocks noChangeArrowheads="1"/>
          </p:cNvSpPr>
          <p:nvPr/>
        </p:nvSpPr>
        <p:spPr bwMode="auto">
          <a:xfrm>
            <a:off x="6764454" y="2820042"/>
            <a:ext cx="2868198" cy="13388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lvl="1" algn="ctr" eaLnBrk="1" hangingPunct="1">
              <a:lnSpc>
                <a:spcPct val="90000"/>
              </a:lnSpc>
            </a:pPr>
            <a:r>
              <a:rPr lang="en-US" sz="2000" b="1" dirty="0" smtClean="0">
                <a:latin typeface="Calibri"/>
                <a:cs typeface="Calibri"/>
              </a:rPr>
              <a:t>NORMALIZE </a:t>
            </a:r>
            <a:r>
              <a:rPr lang="en-US" sz="2000" dirty="0" smtClean="0">
                <a:latin typeface="Calibri"/>
                <a:cs typeface="Calibri"/>
              </a:rPr>
              <a:t>the selection</a:t>
            </a:r>
          </a:p>
          <a:p>
            <a:pPr lvl="1" algn="ctr" eaLnBrk="1" hangingPunct="1">
              <a:lnSpc>
                <a:spcPct val="90000"/>
              </a:lnSpc>
            </a:pPr>
            <a:r>
              <a:rPr lang="en-US" sz="2000" dirty="0" smtClean="0">
                <a:latin typeface="Calibri"/>
                <a:cs typeface="Calibri"/>
              </a:rPr>
              <a:t>(</a:t>
            </a:r>
            <a:r>
              <a:rPr lang="en-US" sz="2000" dirty="0">
                <a:latin typeface="Calibri"/>
                <a:cs typeface="Calibri"/>
              </a:rPr>
              <a:t>make it sum to one)</a:t>
            </a:r>
          </a:p>
          <a:p>
            <a:pPr algn="ctr" eaLnBrk="1" hangingPunct="1">
              <a:spcBef>
                <a:spcPct val="50000"/>
              </a:spcBef>
            </a:pPr>
            <a:endParaRPr lang="en-US" dirty="0">
              <a:latin typeface="Calibri" pitchFamily="34" charset="0"/>
              <a:cs typeface="Calibri" pitchFamily="34" charset="0"/>
            </a:endParaRPr>
          </a:p>
        </p:txBody>
      </p:sp>
    </p:spTree>
    <p:extLst>
      <p:ext uri="{BB962C8B-B14F-4D97-AF65-F5344CB8AC3E}">
        <p14:creationId xmlns:p14="http://schemas.microsoft.com/office/powerpoint/2010/main" val="608884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516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9" grpId="0" animBg="1"/>
      <p:bldP spid="22" grpId="0" animBg="1"/>
      <p:bldP spid="2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dirty="0" smtClean="0"/>
              <a:t>Normalization Trick</a:t>
            </a:r>
          </a:p>
        </p:txBody>
      </p:sp>
      <p:graphicFrame>
        <p:nvGraphicFramePr>
          <p:cNvPr id="15" name="Group 7"/>
          <p:cNvGraphicFramePr>
            <a:graphicFrameLocks noGrp="1"/>
          </p:cNvGraphicFramePr>
          <p:nvPr>
            <p:extLst>
              <p:ext uri="{D42A27DB-BD31-4B8C-83A1-F6EECF244321}">
                <p14:modId xmlns:p14="http://schemas.microsoft.com/office/powerpoint/2010/main" val="1510917996"/>
              </p:ext>
            </p:extLst>
          </p:nvPr>
        </p:nvGraphicFramePr>
        <p:xfrm>
          <a:off x="303920" y="2557826"/>
          <a:ext cx="2743200" cy="1981200"/>
        </p:xfrm>
        <a:graphic>
          <a:graphicData uri="http://schemas.openxmlformats.org/drawingml/2006/table">
            <a:tbl>
              <a:tblPr/>
              <a:tblGrid>
                <a:gridCol w="914400"/>
                <a:gridCol w="914400"/>
                <a:gridCol w="9144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16" name="Picture 15" descr="txp_fi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1038778" y="2072834"/>
            <a:ext cx="1267467" cy="3207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58" name="Group 46"/>
          <p:cNvGraphicFramePr>
            <a:graphicFrameLocks noGrp="1"/>
          </p:cNvGraphicFramePr>
          <p:nvPr>
            <p:extLst>
              <p:ext uri="{D42A27DB-BD31-4B8C-83A1-F6EECF244321}">
                <p14:modId xmlns:p14="http://schemas.microsoft.com/office/powerpoint/2010/main" val="395462825"/>
              </p:ext>
            </p:extLst>
          </p:nvPr>
        </p:nvGraphicFramePr>
        <p:xfrm>
          <a:off x="10246121" y="2986044"/>
          <a:ext cx="1581150" cy="1188720"/>
        </p:xfrm>
        <a:graphic>
          <a:graphicData uri="http://schemas.openxmlformats.org/drawingml/2006/table">
            <a:tbl>
              <a:tblPr/>
              <a:tblGrid>
                <a:gridCol w="857250"/>
                <a:gridCol w="7239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1051682" name="Picture 1051681" descr="txp_fig.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bwMode="auto">
          <a:xfrm>
            <a:off x="10090677" y="2524081"/>
            <a:ext cx="1745932" cy="313372"/>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
        <p:nvSpPr>
          <p:cNvPr id="19" name="Line 30"/>
          <p:cNvSpPr>
            <a:spLocks noChangeShapeType="1"/>
          </p:cNvSpPr>
          <p:nvPr/>
        </p:nvSpPr>
        <p:spPr bwMode="auto">
          <a:xfrm flipV="1">
            <a:off x="3871858" y="3473280"/>
            <a:ext cx="1026540" cy="5400"/>
          </a:xfrm>
          <a:prstGeom prst="line">
            <a:avLst/>
          </a:prstGeom>
          <a:noFill/>
          <a:ln w="762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aphicFrame>
        <p:nvGraphicFramePr>
          <p:cNvPr id="20" name="Group 31"/>
          <p:cNvGraphicFramePr>
            <a:graphicFrameLocks noGrp="1"/>
          </p:cNvGraphicFramePr>
          <p:nvPr>
            <p:extLst>
              <p:ext uri="{D42A27DB-BD31-4B8C-83A1-F6EECF244321}">
                <p14:modId xmlns:p14="http://schemas.microsoft.com/office/powerpoint/2010/main" val="2917019968"/>
              </p:ext>
            </p:extLst>
          </p:nvPr>
        </p:nvGraphicFramePr>
        <p:xfrm>
          <a:off x="5308484" y="3041415"/>
          <a:ext cx="1922485" cy="1188720"/>
        </p:xfrm>
        <a:graphic>
          <a:graphicData uri="http://schemas.openxmlformats.org/drawingml/2006/table">
            <a:tbl>
              <a:tblPr/>
              <a:tblGrid>
                <a:gridCol w="630194"/>
                <a:gridCol w="733895"/>
                <a:gridCol w="558396"/>
              </a:tblGrid>
              <a:tr h="37435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marL="91408" marR="914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marL="91408" marR="91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marL="91408" marR="914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435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cold</a:t>
                      </a:r>
                    </a:p>
                  </a:txBody>
                  <a:tcPr marL="91408" marR="914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marL="91408" marR="91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a:t>
                      </a:r>
                    </a:p>
                  </a:txBody>
                  <a:tcPr marL="91408" marR="914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435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cold</a:t>
                      </a:r>
                    </a:p>
                  </a:txBody>
                  <a:tcPr marL="91408" marR="914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marL="91408" marR="91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a:t>
                      </a:r>
                    </a:p>
                  </a:txBody>
                  <a:tcPr marL="91408" marR="914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2" name="Line 45"/>
          <p:cNvSpPr>
            <a:spLocks noChangeShapeType="1"/>
          </p:cNvSpPr>
          <p:nvPr/>
        </p:nvSpPr>
        <p:spPr bwMode="auto">
          <a:xfrm>
            <a:off x="7747742" y="3429650"/>
            <a:ext cx="1167859" cy="9070"/>
          </a:xfrm>
          <a:prstGeom prst="line">
            <a:avLst/>
          </a:prstGeom>
          <a:noFill/>
          <a:ln w="762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23" name="Text Box 60"/>
          <p:cNvSpPr txBox="1">
            <a:spLocks noChangeArrowheads="1"/>
          </p:cNvSpPr>
          <p:nvPr/>
        </p:nvSpPr>
        <p:spPr bwMode="auto">
          <a:xfrm>
            <a:off x="3273100" y="2028282"/>
            <a:ext cx="2195482" cy="173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lvl="1" indent="0" algn="ctr" eaLnBrk="1" hangingPunct="1">
              <a:spcBef>
                <a:spcPct val="50000"/>
              </a:spcBef>
            </a:pPr>
            <a:r>
              <a:rPr lang="en-US" sz="2000" b="1" dirty="0" smtClean="0">
                <a:latin typeface="Calibri"/>
                <a:cs typeface="Calibri"/>
              </a:rPr>
              <a:t>SELECT</a:t>
            </a:r>
            <a:r>
              <a:rPr lang="en-US" sz="2000" dirty="0" smtClean="0">
                <a:latin typeface="Calibri"/>
                <a:cs typeface="Calibri"/>
              </a:rPr>
              <a:t> </a:t>
            </a:r>
            <a:r>
              <a:rPr lang="en-US" sz="2000" dirty="0">
                <a:latin typeface="Calibri"/>
                <a:cs typeface="Calibri"/>
              </a:rPr>
              <a:t>the joint probabilities matching the evidence</a:t>
            </a:r>
          </a:p>
          <a:p>
            <a:pPr eaLnBrk="1" hangingPunct="1">
              <a:spcBef>
                <a:spcPct val="50000"/>
              </a:spcBef>
            </a:pPr>
            <a:endParaRPr lang="en-US" dirty="0">
              <a:latin typeface="Calibri" pitchFamily="34" charset="0"/>
              <a:cs typeface="Calibri" pitchFamily="34" charset="0"/>
            </a:endParaRPr>
          </a:p>
        </p:txBody>
      </p:sp>
      <p:pic>
        <p:nvPicPr>
          <p:cNvPr id="28" name="Picture 27" descr="txp_fig.pn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5642475" y="2635015"/>
            <a:ext cx="1119543" cy="298545"/>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
        <p:nvSpPr>
          <p:cNvPr id="29" name="Text Box 60"/>
          <p:cNvSpPr txBox="1">
            <a:spLocks noChangeArrowheads="1"/>
          </p:cNvSpPr>
          <p:nvPr/>
        </p:nvSpPr>
        <p:spPr bwMode="auto">
          <a:xfrm>
            <a:off x="6764454" y="2077002"/>
            <a:ext cx="2868198" cy="13388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lvl="1" algn="ctr" eaLnBrk="1" hangingPunct="1">
              <a:lnSpc>
                <a:spcPct val="90000"/>
              </a:lnSpc>
            </a:pPr>
            <a:r>
              <a:rPr lang="en-US" sz="2000" b="1" dirty="0" smtClean="0">
                <a:latin typeface="Calibri"/>
                <a:cs typeface="Calibri"/>
              </a:rPr>
              <a:t>NORMALIZE </a:t>
            </a:r>
            <a:r>
              <a:rPr lang="en-US" sz="2000" dirty="0" smtClean="0">
                <a:latin typeface="Calibri"/>
                <a:cs typeface="Calibri"/>
              </a:rPr>
              <a:t>the selection</a:t>
            </a:r>
          </a:p>
          <a:p>
            <a:pPr lvl="1" algn="ctr" eaLnBrk="1" hangingPunct="1">
              <a:lnSpc>
                <a:spcPct val="90000"/>
              </a:lnSpc>
            </a:pPr>
            <a:r>
              <a:rPr lang="en-US" sz="2000" dirty="0" smtClean="0">
                <a:latin typeface="Calibri"/>
                <a:cs typeface="Calibri"/>
              </a:rPr>
              <a:t>(</a:t>
            </a:r>
            <a:r>
              <a:rPr lang="en-US" sz="2000" dirty="0">
                <a:latin typeface="Calibri"/>
                <a:cs typeface="Calibri"/>
              </a:rPr>
              <a:t>make it sum to one)</a:t>
            </a:r>
          </a:p>
          <a:p>
            <a:pPr algn="ctr" eaLnBrk="1" hangingPunct="1">
              <a:spcBef>
                <a:spcPct val="50000"/>
              </a:spcBef>
            </a:pPr>
            <a:endParaRPr lang="en-US" dirty="0">
              <a:latin typeface="Calibri" pitchFamily="34" charset="0"/>
              <a:cs typeface="Calibri" pitchFamily="34" charset="0"/>
            </a:endParaRPr>
          </a:p>
        </p:txBody>
      </p:sp>
      <p:sp>
        <p:nvSpPr>
          <p:cNvPr id="25" name="Rectangle 3"/>
          <p:cNvSpPr>
            <a:spLocks noGrp="1" noChangeArrowheads="1"/>
          </p:cNvSpPr>
          <p:nvPr>
            <p:ph idx="1"/>
          </p:nvPr>
        </p:nvSpPr>
        <p:spPr>
          <a:xfrm>
            <a:off x="396725" y="4987081"/>
            <a:ext cx="9607409" cy="585720"/>
          </a:xfrm>
        </p:spPr>
        <p:txBody>
          <a:bodyPr/>
          <a:lstStyle/>
          <a:p>
            <a:pPr>
              <a:lnSpc>
                <a:spcPct val="90000"/>
              </a:lnSpc>
            </a:pPr>
            <a:r>
              <a:rPr lang="en-US" sz="2400" dirty="0" smtClean="0"/>
              <a:t>Why does this work? Sum of selection is P(evidence)!  (P(T=c), here)</a:t>
            </a:r>
          </a:p>
          <a:p>
            <a:pPr eaLnBrk="1" hangingPunct="1">
              <a:lnSpc>
                <a:spcPct val="90000"/>
              </a:lnSpc>
            </a:pPr>
            <a:endParaRPr lang="en-US" sz="2400" dirty="0" smtClean="0"/>
          </a:p>
          <a:p>
            <a:pPr eaLnBrk="1" hangingPunct="1">
              <a:lnSpc>
                <a:spcPct val="90000"/>
              </a:lnSpc>
            </a:pPr>
            <a:endParaRPr lang="en-US" sz="2400" dirty="0" smtClean="0"/>
          </a:p>
          <a:p>
            <a:pPr eaLnBrk="1" hangingPunct="1">
              <a:lnSpc>
                <a:spcPct val="90000"/>
              </a:lnSpc>
            </a:pPr>
            <a:endParaRPr lang="en-US" sz="2400" dirty="0" smtClean="0"/>
          </a:p>
          <a:p>
            <a:pPr eaLnBrk="1" hangingPunct="1">
              <a:lnSpc>
                <a:spcPct val="90000"/>
              </a:lnSpc>
            </a:pPr>
            <a:endParaRPr lang="en-US" sz="2400" dirty="0" smtClean="0"/>
          </a:p>
          <a:p>
            <a:pPr eaLnBrk="1" hangingPunct="1">
              <a:lnSpc>
                <a:spcPct val="90000"/>
              </a:lnSpc>
            </a:pPr>
            <a:endParaRPr lang="en-US" sz="2400" dirty="0" smtClean="0"/>
          </a:p>
          <a:p>
            <a:pPr eaLnBrk="1" hangingPunct="1">
              <a:lnSpc>
                <a:spcPct val="90000"/>
              </a:lnSpc>
            </a:pPr>
            <a:endParaRPr lang="en-US" sz="2400" dirty="0" smtClean="0"/>
          </a:p>
          <a:p>
            <a:pPr eaLnBrk="1" hangingPunct="1">
              <a:lnSpc>
                <a:spcPct val="90000"/>
              </a:lnSpc>
            </a:pPr>
            <a:endParaRPr lang="en-US" sz="2400" dirty="0" smtClean="0"/>
          </a:p>
          <a:p>
            <a:pPr eaLnBrk="1" hangingPunct="1">
              <a:lnSpc>
                <a:spcPct val="90000"/>
              </a:lnSpc>
              <a:buFont typeface="Wingdings" pitchFamily="2" charset="2"/>
              <a:buNone/>
            </a:pPr>
            <a:r>
              <a:rPr lang="en-US" sz="2400" dirty="0" smtClean="0"/>
              <a:t> </a:t>
            </a:r>
          </a:p>
        </p:txBody>
      </p:sp>
      <p:pic>
        <p:nvPicPr>
          <p:cNvPr id="31" name="Picture 67" descr="txp_fig"/>
          <p:cNvPicPr>
            <a:picLocks noChangeAspect="1" noChangeArrowheads="1"/>
          </p:cNvPicPr>
          <p:nvPr>
            <p:custDataLst>
              <p:tags r:id="rId4"/>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2867752" y="5674300"/>
            <a:ext cx="5584825" cy="792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25346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dirty="0" smtClean="0"/>
              <a:t>Quiz: Normalization Trick</a:t>
            </a:r>
          </a:p>
        </p:txBody>
      </p:sp>
      <p:graphicFrame>
        <p:nvGraphicFramePr>
          <p:cNvPr id="15" name="Group 7"/>
          <p:cNvGraphicFramePr>
            <a:graphicFrameLocks noGrp="1"/>
          </p:cNvGraphicFramePr>
          <p:nvPr>
            <p:extLst>
              <p:ext uri="{D42A27DB-BD31-4B8C-83A1-F6EECF244321}">
                <p14:modId xmlns:p14="http://schemas.microsoft.com/office/powerpoint/2010/main" val="1861906258"/>
              </p:ext>
            </p:extLst>
          </p:nvPr>
        </p:nvGraphicFramePr>
        <p:xfrm>
          <a:off x="303920" y="2971475"/>
          <a:ext cx="2743200" cy="1981200"/>
        </p:xfrm>
        <a:graphic>
          <a:graphicData uri="http://schemas.openxmlformats.org/drawingml/2006/table">
            <a:tbl>
              <a:tblPr/>
              <a:tblGrid>
                <a:gridCol w="914400"/>
                <a:gridCol w="914400"/>
                <a:gridCol w="9144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 name="Picture 1" descr="txp_fig.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bwMode="auto">
          <a:xfrm>
            <a:off x="1054822" y="2486483"/>
            <a:ext cx="1235379" cy="320878"/>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
        <p:nvSpPr>
          <p:cNvPr id="19" name="Line 30"/>
          <p:cNvSpPr>
            <a:spLocks noChangeShapeType="1"/>
          </p:cNvSpPr>
          <p:nvPr/>
        </p:nvSpPr>
        <p:spPr bwMode="auto">
          <a:xfrm flipV="1">
            <a:off x="3871858" y="3886929"/>
            <a:ext cx="1026540" cy="5400"/>
          </a:xfrm>
          <a:prstGeom prst="line">
            <a:avLst/>
          </a:prstGeom>
          <a:noFill/>
          <a:ln w="762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22" name="Line 45"/>
          <p:cNvSpPr>
            <a:spLocks noChangeShapeType="1"/>
          </p:cNvSpPr>
          <p:nvPr/>
        </p:nvSpPr>
        <p:spPr bwMode="auto">
          <a:xfrm>
            <a:off x="8038022" y="3843299"/>
            <a:ext cx="1167859" cy="9070"/>
          </a:xfrm>
          <a:prstGeom prst="line">
            <a:avLst/>
          </a:prstGeom>
          <a:noFill/>
          <a:ln w="762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23" name="Text Box 60"/>
          <p:cNvSpPr txBox="1">
            <a:spLocks noChangeArrowheads="1"/>
          </p:cNvSpPr>
          <p:nvPr/>
        </p:nvSpPr>
        <p:spPr bwMode="auto">
          <a:xfrm>
            <a:off x="3273100" y="2441931"/>
            <a:ext cx="2195482" cy="173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lvl="1" indent="0" algn="ctr" eaLnBrk="1" hangingPunct="1">
              <a:spcBef>
                <a:spcPct val="50000"/>
              </a:spcBef>
            </a:pPr>
            <a:r>
              <a:rPr lang="en-US" sz="2000" b="1" dirty="0" smtClean="0">
                <a:latin typeface="Calibri"/>
                <a:cs typeface="Calibri"/>
              </a:rPr>
              <a:t>SELECT</a:t>
            </a:r>
            <a:r>
              <a:rPr lang="en-US" sz="2000" dirty="0" smtClean="0">
                <a:latin typeface="Calibri"/>
                <a:cs typeface="Calibri"/>
              </a:rPr>
              <a:t> </a:t>
            </a:r>
            <a:r>
              <a:rPr lang="en-US" sz="2000" dirty="0">
                <a:latin typeface="Calibri"/>
                <a:cs typeface="Calibri"/>
              </a:rPr>
              <a:t>the joint probabilities matching the evidence</a:t>
            </a:r>
          </a:p>
          <a:p>
            <a:pPr eaLnBrk="1" hangingPunct="1">
              <a:spcBef>
                <a:spcPct val="50000"/>
              </a:spcBef>
            </a:pPr>
            <a:endParaRPr lang="en-US" dirty="0">
              <a:latin typeface="Calibri" pitchFamily="34" charset="0"/>
              <a:cs typeface="Calibri" pitchFamily="34" charset="0"/>
            </a:endParaRPr>
          </a:p>
        </p:txBody>
      </p:sp>
      <p:sp>
        <p:nvSpPr>
          <p:cNvPr id="29" name="Text Box 60"/>
          <p:cNvSpPr txBox="1">
            <a:spLocks noChangeArrowheads="1"/>
          </p:cNvSpPr>
          <p:nvPr/>
        </p:nvSpPr>
        <p:spPr bwMode="auto">
          <a:xfrm>
            <a:off x="6989421" y="2490651"/>
            <a:ext cx="2868198" cy="13388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lvl="1" algn="ctr" eaLnBrk="1" hangingPunct="1">
              <a:lnSpc>
                <a:spcPct val="90000"/>
              </a:lnSpc>
            </a:pPr>
            <a:r>
              <a:rPr lang="en-US" sz="2000" b="1" dirty="0" smtClean="0">
                <a:latin typeface="Calibri"/>
                <a:cs typeface="Calibri"/>
              </a:rPr>
              <a:t>NORMALIZE </a:t>
            </a:r>
            <a:r>
              <a:rPr lang="en-US" sz="2000" dirty="0" smtClean="0">
                <a:latin typeface="Calibri"/>
                <a:cs typeface="Calibri"/>
              </a:rPr>
              <a:t>the selection</a:t>
            </a:r>
          </a:p>
          <a:p>
            <a:pPr lvl="1" algn="ctr" eaLnBrk="1" hangingPunct="1">
              <a:lnSpc>
                <a:spcPct val="90000"/>
              </a:lnSpc>
            </a:pPr>
            <a:r>
              <a:rPr lang="en-US" sz="2000" dirty="0" smtClean="0">
                <a:latin typeface="Calibri"/>
                <a:cs typeface="Calibri"/>
              </a:rPr>
              <a:t>(</a:t>
            </a:r>
            <a:r>
              <a:rPr lang="en-US" sz="2000" dirty="0">
                <a:latin typeface="Calibri"/>
                <a:cs typeface="Calibri"/>
              </a:rPr>
              <a:t>make it sum to one)</a:t>
            </a:r>
          </a:p>
          <a:p>
            <a:pPr algn="ctr" eaLnBrk="1" hangingPunct="1">
              <a:spcBef>
                <a:spcPct val="50000"/>
              </a:spcBef>
            </a:pPr>
            <a:endParaRPr lang="en-US" dirty="0">
              <a:latin typeface="Calibri" pitchFamily="34" charset="0"/>
              <a:cs typeface="Calibri" pitchFamily="34" charset="0"/>
            </a:endParaRPr>
          </a:p>
        </p:txBody>
      </p:sp>
      <p:sp>
        <p:nvSpPr>
          <p:cNvPr id="6" name="Content Placeholder 5"/>
          <p:cNvSpPr>
            <a:spLocks noGrp="1"/>
          </p:cNvSpPr>
          <p:nvPr>
            <p:ph idx="1"/>
          </p:nvPr>
        </p:nvSpPr>
        <p:spPr/>
        <p:txBody>
          <a:bodyPr/>
          <a:lstStyle/>
          <a:p>
            <a:r>
              <a:rPr lang="en-US" dirty="0" smtClean="0"/>
              <a:t>P(X | Y=-y) ?</a:t>
            </a:r>
            <a:endParaRPr lang="en-US" dirty="0"/>
          </a:p>
        </p:txBody>
      </p:sp>
    </p:spTree>
    <p:extLst>
      <p:ext uri="{BB962C8B-B14F-4D97-AF65-F5344CB8AC3E}">
        <p14:creationId xmlns:p14="http://schemas.microsoft.com/office/powerpoint/2010/main" val="206448805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3"/>
          <p:cNvSpPr>
            <a:spLocks noGrp="1" noChangeArrowheads="1"/>
          </p:cNvSpPr>
          <p:nvPr>
            <p:ph idx="1"/>
          </p:nvPr>
        </p:nvSpPr>
        <p:spPr>
          <a:xfrm>
            <a:off x="491720" y="1360415"/>
            <a:ext cx="8470900" cy="4525963"/>
          </a:xfrm>
        </p:spPr>
        <p:txBody>
          <a:bodyPr/>
          <a:lstStyle/>
          <a:p>
            <a:pPr eaLnBrk="1" hangingPunct="1"/>
            <a:r>
              <a:rPr lang="en-US" sz="2400" dirty="0" smtClean="0"/>
              <a:t>(Dictionary) To bring or restore to a normal condition</a:t>
            </a:r>
          </a:p>
          <a:p>
            <a:pPr eaLnBrk="1" hangingPunct="1"/>
            <a:endParaRPr lang="en-US" sz="2400" dirty="0"/>
          </a:p>
          <a:p>
            <a:pPr eaLnBrk="1" hangingPunct="1"/>
            <a:endParaRPr lang="en-US" sz="2400" dirty="0"/>
          </a:p>
          <a:p>
            <a:pPr eaLnBrk="1" hangingPunct="1"/>
            <a:r>
              <a:rPr lang="en-US" sz="2400" dirty="0" smtClean="0"/>
              <a:t>Procedure:</a:t>
            </a:r>
          </a:p>
          <a:p>
            <a:pPr lvl="1"/>
            <a:r>
              <a:rPr lang="en-US" sz="2000" dirty="0" smtClean="0"/>
              <a:t>Step 1: Compute Z = sum over all entries</a:t>
            </a:r>
          </a:p>
          <a:p>
            <a:pPr lvl="1"/>
            <a:r>
              <a:rPr lang="en-US" sz="2000" dirty="0" smtClean="0"/>
              <a:t>Step 2: Divide every entry by Z</a:t>
            </a:r>
          </a:p>
          <a:p>
            <a:pPr lvl="1"/>
            <a:endParaRPr lang="en-US" sz="2000" dirty="0"/>
          </a:p>
          <a:p>
            <a:r>
              <a:rPr lang="en-US" sz="2400" dirty="0" smtClean="0"/>
              <a:t>Example 1</a:t>
            </a:r>
          </a:p>
          <a:p>
            <a:pPr lvl="1"/>
            <a:endParaRPr lang="en-US" sz="2000" dirty="0" smtClean="0"/>
          </a:p>
          <a:p>
            <a:pPr eaLnBrk="1" hangingPunct="1"/>
            <a:endParaRPr lang="en-US" sz="2400" dirty="0" smtClean="0"/>
          </a:p>
          <a:p>
            <a:pPr eaLnBrk="1" hangingPunct="1"/>
            <a:endParaRPr lang="en-US" sz="2400" dirty="0"/>
          </a:p>
          <a:p>
            <a:pPr eaLnBrk="1" hangingPunct="1"/>
            <a:endParaRPr lang="en-US" sz="2400" dirty="0" smtClean="0"/>
          </a:p>
        </p:txBody>
      </p:sp>
      <p:sp>
        <p:nvSpPr>
          <p:cNvPr id="15362" name="Rectangle 2"/>
          <p:cNvSpPr>
            <a:spLocks noGrp="1" noChangeArrowheads="1"/>
          </p:cNvSpPr>
          <p:nvPr>
            <p:ph type="title"/>
          </p:nvPr>
        </p:nvSpPr>
        <p:spPr/>
        <p:txBody>
          <a:bodyPr/>
          <a:lstStyle/>
          <a:p>
            <a:pPr eaLnBrk="1" hangingPunct="1"/>
            <a:r>
              <a:rPr lang="en-US" dirty="0" smtClean="0"/>
              <a:t>To Normalize</a:t>
            </a:r>
          </a:p>
        </p:txBody>
      </p:sp>
      <p:sp>
        <p:nvSpPr>
          <p:cNvPr id="1051690" name="Rectangular Callout 1051689"/>
          <p:cNvSpPr/>
          <p:nvPr/>
        </p:nvSpPr>
        <p:spPr>
          <a:xfrm>
            <a:off x="6505277" y="2324160"/>
            <a:ext cx="3343352" cy="362880"/>
          </a:xfrm>
          <a:prstGeom prst="wedgeRectCallout">
            <a:avLst>
              <a:gd name="adj1" fmla="val -43217"/>
              <a:gd name="adj2" fmla="val -164407"/>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All entries sum to ONE</a:t>
            </a:r>
            <a:endParaRPr lang="en-US" dirty="0">
              <a:solidFill>
                <a:schemeClr val="tx1"/>
              </a:solidFill>
            </a:endParaRPr>
          </a:p>
        </p:txBody>
      </p:sp>
      <p:sp>
        <p:nvSpPr>
          <p:cNvPr id="1051691" name="Rounded Rectangle 1051690"/>
          <p:cNvSpPr/>
          <p:nvPr/>
        </p:nvSpPr>
        <p:spPr>
          <a:xfrm>
            <a:off x="5338993" y="1442880"/>
            <a:ext cx="2220261" cy="406080"/>
          </a:xfrm>
          <a:prstGeom prst="round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49" name="Group 46"/>
          <p:cNvGraphicFramePr>
            <a:graphicFrameLocks noGrp="1"/>
          </p:cNvGraphicFramePr>
          <p:nvPr>
            <p:extLst>
              <p:ext uri="{D42A27DB-BD31-4B8C-83A1-F6EECF244321}">
                <p14:modId xmlns:p14="http://schemas.microsoft.com/office/powerpoint/2010/main" val="4222149899"/>
              </p:ext>
            </p:extLst>
          </p:nvPr>
        </p:nvGraphicFramePr>
        <p:xfrm>
          <a:off x="578911" y="4852284"/>
          <a:ext cx="1581150" cy="1188720"/>
        </p:xfrm>
        <a:graphic>
          <a:graphicData uri="http://schemas.openxmlformats.org/drawingml/2006/table">
            <a:tbl>
              <a:tblPr/>
              <a:tblGrid>
                <a:gridCol w="857250"/>
                <a:gridCol w="7239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0" name="Line 45"/>
          <p:cNvSpPr>
            <a:spLocks noChangeShapeType="1"/>
          </p:cNvSpPr>
          <p:nvPr/>
        </p:nvSpPr>
        <p:spPr bwMode="auto">
          <a:xfrm>
            <a:off x="2417387" y="5468690"/>
            <a:ext cx="1167859" cy="9070"/>
          </a:xfrm>
          <a:prstGeom prst="line">
            <a:avLst/>
          </a:prstGeom>
          <a:noFill/>
          <a:ln w="762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051692" name="TextBox 1051691"/>
          <p:cNvSpPr txBox="1"/>
          <p:nvPr/>
        </p:nvSpPr>
        <p:spPr>
          <a:xfrm>
            <a:off x="2142511" y="5650560"/>
            <a:ext cx="1330427" cy="369332"/>
          </a:xfrm>
          <a:prstGeom prst="rect">
            <a:avLst/>
          </a:prstGeom>
          <a:noFill/>
        </p:spPr>
        <p:txBody>
          <a:bodyPr wrap="square" rtlCol="0">
            <a:spAutoFit/>
          </a:bodyPr>
          <a:lstStyle/>
          <a:p>
            <a:pPr algn="ctr"/>
            <a:r>
              <a:rPr lang="en-US" dirty="0" smtClean="0"/>
              <a:t>Z = 0.5</a:t>
            </a:r>
            <a:endParaRPr lang="en-US" dirty="0"/>
          </a:p>
        </p:txBody>
      </p:sp>
      <p:graphicFrame>
        <p:nvGraphicFramePr>
          <p:cNvPr id="52" name="Group 46"/>
          <p:cNvGraphicFramePr>
            <a:graphicFrameLocks noGrp="1"/>
          </p:cNvGraphicFramePr>
          <p:nvPr>
            <p:extLst>
              <p:ext uri="{D42A27DB-BD31-4B8C-83A1-F6EECF244321}">
                <p14:modId xmlns:p14="http://schemas.microsoft.com/office/powerpoint/2010/main" val="1705155321"/>
              </p:ext>
            </p:extLst>
          </p:nvPr>
        </p:nvGraphicFramePr>
        <p:xfrm>
          <a:off x="3729096" y="4875084"/>
          <a:ext cx="1581150" cy="1188720"/>
        </p:xfrm>
        <a:graphic>
          <a:graphicData uri="http://schemas.openxmlformats.org/drawingml/2006/table">
            <a:tbl>
              <a:tblPr/>
              <a:tblGrid>
                <a:gridCol w="857250"/>
                <a:gridCol w="7239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3" name="Rectangle 3"/>
          <p:cNvSpPr txBox="1">
            <a:spLocks noChangeArrowheads="1"/>
          </p:cNvSpPr>
          <p:nvPr/>
        </p:nvSpPr>
        <p:spPr bwMode="auto">
          <a:xfrm>
            <a:off x="5862165" y="4286255"/>
            <a:ext cx="5195946" cy="1398865"/>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dirty="0" smtClean="0"/>
              <a:t>Example 2</a:t>
            </a:r>
          </a:p>
          <a:p>
            <a:pPr lvl="1"/>
            <a:endParaRPr lang="en-US" sz="2000" dirty="0" smtClean="0"/>
          </a:p>
          <a:p>
            <a:endParaRPr lang="en-US" sz="2400" dirty="0" smtClean="0"/>
          </a:p>
          <a:p>
            <a:endParaRPr lang="en-US" sz="2400" dirty="0" smtClean="0"/>
          </a:p>
          <a:p>
            <a:endParaRPr lang="en-US" sz="2400" dirty="0" smtClean="0"/>
          </a:p>
        </p:txBody>
      </p:sp>
      <p:graphicFrame>
        <p:nvGraphicFramePr>
          <p:cNvPr id="54" name="Group 7"/>
          <p:cNvGraphicFramePr>
            <a:graphicFrameLocks noGrp="1"/>
          </p:cNvGraphicFramePr>
          <p:nvPr>
            <p:extLst>
              <p:ext uri="{D42A27DB-BD31-4B8C-83A1-F6EECF244321}">
                <p14:modId xmlns:p14="http://schemas.microsoft.com/office/powerpoint/2010/main" val="1124548457"/>
              </p:ext>
            </p:extLst>
          </p:nvPr>
        </p:nvGraphicFramePr>
        <p:xfrm>
          <a:off x="6031680" y="4799040"/>
          <a:ext cx="2270544" cy="1854201"/>
        </p:xfrm>
        <a:graphic>
          <a:graphicData uri="http://schemas.openxmlformats.org/drawingml/2006/table">
            <a:tbl>
              <a:tblPr/>
              <a:tblGrid>
                <a:gridCol w="756848"/>
                <a:gridCol w="756848"/>
                <a:gridCol w="756848"/>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15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5" name="TextBox 54"/>
          <p:cNvSpPr txBox="1"/>
          <p:nvPr/>
        </p:nvSpPr>
        <p:spPr>
          <a:xfrm>
            <a:off x="2372663" y="4913040"/>
            <a:ext cx="1223637" cy="369332"/>
          </a:xfrm>
          <a:prstGeom prst="rect">
            <a:avLst/>
          </a:prstGeom>
          <a:noFill/>
        </p:spPr>
        <p:txBody>
          <a:bodyPr wrap="none" rtlCol="0">
            <a:spAutoFit/>
          </a:bodyPr>
          <a:lstStyle/>
          <a:p>
            <a:r>
              <a:rPr lang="en-US" dirty="0" smtClean="0"/>
              <a:t>Normalize</a:t>
            </a:r>
            <a:endParaRPr lang="en-US" dirty="0"/>
          </a:p>
        </p:txBody>
      </p:sp>
      <p:sp>
        <p:nvSpPr>
          <p:cNvPr id="56" name="Line 45"/>
          <p:cNvSpPr>
            <a:spLocks noChangeShapeType="1"/>
          </p:cNvSpPr>
          <p:nvPr/>
        </p:nvSpPr>
        <p:spPr bwMode="auto">
          <a:xfrm>
            <a:off x="8608552" y="5629730"/>
            <a:ext cx="1167859" cy="9070"/>
          </a:xfrm>
          <a:prstGeom prst="line">
            <a:avLst/>
          </a:prstGeom>
          <a:noFill/>
          <a:ln w="762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57" name="TextBox 56"/>
          <p:cNvSpPr txBox="1"/>
          <p:nvPr/>
        </p:nvSpPr>
        <p:spPr>
          <a:xfrm>
            <a:off x="8558293" y="5785680"/>
            <a:ext cx="845491" cy="369332"/>
          </a:xfrm>
          <a:prstGeom prst="rect">
            <a:avLst/>
          </a:prstGeom>
          <a:noFill/>
        </p:spPr>
        <p:txBody>
          <a:bodyPr wrap="none" rtlCol="0">
            <a:spAutoFit/>
          </a:bodyPr>
          <a:lstStyle/>
          <a:p>
            <a:r>
              <a:rPr lang="en-US" dirty="0" smtClean="0"/>
              <a:t>Z = 50</a:t>
            </a:r>
            <a:endParaRPr lang="en-US" dirty="0"/>
          </a:p>
        </p:txBody>
      </p:sp>
      <p:sp>
        <p:nvSpPr>
          <p:cNvPr id="59" name="TextBox 58"/>
          <p:cNvSpPr txBox="1"/>
          <p:nvPr/>
        </p:nvSpPr>
        <p:spPr>
          <a:xfrm>
            <a:off x="8537911" y="5143200"/>
            <a:ext cx="1223637" cy="369332"/>
          </a:xfrm>
          <a:prstGeom prst="rect">
            <a:avLst/>
          </a:prstGeom>
          <a:noFill/>
        </p:spPr>
        <p:txBody>
          <a:bodyPr wrap="none" rtlCol="0">
            <a:spAutoFit/>
          </a:bodyPr>
          <a:lstStyle/>
          <a:p>
            <a:r>
              <a:rPr lang="en-US" dirty="0" smtClean="0"/>
              <a:t>Normalize</a:t>
            </a:r>
            <a:endParaRPr lang="en-US" dirty="0"/>
          </a:p>
        </p:txBody>
      </p:sp>
      <p:graphicFrame>
        <p:nvGraphicFramePr>
          <p:cNvPr id="60" name="Group 7"/>
          <p:cNvGraphicFramePr>
            <a:graphicFrameLocks noGrp="1"/>
          </p:cNvGraphicFramePr>
          <p:nvPr>
            <p:extLst>
              <p:ext uri="{D42A27DB-BD31-4B8C-83A1-F6EECF244321}">
                <p14:modId xmlns:p14="http://schemas.microsoft.com/office/powerpoint/2010/main" val="3654062727"/>
              </p:ext>
            </p:extLst>
          </p:nvPr>
        </p:nvGraphicFramePr>
        <p:xfrm>
          <a:off x="9803883" y="4795920"/>
          <a:ext cx="2270544" cy="1854201"/>
        </p:xfrm>
        <a:graphic>
          <a:graphicData uri="http://schemas.openxmlformats.org/drawingml/2006/table">
            <a:tbl>
              <a:tblPr/>
              <a:tblGrid>
                <a:gridCol w="756848"/>
                <a:gridCol w="756848"/>
                <a:gridCol w="756848"/>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33019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516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516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5169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3">
                                            <p:txEl>
                                              <p:pRg st="0" end="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690" grpId="0" animBg="1"/>
      <p:bldP spid="1051691" grpId="0" animBg="1"/>
      <p:bldP spid="50" grpId="0" animBg="1"/>
      <p:bldP spid="1051692" grpId="0"/>
      <p:bldP spid="55" grpId="0"/>
      <p:bldP spid="56" grpId="0" animBg="1"/>
      <p:bldP spid="57" grpId="0"/>
      <p:bldP spid="5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smtClean="0"/>
              <a:t>Probabilistic Inference</a:t>
            </a:r>
          </a:p>
        </p:txBody>
      </p:sp>
      <p:sp>
        <p:nvSpPr>
          <p:cNvPr id="16387" name="Rectangle 3"/>
          <p:cNvSpPr>
            <a:spLocks noGrp="1" noChangeArrowheads="1"/>
          </p:cNvSpPr>
          <p:nvPr>
            <p:ph idx="1"/>
          </p:nvPr>
        </p:nvSpPr>
        <p:spPr>
          <a:xfrm>
            <a:off x="379413" y="1407089"/>
            <a:ext cx="6854237" cy="4773049"/>
          </a:xfrm>
        </p:spPr>
        <p:txBody>
          <a:bodyPr/>
          <a:lstStyle/>
          <a:p>
            <a:pPr eaLnBrk="1" hangingPunct="1"/>
            <a:r>
              <a:rPr lang="en-US" sz="2400" dirty="0" smtClean="0"/>
              <a:t>Probabilistic inference: compute a desired probability from other known probabilities (e.g. conditional from joint)</a:t>
            </a:r>
          </a:p>
          <a:p>
            <a:pPr eaLnBrk="1" hangingPunct="1"/>
            <a:endParaRPr lang="en-US" sz="2400" dirty="0" smtClean="0"/>
          </a:p>
          <a:p>
            <a:pPr eaLnBrk="1" hangingPunct="1"/>
            <a:r>
              <a:rPr lang="en-US" sz="2400" dirty="0" smtClean="0"/>
              <a:t>We generally compute conditional probabilities </a:t>
            </a:r>
          </a:p>
          <a:p>
            <a:pPr lvl="1" eaLnBrk="1" hangingPunct="1"/>
            <a:r>
              <a:rPr lang="en-US" sz="2000" dirty="0" smtClean="0"/>
              <a:t>P(on time | no reported accidents) = 0.90</a:t>
            </a:r>
          </a:p>
          <a:p>
            <a:pPr lvl="1" eaLnBrk="1" hangingPunct="1"/>
            <a:r>
              <a:rPr lang="en-US" sz="2000" dirty="0" smtClean="0"/>
              <a:t>These represent the agent’s </a:t>
            </a:r>
            <a:r>
              <a:rPr lang="en-US" sz="2000" i="1" dirty="0" smtClean="0"/>
              <a:t>beliefs</a:t>
            </a:r>
            <a:r>
              <a:rPr lang="en-US" sz="2000" dirty="0" smtClean="0"/>
              <a:t> given the evidence</a:t>
            </a:r>
            <a:endParaRPr lang="en-US" sz="2000" i="1" dirty="0" smtClean="0"/>
          </a:p>
          <a:p>
            <a:pPr eaLnBrk="1" hangingPunct="1"/>
            <a:endParaRPr lang="en-US" sz="2400" dirty="0" smtClean="0"/>
          </a:p>
          <a:p>
            <a:pPr eaLnBrk="1" hangingPunct="1"/>
            <a:r>
              <a:rPr lang="en-US" sz="2400" dirty="0" smtClean="0"/>
              <a:t>Probabilities change with new evidence:</a:t>
            </a:r>
          </a:p>
          <a:p>
            <a:pPr lvl="1" eaLnBrk="1" hangingPunct="1"/>
            <a:r>
              <a:rPr lang="en-US" sz="2000" dirty="0" smtClean="0"/>
              <a:t>P(on time | no accidents, 5 a.m.) = 0.95</a:t>
            </a:r>
          </a:p>
          <a:p>
            <a:pPr lvl="1" eaLnBrk="1" hangingPunct="1"/>
            <a:r>
              <a:rPr lang="en-US" sz="2000" dirty="0" smtClean="0"/>
              <a:t>P(on time | no accidents, 5 a.m., raining) = 0.80</a:t>
            </a:r>
          </a:p>
          <a:p>
            <a:pPr lvl="1" eaLnBrk="1" hangingPunct="1"/>
            <a:r>
              <a:rPr lang="en-US" sz="2000" dirty="0" smtClean="0"/>
              <a:t>Observing new evidence causes </a:t>
            </a:r>
            <a:r>
              <a:rPr lang="en-US" sz="2000" i="1" dirty="0" smtClean="0"/>
              <a:t>beliefs to be updated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8016" y="1295018"/>
            <a:ext cx="5110454" cy="4728689"/>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smtClean="0"/>
              <a:t>Example: Pacman</a:t>
            </a:r>
          </a:p>
        </p:txBody>
      </p:sp>
      <p:grpSp>
        <p:nvGrpSpPr>
          <p:cNvPr id="14340" name="Group 4"/>
          <p:cNvGrpSpPr>
            <a:grpSpLocks/>
          </p:cNvGrpSpPr>
          <p:nvPr/>
        </p:nvGrpSpPr>
        <p:grpSpPr bwMode="auto">
          <a:xfrm>
            <a:off x="914400" y="2971800"/>
            <a:ext cx="2895600" cy="2835275"/>
            <a:chOff x="3408" y="912"/>
            <a:chExt cx="1584" cy="1551"/>
          </a:xfrm>
        </p:grpSpPr>
        <p:grpSp>
          <p:nvGrpSpPr>
            <p:cNvPr id="14358" name="Group 5"/>
            <p:cNvGrpSpPr>
              <a:grpSpLocks/>
            </p:cNvGrpSpPr>
            <p:nvPr/>
          </p:nvGrpSpPr>
          <p:grpSpPr bwMode="auto">
            <a:xfrm>
              <a:off x="3408" y="912"/>
              <a:ext cx="1584" cy="1551"/>
              <a:chOff x="3360" y="1008"/>
              <a:chExt cx="1584" cy="1551"/>
            </a:xfrm>
          </p:grpSpPr>
          <p:pic>
            <p:nvPicPr>
              <p:cNvPr id="14362" name="Picture 6"/>
              <p:cNvPicPr>
                <a:picLocks noChangeAspect="1" noChangeArrowheads="1"/>
              </p:cNvPicPr>
              <p:nvPr/>
            </p:nvPicPr>
            <p:blipFill>
              <a:blip r:embed="rId3" cstate="print"/>
              <a:srcRect r="73026"/>
              <a:stretch>
                <a:fillRect/>
              </a:stretch>
            </p:blipFill>
            <p:spPr bwMode="auto">
              <a:xfrm>
                <a:off x="3360" y="1008"/>
                <a:ext cx="768" cy="1551"/>
              </a:xfrm>
              <a:prstGeom prst="rect">
                <a:avLst/>
              </a:prstGeom>
              <a:noFill/>
              <a:ln w="9525">
                <a:noFill/>
                <a:miter lim="800000"/>
                <a:headEnd/>
                <a:tailEnd/>
              </a:ln>
            </p:spPr>
          </p:pic>
          <p:pic>
            <p:nvPicPr>
              <p:cNvPr id="14363" name="Picture 7"/>
              <p:cNvPicPr>
                <a:picLocks noChangeAspect="1" noChangeArrowheads="1"/>
              </p:cNvPicPr>
              <p:nvPr/>
            </p:nvPicPr>
            <p:blipFill>
              <a:blip r:embed="rId3" cstate="print"/>
              <a:srcRect l="72498" r="-1158"/>
              <a:stretch>
                <a:fillRect/>
              </a:stretch>
            </p:blipFill>
            <p:spPr bwMode="auto">
              <a:xfrm>
                <a:off x="4128" y="1008"/>
                <a:ext cx="816" cy="1551"/>
              </a:xfrm>
              <a:prstGeom prst="rect">
                <a:avLst/>
              </a:prstGeom>
              <a:noFill/>
              <a:ln w="9525">
                <a:noFill/>
                <a:miter lim="800000"/>
                <a:headEnd/>
                <a:tailEnd/>
              </a:ln>
            </p:spPr>
          </p:pic>
        </p:grpSp>
        <p:pic>
          <p:nvPicPr>
            <p:cNvPr id="14359" name="Picture 8"/>
            <p:cNvPicPr>
              <a:picLocks noChangeAspect="1" noChangeArrowheads="1"/>
            </p:cNvPicPr>
            <p:nvPr/>
          </p:nvPicPr>
          <p:blipFill>
            <a:blip r:embed="rId4" cstate="print"/>
            <a:srcRect/>
            <a:stretch>
              <a:fillRect/>
            </a:stretch>
          </p:blipFill>
          <p:spPr bwMode="auto">
            <a:xfrm>
              <a:off x="3480" y="1872"/>
              <a:ext cx="216" cy="168"/>
            </a:xfrm>
            <a:prstGeom prst="rect">
              <a:avLst/>
            </a:prstGeom>
            <a:noFill/>
            <a:ln w="9525">
              <a:noFill/>
              <a:miter lim="800000"/>
              <a:headEnd/>
              <a:tailEnd/>
            </a:ln>
          </p:spPr>
        </p:pic>
        <p:pic>
          <p:nvPicPr>
            <p:cNvPr id="14360" name="Picture 9"/>
            <p:cNvPicPr>
              <a:picLocks noChangeAspect="1" noChangeArrowheads="1"/>
            </p:cNvPicPr>
            <p:nvPr/>
          </p:nvPicPr>
          <p:blipFill>
            <a:blip r:embed="rId5" cstate="print"/>
            <a:srcRect/>
            <a:stretch>
              <a:fillRect/>
            </a:stretch>
          </p:blipFill>
          <p:spPr bwMode="auto">
            <a:xfrm>
              <a:off x="3792" y="2160"/>
              <a:ext cx="197" cy="178"/>
            </a:xfrm>
            <a:prstGeom prst="rect">
              <a:avLst/>
            </a:prstGeom>
            <a:noFill/>
            <a:ln w="9525">
              <a:noFill/>
              <a:miter lim="800000"/>
              <a:headEnd/>
              <a:tailEnd/>
            </a:ln>
          </p:spPr>
        </p:pic>
        <p:pic>
          <p:nvPicPr>
            <p:cNvPr id="14361" name="Picture 10"/>
            <p:cNvPicPr>
              <a:picLocks noChangeAspect="1" noChangeArrowheads="1"/>
            </p:cNvPicPr>
            <p:nvPr/>
          </p:nvPicPr>
          <p:blipFill>
            <a:blip r:embed="rId6" cstate="print"/>
            <a:srcRect/>
            <a:stretch>
              <a:fillRect/>
            </a:stretch>
          </p:blipFill>
          <p:spPr bwMode="auto">
            <a:xfrm>
              <a:off x="3504" y="2160"/>
              <a:ext cx="216" cy="187"/>
            </a:xfrm>
            <a:prstGeom prst="rect">
              <a:avLst/>
            </a:prstGeom>
            <a:noFill/>
            <a:ln w="9525">
              <a:noFill/>
              <a:miter lim="800000"/>
              <a:headEnd/>
              <a:tailEnd/>
            </a:ln>
          </p:spPr>
        </p:pic>
      </p:grpSp>
      <p:grpSp>
        <p:nvGrpSpPr>
          <p:cNvPr id="4" name="Group 11"/>
          <p:cNvGrpSpPr>
            <a:grpSpLocks/>
          </p:cNvGrpSpPr>
          <p:nvPr/>
        </p:nvGrpSpPr>
        <p:grpSpPr bwMode="auto">
          <a:xfrm>
            <a:off x="4648200" y="2971800"/>
            <a:ext cx="2895600" cy="2835275"/>
            <a:chOff x="3456" y="2592"/>
            <a:chExt cx="1584" cy="1551"/>
          </a:xfrm>
        </p:grpSpPr>
        <p:grpSp>
          <p:nvGrpSpPr>
            <p:cNvPr id="14352" name="Group 12"/>
            <p:cNvGrpSpPr>
              <a:grpSpLocks/>
            </p:cNvGrpSpPr>
            <p:nvPr/>
          </p:nvGrpSpPr>
          <p:grpSpPr bwMode="auto">
            <a:xfrm>
              <a:off x="3456" y="2592"/>
              <a:ext cx="1584" cy="1551"/>
              <a:chOff x="3360" y="1008"/>
              <a:chExt cx="1584" cy="1551"/>
            </a:xfrm>
          </p:grpSpPr>
          <p:pic>
            <p:nvPicPr>
              <p:cNvPr id="14356" name="Picture 13"/>
              <p:cNvPicPr>
                <a:picLocks noChangeAspect="1" noChangeArrowheads="1"/>
              </p:cNvPicPr>
              <p:nvPr/>
            </p:nvPicPr>
            <p:blipFill>
              <a:blip r:embed="rId3" cstate="print"/>
              <a:srcRect r="73026"/>
              <a:stretch>
                <a:fillRect/>
              </a:stretch>
            </p:blipFill>
            <p:spPr bwMode="auto">
              <a:xfrm>
                <a:off x="3360" y="1008"/>
                <a:ext cx="768" cy="1551"/>
              </a:xfrm>
              <a:prstGeom prst="rect">
                <a:avLst/>
              </a:prstGeom>
              <a:noFill/>
              <a:ln w="9525">
                <a:noFill/>
                <a:miter lim="800000"/>
                <a:headEnd/>
                <a:tailEnd/>
              </a:ln>
            </p:spPr>
          </p:pic>
          <p:pic>
            <p:nvPicPr>
              <p:cNvPr id="14357" name="Picture 14"/>
              <p:cNvPicPr>
                <a:picLocks noChangeAspect="1" noChangeArrowheads="1"/>
              </p:cNvPicPr>
              <p:nvPr/>
            </p:nvPicPr>
            <p:blipFill>
              <a:blip r:embed="rId3" cstate="print"/>
              <a:srcRect l="72498" r="-1158"/>
              <a:stretch>
                <a:fillRect/>
              </a:stretch>
            </p:blipFill>
            <p:spPr bwMode="auto">
              <a:xfrm>
                <a:off x="4128" y="1008"/>
                <a:ext cx="816" cy="1551"/>
              </a:xfrm>
              <a:prstGeom prst="rect">
                <a:avLst/>
              </a:prstGeom>
              <a:noFill/>
              <a:ln w="9525">
                <a:noFill/>
                <a:miter lim="800000"/>
                <a:headEnd/>
                <a:tailEnd/>
              </a:ln>
            </p:spPr>
          </p:pic>
        </p:grpSp>
        <p:pic>
          <p:nvPicPr>
            <p:cNvPr id="14353" name="Picture 15"/>
            <p:cNvPicPr>
              <a:picLocks noChangeAspect="1" noChangeArrowheads="1"/>
            </p:cNvPicPr>
            <p:nvPr/>
          </p:nvPicPr>
          <p:blipFill>
            <a:blip r:embed="rId4" cstate="print"/>
            <a:srcRect/>
            <a:stretch>
              <a:fillRect/>
            </a:stretch>
          </p:blipFill>
          <p:spPr bwMode="auto">
            <a:xfrm>
              <a:off x="4272" y="2832"/>
              <a:ext cx="216" cy="168"/>
            </a:xfrm>
            <a:prstGeom prst="rect">
              <a:avLst/>
            </a:prstGeom>
            <a:noFill/>
            <a:ln w="9525">
              <a:noFill/>
              <a:miter lim="800000"/>
              <a:headEnd/>
              <a:tailEnd/>
            </a:ln>
          </p:spPr>
        </p:pic>
        <p:pic>
          <p:nvPicPr>
            <p:cNvPr id="14354" name="Picture 16"/>
            <p:cNvPicPr>
              <a:picLocks noChangeAspect="1" noChangeArrowheads="1"/>
            </p:cNvPicPr>
            <p:nvPr/>
          </p:nvPicPr>
          <p:blipFill>
            <a:blip r:embed="rId5" cstate="print"/>
            <a:srcRect/>
            <a:stretch>
              <a:fillRect/>
            </a:stretch>
          </p:blipFill>
          <p:spPr bwMode="auto">
            <a:xfrm>
              <a:off x="4704" y="2976"/>
              <a:ext cx="197" cy="178"/>
            </a:xfrm>
            <a:prstGeom prst="rect">
              <a:avLst/>
            </a:prstGeom>
            <a:noFill/>
            <a:ln w="9525">
              <a:noFill/>
              <a:miter lim="800000"/>
              <a:headEnd/>
              <a:tailEnd/>
            </a:ln>
          </p:spPr>
        </p:pic>
        <p:pic>
          <p:nvPicPr>
            <p:cNvPr id="14355" name="Picture 17"/>
            <p:cNvPicPr>
              <a:picLocks noChangeAspect="1" noChangeArrowheads="1"/>
            </p:cNvPicPr>
            <p:nvPr/>
          </p:nvPicPr>
          <p:blipFill>
            <a:blip r:embed="rId6" cstate="print"/>
            <a:srcRect/>
            <a:stretch>
              <a:fillRect/>
            </a:stretch>
          </p:blipFill>
          <p:spPr bwMode="auto">
            <a:xfrm>
              <a:off x="4704" y="2688"/>
              <a:ext cx="216" cy="187"/>
            </a:xfrm>
            <a:prstGeom prst="rect">
              <a:avLst/>
            </a:prstGeom>
            <a:noFill/>
            <a:ln w="9525">
              <a:noFill/>
              <a:miter lim="800000"/>
              <a:headEnd/>
              <a:tailEnd/>
            </a:ln>
          </p:spPr>
        </p:pic>
      </p:grpSp>
      <p:grpSp>
        <p:nvGrpSpPr>
          <p:cNvPr id="6" name="Group 18"/>
          <p:cNvGrpSpPr>
            <a:grpSpLocks/>
          </p:cNvGrpSpPr>
          <p:nvPr/>
        </p:nvGrpSpPr>
        <p:grpSpPr bwMode="auto">
          <a:xfrm>
            <a:off x="8458200" y="2971800"/>
            <a:ext cx="2895600" cy="2835275"/>
            <a:chOff x="3744" y="3190"/>
            <a:chExt cx="1056" cy="1034"/>
          </a:xfrm>
        </p:grpSpPr>
        <p:grpSp>
          <p:nvGrpSpPr>
            <p:cNvPr id="14345" name="Group 19"/>
            <p:cNvGrpSpPr>
              <a:grpSpLocks/>
            </p:cNvGrpSpPr>
            <p:nvPr/>
          </p:nvGrpSpPr>
          <p:grpSpPr bwMode="auto">
            <a:xfrm>
              <a:off x="3744" y="3190"/>
              <a:ext cx="1056" cy="1034"/>
              <a:chOff x="3360" y="1008"/>
              <a:chExt cx="1584" cy="1551"/>
            </a:xfrm>
          </p:grpSpPr>
          <p:pic>
            <p:nvPicPr>
              <p:cNvPr id="14350" name="Picture 20"/>
              <p:cNvPicPr>
                <a:picLocks noChangeAspect="1" noChangeArrowheads="1"/>
              </p:cNvPicPr>
              <p:nvPr/>
            </p:nvPicPr>
            <p:blipFill>
              <a:blip r:embed="rId3" cstate="print"/>
              <a:srcRect r="73026"/>
              <a:stretch>
                <a:fillRect/>
              </a:stretch>
            </p:blipFill>
            <p:spPr bwMode="auto">
              <a:xfrm>
                <a:off x="3360" y="1008"/>
                <a:ext cx="768" cy="1551"/>
              </a:xfrm>
              <a:prstGeom prst="rect">
                <a:avLst/>
              </a:prstGeom>
              <a:noFill/>
              <a:ln w="9525">
                <a:noFill/>
                <a:miter lim="800000"/>
                <a:headEnd/>
                <a:tailEnd/>
              </a:ln>
            </p:spPr>
          </p:pic>
          <p:pic>
            <p:nvPicPr>
              <p:cNvPr id="14351" name="Picture 21"/>
              <p:cNvPicPr>
                <a:picLocks noChangeAspect="1" noChangeArrowheads="1"/>
              </p:cNvPicPr>
              <p:nvPr/>
            </p:nvPicPr>
            <p:blipFill>
              <a:blip r:embed="rId3" cstate="print"/>
              <a:srcRect l="72498" r="-1158"/>
              <a:stretch>
                <a:fillRect/>
              </a:stretch>
            </p:blipFill>
            <p:spPr bwMode="auto">
              <a:xfrm>
                <a:off x="4128" y="1008"/>
                <a:ext cx="816" cy="1551"/>
              </a:xfrm>
              <a:prstGeom prst="rect">
                <a:avLst/>
              </a:prstGeom>
              <a:noFill/>
              <a:ln w="9525">
                <a:noFill/>
                <a:miter lim="800000"/>
                <a:headEnd/>
                <a:tailEnd/>
              </a:ln>
            </p:spPr>
          </p:pic>
        </p:grpSp>
        <p:pic>
          <p:nvPicPr>
            <p:cNvPr id="14346" name="Picture 22"/>
            <p:cNvPicPr>
              <a:picLocks noChangeAspect="1" noChangeArrowheads="1"/>
            </p:cNvPicPr>
            <p:nvPr/>
          </p:nvPicPr>
          <p:blipFill>
            <a:blip r:embed="rId4" cstate="print"/>
            <a:srcRect/>
            <a:stretch>
              <a:fillRect/>
            </a:stretch>
          </p:blipFill>
          <p:spPr bwMode="auto">
            <a:xfrm>
              <a:off x="3792" y="3830"/>
              <a:ext cx="144" cy="112"/>
            </a:xfrm>
            <a:prstGeom prst="rect">
              <a:avLst/>
            </a:prstGeom>
            <a:noFill/>
            <a:ln w="9525">
              <a:noFill/>
              <a:miter lim="800000"/>
              <a:headEnd/>
              <a:tailEnd/>
            </a:ln>
          </p:spPr>
        </p:pic>
        <p:pic>
          <p:nvPicPr>
            <p:cNvPr id="14347" name="Picture 23"/>
            <p:cNvPicPr>
              <a:picLocks noChangeAspect="1" noChangeArrowheads="1"/>
            </p:cNvPicPr>
            <p:nvPr/>
          </p:nvPicPr>
          <p:blipFill>
            <a:blip r:embed="rId5" cstate="print"/>
            <a:srcRect/>
            <a:stretch>
              <a:fillRect/>
            </a:stretch>
          </p:blipFill>
          <p:spPr bwMode="auto">
            <a:xfrm>
              <a:off x="4000" y="4022"/>
              <a:ext cx="131" cy="119"/>
            </a:xfrm>
            <a:prstGeom prst="rect">
              <a:avLst/>
            </a:prstGeom>
            <a:noFill/>
            <a:ln w="9525">
              <a:noFill/>
              <a:miter lim="800000"/>
              <a:headEnd/>
              <a:tailEnd/>
            </a:ln>
          </p:spPr>
        </p:pic>
        <p:pic>
          <p:nvPicPr>
            <p:cNvPr id="14348" name="Picture 24"/>
            <p:cNvPicPr>
              <a:picLocks noChangeAspect="1" noChangeArrowheads="1"/>
            </p:cNvPicPr>
            <p:nvPr/>
          </p:nvPicPr>
          <p:blipFill>
            <a:blip r:embed="rId6" cstate="print"/>
            <a:srcRect/>
            <a:stretch>
              <a:fillRect/>
            </a:stretch>
          </p:blipFill>
          <p:spPr bwMode="auto">
            <a:xfrm>
              <a:off x="3808" y="4022"/>
              <a:ext cx="144" cy="125"/>
            </a:xfrm>
            <a:prstGeom prst="rect">
              <a:avLst/>
            </a:prstGeom>
            <a:noFill/>
            <a:ln w="9525">
              <a:noFill/>
              <a:miter lim="800000"/>
              <a:headEnd/>
              <a:tailEnd/>
            </a:ln>
          </p:spPr>
        </p:pic>
        <p:sp>
          <p:nvSpPr>
            <p:cNvPr id="14349" name="Rectangle 25"/>
            <p:cNvSpPr>
              <a:spLocks noChangeArrowheads="1"/>
            </p:cNvSpPr>
            <p:nvPr/>
          </p:nvSpPr>
          <p:spPr bwMode="auto">
            <a:xfrm>
              <a:off x="4512" y="3264"/>
              <a:ext cx="96" cy="96"/>
            </a:xfrm>
            <a:prstGeom prst="rect">
              <a:avLst/>
            </a:prstGeom>
            <a:solidFill>
              <a:schemeClr val="tx1"/>
            </a:solidFill>
            <a:ln w="9525">
              <a:solidFill>
                <a:schemeClr val="tx1"/>
              </a:solidFill>
              <a:miter lim="800000"/>
              <a:headEnd/>
              <a:tailEnd/>
            </a:ln>
          </p:spPr>
          <p:txBody>
            <a:bodyPr wrap="none" anchor="ctr"/>
            <a:lstStyle/>
            <a:p>
              <a:endParaRPr lang="en-US"/>
            </a:p>
          </p:txBody>
        </p:sp>
      </p:grpSp>
      <p:sp>
        <p:nvSpPr>
          <p:cNvPr id="14344" name="Text Box 28"/>
          <p:cNvSpPr txBox="1">
            <a:spLocks noChangeArrowheads="1"/>
          </p:cNvSpPr>
          <p:nvPr/>
        </p:nvSpPr>
        <p:spPr bwMode="auto">
          <a:xfrm>
            <a:off x="5105400" y="6096000"/>
            <a:ext cx="7086600" cy="807914"/>
          </a:xfrm>
          <a:prstGeom prst="rect">
            <a:avLst/>
          </a:prstGeom>
          <a:noFill/>
          <a:ln w="9525">
            <a:noFill/>
            <a:miter lim="800000"/>
            <a:headEnd/>
            <a:tailEnd/>
          </a:ln>
        </p:spPr>
        <p:txBody>
          <a:bodyPr wrap="square">
            <a:spAutoFit/>
          </a:bodyPr>
          <a:lstStyle/>
          <a:p>
            <a:pPr algn="r">
              <a:lnSpc>
                <a:spcPct val="50000"/>
              </a:lnSpc>
              <a:spcBef>
                <a:spcPct val="50000"/>
              </a:spcBef>
            </a:pPr>
            <a:r>
              <a:rPr lang="en-US" dirty="0" smtClean="0">
                <a:solidFill>
                  <a:srgbClr val="CC0000"/>
                </a:solidFill>
                <a:latin typeface="Calibri" pitchFamily="34" charset="0"/>
              </a:rPr>
              <a:t>[Demo: Q-learning – </a:t>
            </a:r>
            <a:r>
              <a:rPr lang="en-US" dirty="0" err="1" smtClean="0">
                <a:solidFill>
                  <a:srgbClr val="CC0000"/>
                </a:solidFill>
                <a:latin typeface="Calibri" pitchFamily="34" charset="0"/>
              </a:rPr>
              <a:t>pacman</a:t>
            </a:r>
            <a:r>
              <a:rPr lang="en-US" dirty="0" smtClean="0">
                <a:solidFill>
                  <a:srgbClr val="CC0000"/>
                </a:solidFill>
                <a:latin typeface="Calibri" pitchFamily="34" charset="0"/>
              </a:rPr>
              <a:t> – tiny – watch all (L11D5)]</a:t>
            </a:r>
          </a:p>
          <a:p>
            <a:pPr algn="r">
              <a:lnSpc>
                <a:spcPct val="50000"/>
              </a:lnSpc>
              <a:spcBef>
                <a:spcPct val="50000"/>
              </a:spcBef>
            </a:pPr>
            <a:r>
              <a:rPr lang="en-US" dirty="0" smtClean="0">
                <a:solidFill>
                  <a:srgbClr val="CC0000"/>
                </a:solidFill>
                <a:latin typeface="Calibri" pitchFamily="34" charset="0"/>
              </a:rPr>
              <a:t>[Demo: Q-learning – </a:t>
            </a:r>
            <a:r>
              <a:rPr lang="en-US" dirty="0" err="1" smtClean="0">
                <a:solidFill>
                  <a:srgbClr val="CC0000"/>
                </a:solidFill>
                <a:latin typeface="Calibri" pitchFamily="34" charset="0"/>
              </a:rPr>
              <a:t>pacman</a:t>
            </a:r>
            <a:r>
              <a:rPr lang="en-US" dirty="0" smtClean="0">
                <a:solidFill>
                  <a:srgbClr val="CC0000"/>
                </a:solidFill>
                <a:latin typeface="Calibri" pitchFamily="34" charset="0"/>
              </a:rPr>
              <a:t> – tiny – silent train (L11D6)] </a:t>
            </a:r>
          </a:p>
          <a:p>
            <a:pPr algn="r">
              <a:lnSpc>
                <a:spcPct val="50000"/>
              </a:lnSpc>
              <a:spcBef>
                <a:spcPct val="50000"/>
              </a:spcBef>
            </a:pPr>
            <a:r>
              <a:rPr lang="en-US" dirty="0" smtClean="0">
                <a:solidFill>
                  <a:srgbClr val="CC0000"/>
                </a:solidFill>
                <a:latin typeface="Calibri" pitchFamily="34" charset="0"/>
              </a:rPr>
              <a:t>[Demo: Q-learning – </a:t>
            </a:r>
            <a:r>
              <a:rPr lang="en-US" dirty="0" err="1" smtClean="0">
                <a:solidFill>
                  <a:srgbClr val="CC0000"/>
                </a:solidFill>
                <a:latin typeface="Calibri" pitchFamily="34" charset="0"/>
              </a:rPr>
              <a:t>pacman</a:t>
            </a:r>
            <a:r>
              <a:rPr lang="en-US" dirty="0" smtClean="0">
                <a:solidFill>
                  <a:srgbClr val="CC0000"/>
                </a:solidFill>
                <a:latin typeface="Calibri" pitchFamily="34" charset="0"/>
              </a:rPr>
              <a:t> – tricky – watch all (L11D7)]</a:t>
            </a:r>
            <a:endParaRPr lang="en-US" dirty="0">
              <a:solidFill>
                <a:srgbClr val="CC0000"/>
              </a:solidFill>
              <a:latin typeface="Calibri" pitchFamily="34" charset="0"/>
            </a:endParaRPr>
          </a:p>
        </p:txBody>
      </p:sp>
      <p:sp>
        <p:nvSpPr>
          <p:cNvPr id="28" name="TextBox 27"/>
          <p:cNvSpPr txBox="1"/>
          <p:nvPr/>
        </p:nvSpPr>
        <p:spPr>
          <a:xfrm>
            <a:off x="838200" y="1524000"/>
            <a:ext cx="2819400" cy="1089529"/>
          </a:xfrm>
          <a:prstGeom prst="rect">
            <a:avLst/>
          </a:prstGeom>
          <a:noFill/>
        </p:spPr>
        <p:txBody>
          <a:bodyPr wrap="square" rtlCol="0">
            <a:spAutoFit/>
          </a:bodyPr>
          <a:lstStyle/>
          <a:p>
            <a:pPr algn="ctr">
              <a:lnSpc>
                <a:spcPct val="90000"/>
              </a:lnSpc>
            </a:pPr>
            <a:r>
              <a:rPr lang="en-US" sz="2400" dirty="0" smtClean="0">
                <a:latin typeface="Calibri" pitchFamily="34" charset="0"/>
              </a:rPr>
              <a:t>Let’s say we discover through experience that this state is bad:</a:t>
            </a:r>
          </a:p>
        </p:txBody>
      </p:sp>
      <p:sp>
        <p:nvSpPr>
          <p:cNvPr id="29" name="TextBox 28"/>
          <p:cNvSpPr txBox="1"/>
          <p:nvPr/>
        </p:nvSpPr>
        <p:spPr>
          <a:xfrm>
            <a:off x="4648200" y="1524000"/>
            <a:ext cx="2819400" cy="1089529"/>
          </a:xfrm>
          <a:prstGeom prst="rect">
            <a:avLst/>
          </a:prstGeom>
          <a:noFill/>
        </p:spPr>
        <p:txBody>
          <a:bodyPr wrap="square" rtlCol="0">
            <a:spAutoFit/>
          </a:bodyPr>
          <a:lstStyle/>
          <a:p>
            <a:pPr algn="ctr">
              <a:lnSpc>
                <a:spcPct val="90000"/>
              </a:lnSpc>
            </a:pPr>
            <a:r>
              <a:rPr lang="en-US" sz="2400" dirty="0" smtClean="0">
                <a:latin typeface="Calibri" pitchFamily="34" charset="0"/>
              </a:rPr>
              <a:t>In naïve q-learning, we know nothing about this state:</a:t>
            </a:r>
          </a:p>
        </p:txBody>
      </p:sp>
      <p:sp>
        <p:nvSpPr>
          <p:cNvPr id="30" name="TextBox 29"/>
          <p:cNvSpPr txBox="1"/>
          <p:nvPr/>
        </p:nvSpPr>
        <p:spPr>
          <a:xfrm>
            <a:off x="8458200" y="1524000"/>
            <a:ext cx="2819400" cy="424732"/>
          </a:xfrm>
          <a:prstGeom prst="rect">
            <a:avLst/>
          </a:prstGeom>
          <a:noFill/>
        </p:spPr>
        <p:txBody>
          <a:bodyPr wrap="square" rtlCol="0">
            <a:spAutoFit/>
          </a:bodyPr>
          <a:lstStyle/>
          <a:p>
            <a:pPr algn="ctr">
              <a:lnSpc>
                <a:spcPct val="90000"/>
              </a:lnSpc>
            </a:pPr>
            <a:r>
              <a:rPr lang="en-US" sz="2400" dirty="0" smtClean="0">
                <a:latin typeface="Calibri" pitchFamily="34" charset="0"/>
              </a:rPr>
              <a:t>Or even this one!</a:t>
            </a:r>
          </a:p>
        </p:txBody>
      </p:sp>
    </p:spTree>
    <p:extLst>
      <p:ext uri="{BB962C8B-B14F-4D97-AF65-F5344CB8AC3E}">
        <p14:creationId xmlns:p14="http://schemas.microsoft.com/office/powerpoint/2010/main" val="1910034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0" y="-25400"/>
            <a:ext cx="12192000" cy="1143000"/>
          </a:xfrm>
        </p:spPr>
        <p:txBody>
          <a:bodyPr/>
          <a:lstStyle/>
          <a:p>
            <a:pPr eaLnBrk="1" hangingPunct="1"/>
            <a:r>
              <a:rPr lang="en-US" dirty="0" smtClean="0"/>
              <a:t>Inference by Enumeration</a:t>
            </a:r>
          </a:p>
        </p:txBody>
      </p:sp>
      <p:sp>
        <p:nvSpPr>
          <p:cNvPr id="1044483" name="Rectangle 3"/>
          <p:cNvSpPr>
            <a:spLocks noGrp="1" noChangeArrowheads="1"/>
          </p:cNvSpPr>
          <p:nvPr>
            <p:ph idx="1"/>
          </p:nvPr>
        </p:nvSpPr>
        <p:spPr>
          <a:xfrm>
            <a:off x="199221" y="1295813"/>
            <a:ext cx="8229600" cy="1327533"/>
          </a:xfrm>
        </p:spPr>
        <p:txBody>
          <a:bodyPr/>
          <a:lstStyle/>
          <a:p>
            <a:pPr eaLnBrk="1" hangingPunct="1">
              <a:lnSpc>
                <a:spcPct val="80000"/>
              </a:lnSpc>
            </a:pPr>
            <a:r>
              <a:rPr lang="en-US" sz="2000" dirty="0" smtClean="0"/>
              <a:t>General case:</a:t>
            </a:r>
          </a:p>
          <a:p>
            <a:pPr lvl="1" eaLnBrk="1" hangingPunct="1">
              <a:lnSpc>
                <a:spcPct val="80000"/>
              </a:lnSpc>
            </a:pPr>
            <a:r>
              <a:rPr lang="en-US" sz="1800" dirty="0" smtClean="0"/>
              <a:t>Evidence variables: </a:t>
            </a:r>
          </a:p>
          <a:p>
            <a:pPr lvl="1" eaLnBrk="1" hangingPunct="1">
              <a:lnSpc>
                <a:spcPct val="80000"/>
              </a:lnSpc>
            </a:pPr>
            <a:r>
              <a:rPr lang="en-US" sz="1800" dirty="0" smtClean="0"/>
              <a:t>Query* variable:</a:t>
            </a:r>
          </a:p>
          <a:p>
            <a:pPr lvl="1" eaLnBrk="1" hangingPunct="1">
              <a:lnSpc>
                <a:spcPct val="80000"/>
              </a:lnSpc>
            </a:pPr>
            <a:r>
              <a:rPr lang="en-US" sz="1800" dirty="0" smtClean="0"/>
              <a:t>Hidden variables:</a:t>
            </a:r>
          </a:p>
          <a:p>
            <a:pPr lvl="1" eaLnBrk="1" hangingPunct="1">
              <a:lnSpc>
                <a:spcPct val="80000"/>
              </a:lnSpc>
            </a:pPr>
            <a:endParaRPr lang="en-US" sz="1600" dirty="0" smtClean="0"/>
          </a:p>
          <a:p>
            <a:pPr lvl="1" eaLnBrk="1" hangingPunct="1">
              <a:lnSpc>
                <a:spcPct val="80000"/>
              </a:lnSpc>
            </a:pPr>
            <a:endParaRPr lang="en-US" sz="1600" dirty="0" smtClean="0"/>
          </a:p>
        </p:txBody>
      </p:sp>
      <p:pic>
        <p:nvPicPr>
          <p:cNvPr id="18436" name="Picture 5" descr="txp_fig"/>
          <p:cNvPicPr>
            <a:picLocks noChangeAspect="1" noChangeArrowheads="1"/>
          </p:cNvPicPr>
          <p:nvPr>
            <p:custDataLst>
              <p:tags r:id="rId1"/>
            </p:custDataLst>
          </p:nvPr>
        </p:nvPicPr>
        <p:blipFill>
          <a:blip r:embed="rId13">
            <a:extLst>
              <a:ext uri="{28A0092B-C50C-407E-A947-70E740481C1C}">
                <a14:useLocalDpi xmlns:a14="http://schemas.microsoft.com/office/drawing/2010/main" val="0"/>
              </a:ext>
            </a:extLst>
          </a:blip>
          <a:srcRect/>
          <a:stretch>
            <a:fillRect/>
          </a:stretch>
        </p:blipFill>
        <p:spPr bwMode="auto">
          <a:xfrm>
            <a:off x="5714081" y="1699187"/>
            <a:ext cx="15748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7" name="Picture 15" descr="txp_fig"/>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3176973" y="1610535"/>
            <a:ext cx="2095500" cy="227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8" name="Picture 16" descr="txp_fig"/>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3189673" y="1929623"/>
            <a:ext cx="169863" cy="214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9" name="Picture 12" descr="txp_fig"/>
          <p:cNvPicPr>
            <a:picLocks noChangeAspect="1" noChangeArrowheads="1"/>
          </p:cNvPicPr>
          <p:nvPr>
            <p:custDataLst>
              <p:tags r:id="rId4"/>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3154748" y="2234423"/>
            <a:ext cx="958850" cy="214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40" name="Picture 17" descr="txp_fig"/>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8829704" y="1873689"/>
            <a:ext cx="2067441" cy="356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18" descr="txp_fig"/>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2545724" y="6153402"/>
            <a:ext cx="1885950" cy="252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19" descr="txp_fig"/>
          <p:cNvPicPr>
            <a:picLocks noChangeAspect="1"/>
          </p:cNvPicPr>
          <p:nvPr>
            <p:custDataLst>
              <p:tags r:id="rId7"/>
            </p:custDataLst>
          </p:nvPr>
        </p:nvPicPr>
        <p:blipFill>
          <a:blip r:embed="rId19">
            <a:extLst>
              <a:ext uri="{28A0092B-C50C-407E-A947-70E740481C1C}">
                <a14:useLocalDpi xmlns:a14="http://schemas.microsoft.com/office/drawing/2010/main" val="0"/>
              </a:ext>
            </a:extLst>
          </a:blip>
          <a:srcRect/>
          <a:stretch>
            <a:fillRect/>
          </a:stretch>
        </p:blipFill>
        <p:spPr bwMode="auto">
          <a:xfrm>
            <a:off x="4505953" y="6071444"/>
            <a:ext cx="3257550" cy="539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4500" name="AutoShape 20"/>
          <p:cNvSpPr>
            <a:spLocks/>
          </p:cNvSpPr>
          <p:nvPr/>
        </p:nvSpPr>
        <p:spPr bwMode="auto">
          <a:xfrm rot="-5400000">
            <a:off x="6489768" y="5379365"/>
            <a:ext cx="174830" cy="2134655"/>
          </a:xfrm>
          <a:prstGeom prst="leftBrace">
            <a:avLst>
              <a:gd name="adj1" fmla="val 108331"/>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pic>
        <p:nvPicPr>
          <p:cNvPr id="1044501" name="Picture 21" descr="txp_fig"/>
          <p:cNvPicPr>
            <a:picLocks noChangeAspect="1" noChangeArrowheads="1"/>
          </p:cNvPicPr>
          <p:nvPr>
            <p:custDataLst>
              <p:tags r:id="rId8"/>
            </p:custDataLst>
          </p:nvPr>
        </p:nvPicPr>
        <p:blipFill>
          <a:blip r:embed="rId13">
            <a:extLst>
              <a:ext uri="{28A0092B-C50C-407E-A947-70E740481C1C}">
                <a14:useLocalDpi xmlns:a14="http://schemas.microsoft.com/office/drawing/2010/main" val="0"/>
              </a:ext>
            </a:extLst>
          </a:blip>
          <a:srcRect/>
          <a:stretch>
            <a:fillRect/>
          </a:stretch>
        </p:blipFill>
        <p:spPr bwMode="auto">
          <a:xfrm>
            <a:off x="5756065" y="6629400"/>
            <a:ext cx="15748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445" name="AutoShape 22"/>
          <p:cNvSpPr>
            <a:spLocks/>
          </p:cNvSpPr>
          <p:nvPr/>
        </p:nvSpPr>
        <p:spPr bwMode="auto">
          <a:xfrm>
            <a:off x="5379898" y="1559239"/>
            <a:ext cx="228600" cy="914400"/>
          </a:xfrm>
          <a:prstGeom prst="rightBrace">
            <a:avLst>
              <a:gd name="adj1" fmla="val 33333"/>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8446" name="Text Box 23"/>
          <p:cNvSpPr txBox="1">
            <a:spLocks noChangeArrowheads="1"/>
          </p:cNvSpPr>
          <p:nvPr/>
        </p:nvSpPr>
        <p:spPr bwMode="auto">
          <a:xfrm>
            <a:off x="5751431" y="1968119"/>
            <a:ext cx="15240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i="1" dirty="0">
                <a:latin typeface="Calibri" pitchFamily="34" charset="0"/>
                <a:cs typeface="Calibri" pitchFamily="34" charset="0"/>
              </a:rPr>
              <a:t>All variables</a:t>
            </a:r>
          </a:p>
        </p:txBody>
      </p:sp>
      <p:sp>
        <p:nvSpPr>
          <p:cNvPr id="18447" name="TextBox 20"/>
          <p:cNvSpPr txBox="1">
            <a:spLocks noChangeArrowheads="1"/>
          </p:cNvSpPr>
          <p:nvPr/>
        </p:nvSpPr>
        <p:spPr bwMode="auto">
          <a:xfrm>
            <a:off x="10488610" y="1129148"/>
            <a:ext cx="1557338" cy="738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400" i="1" dirty="0">
                <a:latin typeface="Calibri" pitchFamily="34" charset="0"/>
                <a:cs typeface="Calibri" pitchFamily="34" charset="0"/>
              </a:rPr>
              <a:t>* Works fine with multiple query variables, too</a:t>
            </a:r>
          </a:p>
        </p:txBody>
      </p:sp>
      <p:sp>
        <p:nvSpPr>
          <p:cNvPr id="16" name="Rectangle 3"/>
          <p:cNvSpPr txBox="1">
            <a:spLocks noChangeArrowheads="1"/>
          </p:cNvSpPr>
          <p:nvPr/>
        </p:nvSpPr>
        <p:spPr bwMode="auto">
          <a:xfrm>
            <a:off x="7779228" y="1296460"/>
            <a:ext cx="3997028" cy="86383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t>We want:</a:t>
            </a:r>
          </a:p>
          <a:p>
            <a:pPr lvl="1">
              <a:lnSpc>
                <a:spcPct val="80000"/>
              </a:lnSpc>
            </a:pPr>
            <a:endParaRPr lang="en-US" sz="1600" dirty="0" smtClean="0"/>
          </a:p>
        </p:txBody>
      </p:sp>
      <p:sp>
        <p:nvSpPr>
          <p:cNvPr id="17" name="Rectangle 3"/>
          <p:cNvSpPr txBox="1">
            <a:spLocks noChangeArrowheads="1"/>
          </p:cNvSpPr>
          <p:nvPr/>
        </p:nvSpPr>
        <p:spPr bwMode="auto">
          <a:xfrm>
            <a:off x="659401" y="3085809"/>
            <a:ext cx="2826696" cy="1025708"/>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t>Step 1: Select the entries consistent with the evidence</a:t>
            </a:r>
          </a:p>
        </p:txBody>
      </p:sp>
      <p:sp>
        <p:nvSpPr>
          <p:cNvPr id="18" name="Rectangle 3"/>
          <p:cNvSpPr txBox="1">
            <a:spLocks noChangeArrowheads="1"/>
          </p:cNvSpPr>
          <p:nvPr/>
        </p:nvSpPr>
        <p:spPr bwMode="auto">
          <a:xfrm>
            <a:off x="4095697" y="3081163"/>
            <a:ext cx="3822722" cy="63969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t>Step 2: Sum out H to get joint of Query and evidence</a:t>
            </a:r>
          </a:p>
        </p:txBody>
      </p:sp>
      <p:sp>
        <p:nvSpPr>
          <p:cNvPr id="21" name="Rectangle 3"/>
          <p:cNvSpPr txBox="1">
            <a:spLocks noChangeArrowheads="1"/>
          </p:cNvSpPr>
          <p:nvPr/>
        </p:nvSpPr>
        <p:spPr bwMode="auto">
          <a:xfrm>
            <a:off x="8618168" y="3072764"/>
            <a:ext cx="2786348" cy="463841"/>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t>Step 3: Normalize</a:t>
            </a:r>
          </a:p>
          <a:p>
            <a:pPr>
              <a:lnSpc>
                <a:spcPct val="80000"/>
              </a:lnSpc>
            </a:pPr>
            <a:endParaRPr lang="en-US" sz="2000" dirty="0" smtClean="0"/>
          </a:p>
        </p:txBody>
      </p:sp>
      <p:pic>
        <p:nvPicPr>
          <p:cNvPr id="2" name="Picture 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5579" y="3954241"/>
            <a:ext cx="3561300" cy="2048283"/>
          </a:xfrm>
          <a:prstGeom prst="rect">
            <a:avLst/>
          </a:prstGeom>
        </p:spPr>
      </p:pic>
      <p:pic>
        <p:nvPicPr>
          <p:cNvPr id="3" name="Picture 2"/>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448017" y="3737772"/>
            <a:ext cx="3114039" cy="2076026"/>
          </a:xfrm>
          <a:prstGeom prst="rect">
            <a:avLst/>
          </a:prstGeom>
        </p:spPr>
      </p:pic>
      <p:pic>
        <p:nvPicPr>
          <p:cNvPr id="5" name="Picture 4" descr="TP_tmp.png"/>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9180292" y="5675132"/>
            <a:ext cx="2463800" cy="584200"/>
          </a:xfrm>
          <a:prstGeom prst="rect">
            <a:avLst/>
          </a:prstGeom>
        </p:spPr>
      </p:pic>
      <p:pic>
        <p:nvPicPr>
          <p:cNvPr id="6" name="Picture 5" descr="TP_tmp.png"/>
          <p:cNvPicPr>
            <a:picLocks noChangeAspect="1"/>
          </p:cNvPicPr>
          <p:nvPr>
            <p:custDataLst>
              <p:tags r:id="rId10"/>
            </p:custDataLst>
          </p:nvPr>
        </p:nvPicPr>
        <p:blipFill>
          <a:blip r:embed="rId23" cstate="print">
            <a:extLst>
              <a:ext uri="{28A0092B-C50C-407E-A947-70E740481C1C}">
                <a14:useLocalDpi xmlns:a14="http://schemas.microsoft.com/office/drawing/2010/main" val="0"/>
              </a:ext>
            </a:extLst>
          </a:blip>
          <a:stretch>
            <a:fillRect/>
          </a:stretch>
        </p:blipFill>
        <p:spPr bwMode="auto">
          <a:xfrm>
            <a:off x="8408358" y="6324600"/>
            <a:ext cx="3657600" cy="533400"/>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0" name="Picture 9" descr="latex-image-1.pdf"/>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692096" y="3665394"/>
            <a:ext cx="1123188" cy="151119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445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4450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00" grpId="0" animBg="1"/>
      <p:bldP spid="18447" grpId="0"/>
      <p:bldP spid="17" grpId="0"/>
      <p:bldP spid="18" grpId="0"/>
      <p:bldP spid="2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dirty="0" smtClean="0"/>
              <a:t>Inference by Enumeration</a:t>
            </a:r>
          </a:p>
        </p:txBody>
      </p:sp>
      <p:sp>
        <p:nvSpPr>
          <p:cNvPr id="17411" name="Rectangle 3"/>
          <p:cNvSpPr>
            <a:spLocks noGrp="1" noChangeArrowheads="1"/>
          </p:cNvSpPr>
          <p:nvPr>
            <p:ph idx="1"/>
          </p:nvPr>
        </p:nvSpPr>
        <p:spPr>
          <a:xfrm>
            <a:off x="457200" y="1600200"/>
            <a:ext cx="4038600" cy="4525963"/>
          </a:xfrm>
        </p:spPr>
        <p:txBody>
          <a:bodyPr/>
          <a:lstStyle/>
          <a:p>
            <a:pPr eaLnBrk="1" hangingPunct="1"/>
            <a:r>
              <a:rPr lang="en-US" sz="2400" dirty="0" smtClean="0"/>
              <a:t>P(</a:t>
            </a:r>
            <a:r>
              <a:rPr lang="en-US" sz="2400" dirty="0"/>
              <a:t>W</a:t>
            </a:r>
            <a:r>
              <a:rPr lang="en-US" sz="2400" dirty="0" smtClean="0"/>
              <a:t>)?</a:t>
            </a:r>
          </a:p>
          <a:p>
            <a:pPr eaLnBrk="1" hangingPunct="1"/>
            <a:endParaRPr lang="en-US" sz="2400" dirty="0" smtClean="0"/>
          </a:p>
          <a:p>
            <a:pPr eaLnBrk="1" hangingPunct="1"/>
            <a:endParaRPr lang="en-US" sz="2400" dirty="0" smtClean="0"/>
          </a:p>
          <a:p>
            <a:pPr eaLnBrk="1" hangingPunct="1"/>
            <a:r>
              <a:rPr lang="en-US" sz="2400" dirty="0" smtClean="0"/>
              <a:t>P(</a:t>
            </a:r>
            <a:r>
              <a:rPr lang="en-US" sz="2400" dirty="0"/>
              <a:t>W</a:t>
            </a:r>
            <a:r>
              <a:rPr lang="en-US" sz="2400" dirty="0" smtClean="0"/>
              <a:t> | winter)?</a:t>
            </a:r>
          </a:p>
          <a:p>
            <a:pPr eaLnBrk="1" hangingPunct="1"/>
            <a:endParaRPr lang="en-US" sz="2400" dirty="0" smtClean="0"/>
          </a:p>
          <a:p>
            <a:pPr eaLnBrk="1" hangingPunct="1"/>
            <a:endParaRPr lang="en-US" sz="2400" dirty="0" smtClean="0"/>
          </a:p>
          <a:p>
            <a:pPr eaLnBrk="1" hangingPunct="1"/>
            <a:endParaRPr lang="en-US" sz="2400" dirty="0" smtClean="0"/>
          </a:p>
          <a:p>
            <a:pPr eaLnBrk="1" hangingPunct="1"/>
            <a:r>
              <a:rPr lang="en-US" sz="2400" dirty="0" smtClean="0"/>
              <a:t>P(</a:t>
            </a:r>
            <a:r>
              <a:rPr lang="en-US" sz="2400" dirty="0"/>
              <a:t>W</a:t>
            </a:r>
            <a:r>
              <a:rPr lang="en-US" sz="2400" dirty="0" smtClean="0"/>
              <a:t> | winter, hot)?</a:t>
            </a:r>
          </a:p>
        </p:txBody>
      </p:sp>
      <p:graphicFrame>
        <p:nvGraphicFramePr>
          <p:cNvPr id="1037467" name="Group 155"/>
          <p:cNvGraphicFramePr>
            <a:graphicFrameLocks noGrp="1"/>
          </p:cNvGraphicFramePr>
          <p:nvPr>
            <p:extLst>
              <p:ext uri="{D42A27DB-BD31-4B8C-83A1-F6EECF244321}">
                <p14:modId xmlns:p14="http://schemas.microsoft.com/office/powerpoint/2010/main" val="3088074790"/>
              </p:ext>
            </p:extLst>
          </p:nvPr>
        </p:nvGraphicFramePr>
        <p:xfrm>
          <a:off x="7852551" y="1515801"/>
          <a:ext cx="3484335" cy="4785360"/>
        </p:xfrm>
        <a:graphic>
          <a:graphicData uri="http://schemas.openxmlformats.org/drawingml/2006/table">
            <a:tbl>
              <a:tblPr/>
              <a:tblGrid>
                <a:gridCol w="1036410"/>
                <a:gridCol w="828675"/>
                <a:gridCol w="828675"/>
                <a:gridCol w="790575"/>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summer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summer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summer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cold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summer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cold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winter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winter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winter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cold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0.15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winter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cold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3"/>
          <p:cNvSpPr txBox="1">
            <a:spLocks noChangeArrowheads="1"/>
          </p:cNvSpPr>
          <p:nvPr/>
        </p:nvSpPr>
        <p:spPr bwMode="auto">
          <a:xfrm>
            <a:off x="929087" y="1411489"/>
            <a:ext cx="8080342" cy="4293176"/>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endParaRPr lang="en-US" sz="2000" dirty="0" smtClean="0"/>
          </a:p>
          <a:p>
            <a:pPr>
              <a:lnSpc>
                <a:spcPct val="80000"/>
              </a:lnSpc>
            </a:pPr>
            <a:r>
              <a:rPr lang="en-US" sz="2400" dirty="0" smtClean="0"/>
              <a:t>Obvious problems:</a:t>
            </a:r>
          </a:p>
          <a:p>
            <a:pPr lvl="3">
              <a:lnSpc>
                <a:spcPct val="80000"/>
              </a:lnSpc>
            </a:pPr>
            <a:endParaRPr lang="en-US" sz="1200" dirty="0" smtClean="0"/>
          </a:p>
          <a:p>
            <a:pPr lvl="1">
              <a:lnSpc>
                <a:spcPct val="80000"/>
              </a:lnSpc>
            </a:pPr>
            <a:r>
              <a:rPr lang="en-US" sz="2000" dirty="0" smtClean="0"/>
              <a:t>Worst-case time complexity O(</a:t>
            </a:r>
            <a:r>
              <a:rPr lang="en-US" sz="2000" dirty="0" err="1" smtClean="0"/>
              <a:t>d</a:t>
            </a:r>
            <a:r>
              <a:rPr lang="en-US" sz="2000" baseline="30000" dirty="0" err="1" smtClean="0"/>
              <a:t>n</a:t>
            </a:r>
            <a:r>
              <a:rPr lang="en-US" sz="2000" dirty="0" smtClean="0"/>
              <a:t>) </a:t>
            </a:r>
          </a:p>
          <a:p>
            <a:pPr lvl="6">
              <a:lnSpc>
                <a:spcPct val="80000"/>
              </a:lnSpc>
            </a:pPr>
            <a:endParaRPr lang="en-US" sz="1200" dirty="0" smtClean="0"/>
          </a:p>
          <a:p>
            <a:pPr lvl="1">
              <a:lnSpc>
                <a:spcPct val="80000"/>
              </a:lnSpc>
            </a:pPr>
            <a:r>
              <a:rPr lang="en-US" sz="2000" dirty="0" smtClean="0"/>
              <a:t>Space complexity O(</a:t>
            </a:r>
            <a:r>
              <a:rPr lang="en-US" sz="2000" dirty="0" err="1" smtClean="0"/>
              <a:t>d</a:t>
            </a:r>
            <a:r>
              <a:rPr lang="en-US" sz="2000" baseline="30000" dirty="0" err="1" smtClean="0"/>
              <a:t>n</a:t>
            </a:r>
            <a:r>
              <a:rPr lang="en-US" sz="2000" dirty="0" smtClean="0"/>
              <a:t>) to store the joint distribution</a:t>
            </a:r>
          </a:p>
          <a:p>
            <a:pPr lvl="1">
              <a:lnSpc>
                <a:spcPct val="80000"/>
              </a:lnSpc>
            </a:pPr>
            <a:endParaRPr lang="en-US" sz="2000" dirty="0"/>
          </a:p>
          <a:p>
            <a:pPr lvl="1">
              <a:lnSpc>
                <a:spcPct val="80000"/>
              </a:lnSpc>
            </a:pPr>
            <a:endParaRPr lang="en-US" sz="2000" dirty="0" smtClean="0"/>
          </a:p>
        </p:txBody>
      </p:sp>
      <p:sp>
        <p:nvSpPr>
          <p:cNvPr id="8" name="Title 7"/>
          <p:cNvSpPr>
            <a:spLocks noGrp="1"/>
          </p:cNvSpPr>
          <p:nvPr>
            <p:ph type="title"/>
          </p:nvPr>
        </p:nvSpPr>
        <p:spPr/>
        <p:txBody>
          <a:bodyPr/>
          <a:lstStyle/>
          <a:p>
            <a:r>
              <a:rPr lang="en-US" dirty="0" smtClean="0"/>
              <a:t>Inference by Enumeration</a:t>
            </a:r>
            <a:endParaRPr lang="en-US" dirty="0"/>
          </a:p>
        </p:txBody>
      </p:sp>
    </p:spTree>
    <p:extLst>
      <p:ext uri="{BB962C8B-B14F-4D97-AF65-F5344CB8AC3E}">
        <p14:creationId xmlns:p14="http://schemas.microsoft.com/office/powerpoint/2010/main" val="9649821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smtClean="0"/>
              <a:t>The Product Rule</a:t>
            </a:r>
          </a:p>
        </p:txBody>
      </p:sp>
      <p:sp>
        <p:nvSpPr>
          <p:cNvPr id="1027075" name="Rectangle 3"/>
          <p:cNvSpPr>
            <a:spLocks noGrp="1" noChangeArrowheads="1"/>
          </p:cNvSpPr>
          <p:nvPr>
            <p:ph idx="1"/>
          </p:nvPr>
        </p:nvSpPr>
        <p:spPr>
          <a:xfrm>
            <a:off x="893005" y="1369120"/>
            <a:ext cx="7987470" cy="4757043"/>
          </a:xfrm>
        </p:spPr>
        <p:txBody>
          <a:bodyPr/>
          <a:lstStyle/>
          <a:p>
            <a:pPr eaLnBrk="1" hangingPunct="1"/>
            <a:r>
              <a:rPr lang="en-US" sz="2400" dirty="0" smtClean="0"/>
              <a:t>Sometimes have conditional distributions but want the joint</a:t>
            </a:r>
          </a:p>
          <a:p>
            <a:pPr eaLnBrk="1" hangingPunct="1"/>
            <a:endParaRPr lang="en-US" sz="2400" dirty="0" smtClean="0"/>
          </a:p>
          <a:p>
            <a:pPr eaLnBrk="1" hangingPunct="1"/>
            <a:endParaRPr lang="en-US" sz="2400" dirty="0" smtClean="0"/>
          </a:p>
          <a:p>
            <a:pPr eaLnBrk="1" hangingPunct="1"/>
            <a:endParaRPr lang="en-US" sz="2400" dirty="0" smtClean="0"/>
          </a:p>
          <a:p>
            <a:pPr eaLnBrk="1" hangingPunct="1"/>
            <a:endParaRPr lang="en-US" sz="2400" dirty="0" smtClean="0"/>
          </a:p>
        </p:txBody>
      </p:sp>
      <p:pic>
        <p:nvPicPr>
          <p:cNvPr id="1027080" name="Picture 8"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9405402" y="2225699"/>
            <a:ext cx="2447925" cy="731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descr="txp_fig.pn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bwMode="auto">
          <a:xfrm>
            <a:off x="1371949" y="2347356"/>
            <a:ext cx="5906965" cy="599257"/>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
        <p:nvSpPr>
          <p:cNvPr id="1027216" name="AutoShape 144"/>
          <p:cNvSpPr>
            <a:spLocks noChangeArrowheads="1"/>
          </p:cNvSpPr>
          <p:nvPr/>
        </p:nvSpPr>
        <p:spPr bwMode="auto">
          <a:xfrm>
            <a:off x="8044687" y="2421643"/>
            <a:ext cx="914400" cy="381000"/>
          </a:xfrm>
          <a:prstGeom prst="leftRightArrow">
            <a:avLst>
              <a:gd name="adj1" fmla="val 50000"/>
              <a:gd name="adj2" fmla="val 48000"/>
            </a:avLst>
          </a:prstGeom>
          <a:solidFill>
            <a:schemeClr val="accent1"/>
          </a:solidFill>
          <a:ln w="9525">
            <a:solidFill>
              <a:schemeClr val="tx1"/>
            </a:solidFill>
            <a:miter lim="800000"/>
            <a:headEnd/>
            <a:tailEnd/>
          </a:ln>
        </p:spPr>
        <p:txBody>
          <a:bodyPr wrap="none" anchor="ctr"/>
          <a:lstStyle/>
          <a:p>
            <a:endParaRPr lang="en-US"/>
          </a:p>
        </p:txBody>
      </p:sp>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43637" y="3471580"/>
            <a:ext cx="5651673" cy="1776414"/>
          </a:xfrm>
          <a:prstGeom prst="rect">
            <a:avLst/>
          </a:prstGeom>
        </p:spPr>
      </p:pic>
    </p:spTree>
    <p:extLst>
      <p:ext uri="{BB962C8B-B14F-4D97-AF65-F5344CB8AC3E}">
        <p14:creationId xmlns:p14="http://schemas.microsoft.com/office/powerpoint/2010/main" val="110569240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smtClean="0"/>
              <a:t>The Product Rule</a:t>
            </a:r>
          </a:p>
        </p:txBody>
      </p:sp>
      <p:sp>
        <p:nvSpPr>
          <p:cNvPr id="1027075" name="Rectangle 3"/>
          <p:cNvSpPr>
            <a:spLocks noGrp="1" noChangeArrowheads="1"/>
          </p:cNvSpPr>
          <p:nvPr>
            <p:ph idx="1"/>
          </p:nvPr>
        </p:nvSpPr>
        <p:spPr>
          <a:xfrm>
            <a:off x="893005" y="1369120"/>
            <a:ext cx="7987470" cy="4757043"/>
          </a:xfrm>
        </p:spPr>
        <p:txBody>
          <a:bodyPr/>
          <a:lstStyle/>
          <a:p>
            <a:pPr eaLnBrk="1" hangingPunct="1"/>
            <a:endParaRPr lang="en-US" sz="2400" dirty="0" smtClean="0"/>
          </a:p>
          <a:p>
            <a:pPr eaLnBrk="1" hangingPunct="1"/>
            <a:endParaRPr lang="en-US" sz="2400" dirty="0" smtClean="0"/>
          </a:p>
          <a:p>
            <a:pPr eaLnBrk="1" hangingPunct="1"/>
            <a:endParaRPr lang="en-US" sz="2400" dirty="0" smtClean="0"/>
          </a:p>
          <a:p>
            <a:pPr eaLnBrk="1" hangingPunct="1"/>
            <a:r>
              <a:rPr lang="en-US" sz="2400" dirty="0" smtClean="0"/>
              <a:t>Example:</a:t>
            </a:r>
          </a:p>
          <a:p>
            <a:pPr eaLnBrk="1" hangingPunct="1"/>
            <a:endParaRPr lang="en-US" sz="2400" dirty="0" smtClean="0"/>
          </a:p>
        </p:txBody>
      </p:sp>
      <p:graphicFrame>
        <p:nvGraphicFramePr>
          <p:cNvPr id="1027084" name="Group 12"/>
          <p:cNvGraphicFramePr>
            <a:graphicFrameLocks noGrp="1"/>
          </p:cNvGraphicFramePr>
          <p:nvPr>
            <p:extLst>
              <p:ext uri="{D42A27DB-BD31-4B8C-83A1-F6EECF244321}">
                <p14:modId xmlns:p14="http://schemas.microsoft.com/office/powerpoint/2010/main" val="3119619804"/>
              </p:ext>
            </p:extLst>
          </p:nvPr>
        </p:nvGraphicFramePr>
        <p:xfrm>
          <a:off x="1383150" y="4244654"/>
          <a:ext cx="1428750" cy="1114425"/>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27160" name="Group 88"/>
          <p:cNvGraphicFramePr>
            <a:graphicFrameLocks noGrp="1"/>
          </p:cNvGraphicFramePr>
          <p:nvPr>
            <p:extLst>
              <p:ext uri="{D42A27DB-BD31-4B8C-83A1-F6EECF244321}">
                <p14:modId xmlns:p14="http://schemas.microsoft.com/office/powerpoint/2010/main" val="2724154239"/>
              </p:ext>
            </p:extLst>
          </p:nvPr>
        </p:nvGraphicFramePr>
        <p:xfrm>
          <a:off x="3592950" y="3739829"/>
          <a:ext cx="2209800" cy="1847944"/>
        </p:xfrm>
        <a:graphic>
          <a:graphicData uri="http://schemas.openxmlformats.org/drawingml/2006/table">
            <a:tbl>
              <a:tblPr/>
              <a:tblGrid>
                <a:gridCol w="828675"/>
                <a:gridCol w="828675"/>
                <a:gridCol w="552450"/>
              </a:tblGrid>
              <a:tr h="371347">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D</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P</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36976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wet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0.1</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634">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dry</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0.9</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6976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wet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0.7</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347">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dry</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0.3</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93" name="Picture 92" descr="txp_fi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4073963" y="3288979"/>
            <a:ext cx="1193800" cy="31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1027213" name="Group 141"/>
          <p:cNvGraphicFramePr>
            <a:graphicFrameLocks noGrp="1"/>
          </p:cNvGraphicFramePr>
          <p:nvPr>
            <p:extLst>
              <p:ext uri="{D42A27DB-BD31-4B8C-83A1-F6EECF244321}">
                <p14:modId xmlns:p14="http://schemas.microsoft.com/office/powerpoint/2010/main" val="865181657"/>
              </p:ext>
            </p:extLst>
          </p:nvPr>
        </p:nvGraphicFramePr>
        <p:xfrm>
          <a:off x="7479150" y="3758879"/>
          <a:ext cx="2362200" cy="1847944"/>
        </p:xfrm>
        <a:graphic>
          <a:graphicData uri="http://schemas.openxmlformats.org/drawingml/2006/table">
            <a:tbl>
              <a:tblPr/>
              <a:tblGrid>
                <a:gridCol w="828675"/>
                <a:gridCol w="828675"/>
                <a:gridCol w="704850"/>
              </a:tblGrid>
              <a:tr h="371347">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D</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36976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wet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0.08</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634">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dry</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0.72</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76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wet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rain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0.14</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347">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dry</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rain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0.06</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94" name="Picture 93" descr="txp_fi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7925238" y="3287392"/>
            <a:ext cx="1241425"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7215" name="AutoShape 143"/>
          <p:cNvSpPr>
            <a:spLocks noChangeArrowheads="1"/>
          </p:cNvSpPr>
          <p:nvPr/>
        </p:nvSpPr>
        <p:spPr bwMode="auto">
          <a:xfrm>
            <a:off x="6107550" y="4520879"/>
            <a:ext cx="990600" cy="533400"/>
          </a:xfrm>
          <a:prstGeom prst="leftRightArrow">
            <a:avLst>
              <a:gd name="adj1" fmla="val 50000"/>
              <a:gd name="adj2" fmla="val 37143"/>
            </a:avLst>
          </a:prstGeom>
          <a:solidFill>
            <a:schemeClr val="accent1"/>
          </a:solidFill>
          <a:ln w="9525">
            <a:solidFill>
              <a:schemeClr val="tx1"/>
            </a:solidFill>
            <a:miter lim="800000"/>
            <a:headEnd/>
            <a:tailEnd/>
          </a:ln>
        </p:spPr>
        <p:txBody>
          <a:bodyPr wrap="none" anchor="ctr"/>
          <a:lstStyle/>
          <a:p>
            <a:endParaRPr lang="en-US"/>
          </a:p>
        </p:txBody>
      </p:sp>
      <p:pic>
        <p:nvPicPr>
          <p:cNvPr id="15" name="Picture 14" descr="txp_fi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675250" y="3852542"/>
            <a:ext cx="85090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4"/>
          <p:cNvSpPr/>
          <p:nvPr/>
        </p:nvSpPr>
        <p:spPr>
          <a:xfrm>
            <a:off x="9207875" y="4176807"/>
            <a:ext cx="545725" cy="2480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9201518" y="4577236"/>
            <a:ext cx="545725" cy="2480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9234852" y="4928060"/>
            <a:ext cx="545725" cy="2480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9248339" y="5298724"/>
            <a:ext cx="545725" cy="2480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descr="txp_fig.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3237035" y="1447471"/>
            <a:ext cx="5906965" cy="599257"/>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2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8"/>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8" grpId="0" animBg="1"/>
      <p:bldP spid="18" grpId="1" animBg="1"/>
      <p:bldP spid="19" grpId="0" animBg="1"/>
      <p:bldP spid="19" grpId="1" animBg="1"/>
      <p:bldP spid="20" grpId="0" animBg="1"/>
      <p:bldP spid="20"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smtClean="0"/>
              <a:t>The Chain Rule</a:t>
            </a:r>
          </a:p>
        </p:txBody>
      </p:sp>
      <p:sp>
        <p:nvSpPr>
          <p:cNvPr id="21507" name="Rectangle 3"/>
          <p:cNvSpPr>
            <a:spLocks noGrp="1" noChangeArrowheads="1"/>
          </p:cNvSpPr>
          <p:nvPr>
            <p:ph idx="1"/>
          </p:nvPr>
        </p:nvSpPr>
        <p:spPr>
          <a:xfrm>
            <a:off x="457200" y="1600200"/>
            <a:ext cx="8229600" cy="4806950"/>
          </a:xfrm>
        </p:spPr>
        <p:txBody>
          <a:bodyPr/>
          <a:lstStyle/>
          <a:p>
            <a:pPr eaLnBrk="1" hangingPunct="1">
              <a:lnSpc>
                <a:spcPct val="80000"/>
              </a:lnSpc>
            </a:pPr>
            <a:r>
              <a:rPr lang="en-US" sz="2400" dirty="0" smtClean="0"/>
              <a:t>More generally, can always write any joint distribution as an incremental product of conditional distributions</a:t>
            </a:r>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r>
              <a:rPr lang="en-US" sz="2400" dirty="0" smtClean="0"/>
              <a:t>Why is this always true?</a:t>
            </a:r>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p:txBody>
      </p:sp>
      <p:pic>
        <p:nvPicPr>
          <p:cNvPr id="21508" name="Picture 8" descr="txp_fi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1658938" y="2640013"/>
            <a:ext cx="5707062" cy="303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509" name="Picture 7" descr="txp_fi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1647825" y="3286125"/>
            <a:ext cx="4964113" cy="563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Bayes Rule</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318" y="1628745"/>
            <a:ext cx="7963334" cy="4661268"/>
          </a:xfrm>
          <a:prstGeom prst="rect">
            <a:avLst/>
          </a:prstGeom>
        </p:spPr>
      </p:pic>
    </p:spTree>
    <p:extLst>
      <p:ext uri="{BB962C8B-B14F-4D97-AF65-F5344CB8AC3E}">
        <p14:creationId xmlns:p14="http://schemas.microsoft.com/office/powerpoint/2010/main" val="292537147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smtClean="0"/>
              <a:t>Bayes’ Rule</a:t>
            </a:r>
          </a:p>
        </p:txBody>
      </p:sp>
      <p:sp>
        <p:nvSpPr>
          <p:cNvPr id="1017859" name="Rectangle 3"/>
          <p:cNvSpPr>
            <a:spLocks noGrp="1" noChangeArrowheads="1"/>
          </p:cNvSpPr>
          <p:nvPr>
            <p:ph idx="1"/>
          </p:nvPr>
        </p:nvSpPr>
        <p:spPr>
          <a:xfrm>
            <a:off x="694560" y="1600200"/>
            <a:ext cx="7992240" cy="5105400"/>
          </a:xfrm>
        </p:spPr>
        <p:txBody>
          <a:bodyPr/>
          <a:lstStyle/>
          <a:p>
            <a:pPr eaLnBrk="1" hangingPunct="1">
              <a:lnSpc>
                <a:spcPct val="80000"/>
              </a:lnSpc>
            </a:pPr>
            <a:r>
              <a:rPr lang="en-US" sz="2400" dirty="0" smtClean="0"/>
              <a:t>Two ways to factor a joint distribution over two variables:</a:t>
            </a:r>
          </a:p>
          <a:p>
            <a:pPr lvl="1" eaLnBrk="1" hangingPunct="1">
              <a:lnSpc>
                <a:spcPct val="80000"/>
              </a:lnSpc>
            </a:pPr>
            <a:endParaRPr lang="en-US" sz="20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r>
              <a:rPr lang="en-US" sz="2400" dirty="0" smtClean="0"/>
              <a:t>Dividing, we get:</a:t>
            </a:r>
          </a:p>
          <a:p>
            <a:pPr lvl="1" eaLnBrk="1" hangingPunct="1">
              <a:lnSpc>
                <a:spcPct val="80000"/>
              </a:lnSpc>
            </a:pPr>
            <a:endParaRPr lang="en-US" sz="20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r>
              <a:rPr lang="en-US" sz="2400" dirty="0" smtClean="0"/>
              <a:t>Why is this at all helpful?</a:t>
            </a:r>
          </a:p>
          <a:p>
            <a:pPr lvl="6">
              <a:lnSpc>
                <a:spcPct val="80000"/>
              </a:lnSpc>
            </a:pPr>
            <a:endParaRPr lang="en-US" sz="1200" dirty="0" smtClean="0"/>
          </a:p>
          <a:p>
            <a:pPr lvl="1" eaLnBrk="1" hangingPunct="1">
              <a:lnSpc>
                <a:spcPct val="80000"/>
              </a:lnSpc>
            </a:pPr>
            <a:r>
              <a:rPr lang="en-US" sz="2000" dirty="0" smtClean="0"/>
              <a:t>Lets us build one conditional from its reverse</a:t>
            </a:r>
          </a:p>
          <a:p>
            <a:pPr lvl="1" eaLnBrk="1" hangingPunct="1">
              <a:lnSpc>
                <a:spcPct val="80000"/>
              </a:lnSpc>
            </a:pPr>
            <a:r>
              <a:rPr lang="en-US" sz="2000" dirty="0" smtClean="0"/>
              <a:t>Often one conditional is tricky but the other one is simple</a:t>
            </a:r>
          </a:p>
          <a:p>
            <a:pPr lvl="1" eaLnBrk="1" hangingPunct="1">
              <a:lnSpc>
                <a:spcPct val="80000"/>
              </a:lnSpc>
            </a:pPr>
            <a:r>
              <a:rPr lang="en-US" sz="2000" dirty="0" smtClean="0"/>
              <a:t>Foundation of many systems we’ll see later (e.g. ASR, MT)</a:t>
            </a:r>
          </a:p>
          <a:p>
            <a:pPr eaLnBrk="1" hangingPunct="1">
              <a:lnSpc>
                <a:spcPct val="80000"/>
              </a:lnSpc>
            </a:pPr>
            <a:endParaRPr lang="en-US" sz="2400" dirty="0" smtClean="0"/>
          </a:p>
          <a:p>
            <a:pPr eaLnBrk="1" hangingPunct="1">
              <a:lnSpc>
                <a:spcPct val="80000"/>
              </a:lnSpc>
            </a:pPr>
            <a:r>
              <a:rPr lang="en-US" sz="2400" dirty="0" smtClean="0"/>
              <a:t>In the running for most important AI equation!</a:t>
            </a:r>
          </a:p>
          <a:p>
            <a:pPr lvl="1" eaLnBrk="1" hangingPunct="1">
              <a:lnSpc>
                <a:spcPct val="80000"/>
              </a:lnSpc>
            </a:pPr>
            <a:endParaRPr lang="en-US" sz="2000" dirty="0" smtClean="0"/>
          </a:p>
        </p:txBody>
      </p:sp>
      <p:pic>
        <p:nvPicPr>
          <p:cNvPr id="1017860" name="Picture 4"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990600" y="2286000"/>
            <a:ext cx="3103563" cy="312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17864" name="Picture 8"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2362200" y="3505200"/>
            <a:ext cx="3087688" cy="730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17865" name="Picture 9" descr="txp_fig"/>
          <p:cNvPicPr>
            <a:picLocks noChangeAspect="1" noChangeArrowheads="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4157663" y="2286000"/>
            <a:ext cx="2014537" cy="312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17869" name="Picture 13" descr="Thomas Bayes">
            <a:hlinkClick r:id="rId8" tooltip="Thomas Bayes"/>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30828" y="2735058"/>
            <a:ext cx="2927072" cy="31384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17870" name="AutoShape 14"/>
          <p:cNvSpPr>
            <a:spLocks noChangeArrowheads="1"/>
          </p:cNvSpPr>
          <p:nvPr/>
        </p:nvSpPr>
        <p:spPr bwMode="auto">
          <a:xfrm>
            <a:off x="8051851" y="2041140"/>
            <a:ext cx="1905000" cy="457200"/>
          </a:xfrm>
          <a:prstGeom prst="wedgeRoundRectCallout">
            <a:avLst>
              <a:gd name="adj1" fmla="val -6000"/>
              <a:gd name="adj2" fmla="val 163889"/>
              <a:gd name="adj3" fmla="val 16667"/>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lstStyle/>
          <a:p>
            <a:pPr algn="ctr"/>
            <a:r>
              <a:rPr lang="en-US" dirty="0">
                <a:latin typeface="Calibri" pitchFamily="34" charset="0"/>
                <a:cs typeface="Calibri" pitchFamily="34" charset="0"/>
              </a:rPr>
              <a:t>That’s my rule!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178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786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17859">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1786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01786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17870"/>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017859">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17859">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17859">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17859">
                                            <p:txEl>
                                              <p:pRg st="12" end="12"/>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1017859">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787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smtClean="0"/>
              <a:t>Inference with Bayes’ Rule</a:t>
            </a:r>
          </a:p>
        </p:txBody>
      </p:sp>
      <p:sp>
        <p:nvSpPr>
          <p:cNvPr id="1020931" name="Rectangle 3"/>
          <p:cNvSpPr>
            <a:spLocks noGrp="1" noChangeArrowheads="1"/>
          </p:cNvSpPr>
          <p:nvPr>
            <p:ph idx="1"/>
          </p:nvPr>
        </p:nvSpPr>
        <p:spPr/>
        <p:txBody>
          <a:bodyPr/>
          <a:lstStyle/>
          <a:p>
            <a:pPr eaLnBrk="1" hangingPunct="1"/>
            <a:r>
              <a:rPr lang="en-US" sz="2400" dirty="0" smtClean="0"/>
              <a:t>Example: Diagnostic probability from causal probability:</a:t>
            </a:r>
          </a:p>
          <a:p>
            <a:pPr eaLnBrk="1" hangingPunct="1"/>
            <a:endParaRPr lang="en-US" sz="2400" dirty="0" smtClean="0"/>
          </a:p>
          <a:p>
            <a:pPr eaLnBrk="1" hangingPunct="1"/>
            <a:endParaRPr lang="en-US" sz="2400" dirty="0" smtClean="0"/>
          </a:p>
          <a:p>
            <a:pPr eaLnBrk="1" hangingPunct="1"/>
            <a:r>
              <a:rPr lang="en-US" sz="2400" dirty="0" smtClean="0"/>
              <a:t>Example:</a:t>
            </a:r>
          </a:p>
          <a:p>
            <a:pPr lvl="1" eaLnBrk="1" hangingPunct="1"/>
            <a:r>
              <a:rPr lang="en-US" sz="2000" dirty="0" smtClean="0"/>
              <a:t>M: meningitis, S: stiff neck</a:t>
            </a:r>
          </a:p>
          <a:p>
            <a:pPr eaLnBrk="1" hangingPunct="1"/>
            <a:endParaRPr lang="en-US" sz="2400" dirty="0" smtClean="0"/>
          </a:p>
          <a:p>
            <a:pPr eaLnBrk="1" hangingPunct="1"/>
            <a:endParaRPr lang="en-US" sz="2400" dirty="0" smtClean="0"/>
          </a:p>
          <a:p>
            <a:pPr eaLnBrk="1" hangingPunct="1"/>
            <a:endParaRPr lang="en-US" sz="2400" dirty="0" smtClean="0"/>
          </a:p>
          <a:p>
            <a:pPr lvl="4"/>
            <a:endParaRPr lang="en-US" sz="1200" dirty="0" smtClean="0"/>
          </a:p>
          <a:p>
            <a:pPr lvl="1" eaLnBrk="1" hangingPunct="1"/>
            <a:endParaRPr lang="en-US" sz="2000" dirty="0" smtClean="0"/>
          </a:p>
          <a:p>
            <a:pPr lvl="1" eaLnBrk="1" hangingPunct="1"/>
            <a:endParaRPr lang="en-US" sz="2000" dirty="0" smtClean="0"/>
          </a:p>
          <a:p>
            <a:pPr lvl="1" eaLnBrk="1" hangingPunct="1"/>
            <a:r>
              <a:rPr lang="en-US" sz="2000" dirty="0" smtClean="0"/>
              <a:t>Note: posterior probability of meningitis still very small</a:t>
            </a:r>
          </a:p>
          <a:p>
            <a:pPr lvl="1" eaLnBrk="1" hangingPunct="1"/>
            <a:r>
              <a:rPr lang="en-US" sz="2000" dirty="0" smtClean="0"/>
              <a:t>Note: you should still get stiff necks checked out!  Why?</a:t>
            </a:r>
          </a:p>
        </p:txBody>
      </p:sp>
      <p:sp>
        <p:nvSpPr>
          <p:cNvPr id="14" name="Right Brace 13"/>
          <p:cNvSpPr/>
          <p:nvPr/>
        </p:nvSpPr>
        <p:spPr>
          <a:xfrm>
            <a:off x="7454900" y="3471863"/>
            <a:ext cx="239713" cy="100012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9466" name="TextBox 14"/>
          <p:cNvSpPr txBox="1">
            <a:spLocks noChangeArrowheads="1"/>
          </p:cNvSpPr>
          <p:nvPr/>
        </p:nvSpPr>
        <p:spPr bwMode="auto">
          <a:xfrm>
            <a:off x="7818438" y="3641725"/>
            <a:ext cx="1201737"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latin typeface="Calibri" pitchFamily="34" charset="0"/>
                <a:cs typeface="Calibri" pitchFamily="34" charset="0"/>
              </a:rPr>
              <a:t>Example</a:t>
            </a:r>
          </a:p>
          <a:p>
            <a:pPr eaLnBrk="1" hangingPunct="1"/>
            <a:r>
              <a:rPr lang="en-US" dirty="0" smtClean="0">
                <a:latin typeface="Calibri" pitchFamily="34" charset="0"/>
                <a:cs typeface="Calibri" pitchFamily="34" charset="0"/>
              </a:rPr>
              <a:t>givens</a:t>
            </a:r>
            <a:endParaRPr lang="en-US" dirty="0">
              <a:latin typeface="Calibri" pitchFamily="34" charset="0"/>
              <a:cs typeface="Calibri" pitchFamily="34" charset="0"/>
            </a:endParaRPr>
          </a:p>
        </p:txBody>
      </p:sp>
      <p:pic>
        <p:nvPicPr>
          <p:cNvPr id="7" name="Picture 6"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9637" y="4229084"/>
            <a:ext cx="2580388" cy="324743"/>
          </a:xfrm>
          <a:prstGeom prst="rect">
            <a:avLst/>
          </a:prstGeom>
        </p:spPr>
      </p:pic>
      <p:pic>
        <p:nvPicPr>
          <p:cNvPr id="8" name="Picture 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160" y="4945726"/>
            <a:ext cx="11345311" cy="566936"/>
          </a:xfrm>
          <a:prstGeom prst="rect">
            <a:avLst/>
          </a:prstGeom>
        </p:spPr>
      </p:pic>
      <p:pic>
        <p:nvPicPr>
          <p:cNvPr id="9" name="Picture 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4426" y="3479892"/>
            <a:ext cx="2228287" cy="317102"/>
          </a:xfrm>
          <a:prstGeom prst="rect">
            <a:avLst/>
          </a:prstGeom>
        </p:spPr>
      </p:pic>
      <p:pic>
        <p:nvPicPr>
          <p:cNvPr id="10" name="Picture 9"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7097" y="3831425"/>
            <a:ext cx="2381074" cy="316906"/>
          </a:xfrm>
          <a:prstGeom prst="rect">
            <a:avLst/>
          </a:prstGeom>
        </p:spPr>
      </p:pic>
      <p:pic>
        <p:nvPicPr>
          <p:cNvPr id="11" name="Picture 10"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7698" y="2006610"/>
            <a:ext cx="5445919" cy="7128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0931">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0931">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4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20931">
                                            <p:txEl>
                                              <p:pRg st="11" end="11"/>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02093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46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Bayes’ Rule</a:t>
            </a:r>
            <a:endParaRPr lang="en-US" dirty="0"/>
          </a:p>
        </p:txBody>
      </p:sp>
      <p:sp>
        <p:nvSpPr>
          <p:cNvPr id="3" name="Content Placeholder 2"/>
          <p:cNvSpPr>
            <a:spLocks noGrp="1"/>
          </p:cNvSpPr>
          <p:nvPr>
            <p:ph idx="1"/>
          </p:nvPr>
        </p:nvSpPr>
        <p:spPr/>
        <p:txBody>
          <a:bodyPr/>
          <a:lstStyle/>
          <a:p>
            <a:r>
              <a:rPr lang="en-US" dirty="0" smtClean="0"/>
              <a:t>Given:</a:t>
            </a:r>
          </a:p>
          <a:p>
            <a:endParaRPr lang="en-US" dirty="0"/>
          </a:p>
          <a:p>
            <a:endParaRPr lang="en-US" dirty="0" smtClean="0"/>
          </a:p>
          <a:p>
            <a:endParaRPr lang="en-US" dirty="0"/>
          </a:p>
          <a:p>
            <a:r>
              <a:rPr lang="en-US" dirty="0" smtClean="0"/>
              <a:t>What is P(W | dry) ? </a:t>
            </a:r>
            <a:endParaRPr lang="en-US" dirty="0"/>
          </a:p>
        </p:txBody>
      </p:sp>
      <p:graphicFrame>
        <p:nvGraphicFramePr>
          <p:cNvPr id="5" name="Group 12"/>
          <p:cNvGraphicFramePr>
            <a:graphicFrameLocks noGrp="1"/>
          </p:cNvGraphicFramePr>
          <p:nvPr>
            <p:extLst>
              <p:ext uri="{D42A27DB-BD31-4B8C-83A1-F6EECF244321}">
                <p14:modId xmlns:p14="http://schemas.microsoft.com/office/powerpoint/2010/main" val="3289707432"/>
              </p:ext>
            </p:extLst>
          </p:nvPr>
        </p:nvGraphicFramePr>
        <p:xfrm>
          <a:off x="2232236" y="2263454"/>
          <a:ext cx="1428750" cy="1114425"/>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6" name="Group 88"/>
          <p:cNvGraphicFramePr>
            <a:graphicFrameLocks noGrp="1"/>
          </p:cNvGraphicFramePr>
          <p:nvPr>
            <p:extLst>
              <p:ext uri="{D42A27DB-BD31-4B8C-83A1-F6EECF244321}">
                <p14:modId xmlns:p14="http://schemas.microsoft.com/office/powerpoint/2010/main" val="3334191431"/>
              </p:ext>
            </p:extLst>
          </p:nvPr>
        </p:nvGraphicFramePr>
        <p:xfrm>
          <a:off x="4442036" y="1758629"/>
          <a:ext cx="2209800" cy="1847944"/>
        </p:xfrm>
        <a:graphic>
          <a:graphicData uri="http://schemas.openxmlformats.org/drawingml/2006/table">
            <a:tbl>
              <a:tblPr/>
              <a:tblGrid>
                <a:gridCol w="828675"/>
                <a:gridCol w="828675"/>
                <a:gridCol w="552450"/>
              </a:tblGrid>
              <a:tr h="371347">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D</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P</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36976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wet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0.1</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634">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dry</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0.9</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6976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wet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0.7</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347">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dry</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0.3</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7" name="Picture 6" descr="txp_fi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4923049" y="1307779"/>
            <a:ext cx="1193800" cy="31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txp_fi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2524336" y="1871342"/>
            <a:ext cx="85090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48686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smtClean="0"/>
              <a:t>Feature-Based Representations</a:t>
            </a:r>
          </a:p>
        </p:txBody>
      </p:sp>
      <p:sp>
        <p:nvSpPr>
          <p:cNvPr id="15363" name="Rectangle 3"/>
          <p:cNvSpPr>
            <a:spLocks noGrp="1" noChangeArrowheads="1"/>
          </p:cNvSpPr>
          <p:nvPr>
            <p:ph idx="1"/>
          </p:nvPr>
        </p:nvSpPr>
        <p:spPr>
          <a:xfrm>
            <a:off x="457200" y="1600200"/>
            <a:ext cx="6858000" cy="4525963"/>
          </a:xfrm>
        </p:spPr>
        <p:txBody>
          <a:bodyPr/>
          <a:lstStyle/>
          <a:p>
            <a:pPr>
              <a:lnSpc>
                <a:spcPct val="80000"/>
              </a:lnSpc>
            </a:pPr>
            <a:r>
              <a:rPr lang="en-US" sz="2400" dirty="0" smtClean="0"/>
              <a:t>Solution: describe a state using a vector of features (properties)</a:t>
            </a:r>
          </a:p>
          <a:p>
            <a:pPr lvl="1">
              <a:lnSpc>
                <a:spcPct val="80000"/>
              </a:lnSpc>
            </a:pPr>
            <a:r>
              <a:rPr lang="en-US" sz="2000" dirty="0" smtClean="0"/>
              <a:t>Features are functions from states to real numbers (often 0/1) that capture important properties of the state</a:t>
            </a:r>
          </a:p>
          <a:p>
            <a:pPr lvl="1">
              <a:lnSpc>
                <a:spcPct val="80000"/>
              </a:lnSpc>
            </a:pPr>
            <a:r>
              <a:rPr lang="en-US" sz="2000" dirty="0" smtClean="0"/>
              <a:t>Example features:</a:t>
            </a:r>
          </a:p>
          <a:p>
            <a:pPr lvl="2">
              <a:lnSpc>
                <a:spcPct val="80000"/>
              </a:lnSpc>
            </a:pPr>
            <a:r>
              <a:rPr lang="en-US" sz="1800" dirty="0" smtClean="0"/>
              <a:t>Distance to closest ghost</a:t>
            </a:r>
          </a:p>
          <a:p>
            <a:pPr lvl="2">
              <a:lnSpc>
                <a:spcPct val="80000"/>
              </a:lnSpc>
            </a:pPr>
            <a:r>
              <a:rPr lang="en-US" sz="1800" dirty="0" smtClean="0"/>
              <a:t>Distance to closest dot</a:t>
            </a:r>
          </a:p>
          <a:p>
            <a:pPr lvl="2">
              <a:lnSpc>
                <a:spcPct val="80000"/>
              </a:lnSpc>
            </a:pPr>
            <a:r>
              <a:rPr lang="en-US" sz="1800" dirty="0" smtClean="0"/>
              <a:t>Number of ghosts</a:t>
            </a:r>
          </a:p>
          <a:p>
            <a:pPr lvl="2">
              <a:lnSpc>
                <a:spcPct val="80000"/>
              </a:lnSpc>
            </a:pPr>
            <a:r>
              <a:rPr lang="en-US" sz="1800" dirty="0" smtClean="0"/>
              <a:t>1 / (dist to dot)</a:t>
            </a:r>
            <a:r>
              <a:rPr lang="en-US" sz="1800" baseline="30000" dirty="0" smtClean="0"/>
              <a:t>2</a:t>
            </a:r>
          </a:p>
          <a:p>
            <a:pPr lvl="2">
              <a:lnSpc>
                <a:spcPct val="80000"/>
              </a:lnSpc>
            </a:pPr>
            <a:r>
              <a:rPr lang="en-US" sz="1800" dirty="0" smtClean="0"/>
              <a:t>Is </a:t>
            </a:r>
            <a:r>
              <a:rPr lang="en-US" sz="1800" dirty="0" err="1" smtClean="0"/>
              <a:t>Pacman</a:t>
            </a:r>
            <a:r>
              <a:rPr lang="en-US" sz="1800" dirty="0" smtClean="0"/>
              <a:t> in a tunnel? (0/1)</a:t>
            </a:r>
          </a:p>
          <a:p>
            <a:pPr lvl="2">
              <a:lnSpc>
                <a:spcPct val="80000"/>
              </a:lnSpc>
            </a:pPr>
            <a:r>
              <a:rPr lang="en-US" sz="1800" dirty="0" smtClean="0"/>
              <a:t>…… etc.</a:t>
            </a:r>
          </a:p>
          <a:p>
            <a:pPr lvl="2">
              <a:lnSpc>
                <a:spcPct val="80000"/>
              </a:lnSpc>
            </a:pPr>
            <a:r>
              <a:rPr lang="en-US" sz="1800" dirty="0" smtClean="0"/>
              <a:t>Is it the exact state on this slide?</a:t>
            </a:r>
          </a:p>
          <a:p>
            <a:pPr lvl="1">
              <a:lnSpc>
                <a:spcPct val="80000"/>
              </a:lnSpc>
            </a:pPr>
            <a:r>
              <a:rPr lang="en-US" sz="2000" dirty="0" smtClean="0"/>
              <a:t>Can also describe a q-state (s, a) with features (e.g. action moves closer to food)</a:t>
            </a:r>
          </a:p>
        </p:txBody>
      </p:sp>
      <p:grpSp>
        <p:nvGrpSpPr>
          <p:cNvPr id="17" name="Group 16"/>
          <p:cNvGrpSpPr/>
          <p:nvPr/>
        </p:nvGrpSpPr>
        <p:grpSpPr>
          <a:xfrm>
            <a:off x="7543800" y="1752600"/>
            <a:ext cx="4038600" cy="3954463"/>
            <a:chOff x="5943600" y="1524000"/>
            <a:chExt cx="2514600" cy="2462213"/>
          </a:xfrm>
        </p:grpSpPr>
        <p:grpSp>
          <p:nvGrpSpPr>
            <p:cNvPr id="15364" name="Group 4"/>
            <p:cNvGrpSpPr>
              <a:grpSpLocks/>
            </p:cNvGrpSpPr>
            <p:nvPr/>
          </p:nvGrpSpPr>
          <p:grpSpPr bwMode="auto">
            <a:xfrm>
              <a:off x="5943600" y="1524000"/>
              <a:ext cx="2514600" cy="2462213"/>
              <a:chOff x="3744" y="960"/>
              <a:chExt cx="1584" cy="1551"/>
            </a:xfrm>
          </p:grpSpPr>
          <p:grpSp>
            <p:nvGrpSpPr>
              <p:cNvPr id="15367" name="Group 5"/>
              <p:cNvGrpSpPr>
                <a:grpSpLocks/>
              </p:cNvGrpSpPr>
              <p:nvPr/>
            </p:nvGrpSpPr>
            <p:grpSpPr bwMode="auto">
              <a:xfrm>
                <a:off x="3744" y="960"/>
                <a:ext cx="1584" cy="1551"/>
                <a:chOff x="3408" y="912"/>
                <a:chExt cx="1584" cy="1551"/>
              </a:xfrm>
            </p:grpSpPr>
            <p:grpSp>
              <p:nvGrpSpPr>
                <p:cNvPr id="15371" name="Group 6"/>
                <p:cNvGrpSpPr>
                  <a:grpSpLocks/>
                </p:cNvGrpSpPr>
                <p:nvPr/>
              </p:nvGrpSpPr>
              <p:grpSpPr bwMode="auto">
                <a:xfrm>
                  <a:off x="3408" y="912"/>
                  <a:ext cx="1584" cy="1551"/>
                  <a:chOff x="3360" y="1008"/>
                  <a:chExt cx="1584" cy="1551"/>
                </a:xfrm>
              </p:grpSpPr>
              <p:pic>
                <p:nvPicPr>
                  <p:cNvPr id="15375" name="Picture 7"/>
                  <p:cNvPicPr>
                    <a:picLocks noChangeAspect="1" noChangeArrowheads="1"/>
                  </p:cNvPicPr>
                  <p:nvPr/>
                </p:nvPicPr>
                <p:blipFill>
                  <a:blip r:embed="rId3" cstate="print"/>
                  <a:srcRect r="73026"/>
                  <a:stretch>
                    <a:fillRect/>
                  </a:stretch>
                </p:blipFill>
                <p:spPr bwMode="auto">
                  <a:xfrm>
                    <a:off x="3360" y="1008"/>
                    <a:ext cx="768" cy="1551"/>
                  </a:xfrm>
                  <a:prstGeom prst="rect">
                    <a:avLst/>
                  </a:prstGeom>
                  <a:noFill/>
                  <a:ln w="9525">
                    <a:noFill/>
                    <a:miter lim="800000"/>
                    <a:headEnd/>
                    <a:tailEnd/>
                  </a:ln>
                </p:spPr>
              </p:pic>
              <p:pic>
                <p:nvPicPr>
                  <p:cNvPr id="15376" name="Picture 8"/>
                  <p:cNvPicPr>
                    <a:picLocks noChangeAspect="1" noChangeArrowheads="1"/>
                  </p:cNvPicPr>
                  <p:nvPr/>
                </p:nvPicPr>
                <p:blipFill>
                  <a:blip r:embed="rId3" cstate="print"/>
                  <a:srcRect l="72498" r="-1158"/>
                  <a:stretch>
                    <a:fillRect/>
                  </a:stretch>
                </p:blipFill>
                <p:spPr bwMode="auto">
                  <a:xfrm>
                    <a:off x="4128" y="1008"/>
                    <a:ext cx="816" cy="1551"/>
                  </a:xfrm>
                  <a:prstGeom prst="rect">
                    <a:avLst/>
                  </a:prstGeom>
                  <a:noFill/>
                  <a:ln w="9525">
                    <a:noFill/>
                    <a:miter lim="800000"/>
                    <a:headEnd/>
                    <a:tailEnd/>
                  </a:ln>
                </p:spPr>
              </p:pic>
            </p:grpSp>
            <p:pic>
              <p:nvPicPr>
                <p:cNvPr id="15372" name="Picture 9"/>
                <p:cNvPicPr>
                  <a:picLocks noChangeAspect="1" noChangeArrowheads="1"/>
                </p:cNvPicPr>
                <p:nvPr/>
              </p:nvPicPr>
              <p:blipFill>
                <a:blip r:embed="rId4" cstate="print"/>
                <a:srcRect/>
                <a:stretch>
                  <a:fillRect/>
                </a:stretch>
              </p:blipFill>
              <p:spPr bwMode="auto">
                <a:xfrm>
                  <a:off x="3480" y="1872"/>
                  <a:ext cx="216" cy="168"/>
                </a:xfrm>
                <a:prstGeom prst="rect">
                  <a:avLst/>
                </a:prstGeom>
                <a:noFill/>
                <a:ln w="9525">
                  <a:noFill/>
                  <a:miter lim="800000"/>
                  <a:headEnd/>
                  <a:tailEnd/>
                </a:ln>
              </p:spPr>
            </p:pic>
            <p:pic>
              <p:nvPicPr>
                <p:cNvPr id="15373" name="Picture 10"/>
                <p:cNvPicPr>
                  <a:picLocks noChangeAspect="1" noChangeArrowheads="1"/>
                </p:cNvPicPr>
                <p:nvPr/>
              </p:nvPicPr>
              <p:blipFill>
                <a:blip r:embed="rId5" cstate="print"/>
                <a:srcRect/>
                <a:stretch>
                  <a:fillRect/>
                </a:stretch>
              </p:blipFill>
              <p:spPr bwMode="auto">
                <a:xfrm>
                  <a:off x="3792" y="2160"/>
                  <a:ext cx="197" cy="178"/>
                </a:xfrm>
                <a:prstGeom prst="rect">
                  <a:avLst/>
                </a:prstGeom>
                <a:noFill/>
                <a:ln w="9525">
                  <a:noFill/>
                  <a:miter lim="800000"/>
                  <a:headEnd/>
                  <a:tailEnd/>
                </a:ln>
              </p:spPr>
            </p:pic>
            <p:pic>
              <p:nvPicPr>
                <p:cNvPr id="15374" name="Picture 11"/>
                <p:cNvPicPr>
                  <a:picLocks noChangeAspect="1" noChangeArrowheads="1"/>
                </p:cNvPicPr>
                <p:nvPr/>
              </p:nvPicPr>
              <p:blipFill>
                <a:blip r:embed="rId6" cstate="print"/>
                <a:srcRect/>
                <a:stretch>
                  <a:fillRect/>
                </a:stretch>
              </p:blipFill>
              <p:spPr bwMode="auto">
                <a:xfrm>
                  <a:off x="3504" y="2160"/>
                  <a:ext cx="216" cy="187"/>
                </a:xfrm>
                <a:prstGeom prst="rect">
                  <a:avLst/>
                </a:prstGeom>
                <a:noFill/>
                <a:ln w="9525">
                  <a:noFill/>
                  <a:miter lim="800000"/>
                  <a:headEnd/>
                  <a:tailEnd/>
                </a:ln>
              </p:spPr>
            </p:pic>
          </p:grpSp>
          <p:sp>
            <p:nvSpPr>
              <p:cNvPr id="15368" name="Rectangle 12"/>
              <p:cNvSpPr>
                <a:spLocks noChangeArrowheads="1"/>
              </p:cNvSpPr>
              <p:nvPr/>
            </p:nvSpPr>
            <p:spPr bwMode="auto">
              <a:xfrm>
                <a:off x="4032" y="2208"/>
                <a:ext cx="96" cy="144"/>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5369" name="Rectangle 13"/>
              <p:cNvSpPr>
                <a:spLocks noChangeArrowheads="1"/>
              </p:cNvSpPr>
              <p:nvPr/>
            </p:nvSpPr>
            <p:spPr bwMode="auto">
              <a:xfrm>
                <a:off x="4320" y="1968"/>
                <a:ext cx="96" cy="384"/>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5370" name="Rectangle 14"/>
              <p:cNvSpPr>
                <a:spLocks noChangeArrowheads="1"/>
              </p:cNvSpPr>
              <p:nvPr/>
            </p:nvSpPr>
            <p:spPr bwMode="auto">
              <a:xfrm>
                <a:off x="4320" y="1968"/>
                <a:ext cx="528" cy="96"/>
              </a:xfrm>
              <a:prstGeom prst="rect">
                <a:avLst/>
              </a:prstGeom>
              <a:solidFill>
                <a:schemeClr val="tx1"/>
              </a:solidFill>
              <a:ln w="9525">
                <a:solidFill>
                  <a:schemeClr val="tx1"/>
                </a:solidFill>
                <a:miter lim="800000"/>
                <a:headEnd/>
                <a:tailEnd/>
              </a:ln>
            </p:spPr>
            <p:txBody>
              <a:bodyPr wrap="none" anchor="ctr"/>
              <a:lstStyle/>
              <a:p>
                <a:endParaRPr lang="en-US"/>
              </a:p>
            </p:txBody>
          </p:sp>
        </p:grpSp>
        <p:sp>
          <p:nvSpPr>
            <p:cNvPr id="15365" name="Rectangle 15"/>
            <p:cNvSpPr>
              <a:spLocks noChangeArrowheads="1"/>
            </p:cNvSpPr>
            <p:nvPr/>
          </p:nvSpPr>
          <p:spPr bwMode="auto">
            <a:xfrm>
              <a:off x="6096000" y="3352800"/>
              <a:ext cx="228600" cy="152400"/>
            </a:xfrm>
            <a:prstGeom prst="rect">
              <a:avLst/>
            </a:prstGeom>
            <a:solidFill>
              <a:schemeClr val="tx1"/>
            </a:solidFill>
            <a:ln w="9525">
              <a:solidFill>
                <a:schemeClr val="tx1"/>
              </a:solidFill>
              <a:miter lim="800000"/>
              <a:headEnd/>
              <a:tailEnd/>
            </a:ln>
          </p:spPr>
          <p:txBody>
            <a:bodyPr wrap="none" anchor="ctr"/>
            <a:lstStyle/>
            <a:p>
              <a:endParaRPr lang="en-US"/>
            </a:p>
          </p:txBody>
        </p:sp>
      </p:grpSp>
    </p:spTree>
    <p:extLst>
      <p:ext uri="{BB962C8B-B14F-4D97-AF65-F5344CB8AC3E}">
        <p14:creationId xmlns:p14="http://schemas.microsoft.com/office/powerpoint/2010/main" val="25747373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Time: Markov Models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8679178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smtClean="0"/>
              <a:t>Linear Value Functions</a:t>
            </a:r>
          </a:p>
        </p:txBody>
      </p:sp>
      <p:sp>
        <p:nvSpPr>
          <p:cNvPr id="16387" name="Rectangle 3"/>
          <p:cNvSpPr>
            <a:spLocks noGrp="1" noChangeArrowheads="1"/>
          </p:cNvSpPr>
          <p:nvPr>
            <p:ph idx="1"/>
          </p:nvPr>
        </p:nvSpPr>
        <p:spPr>
          <a:xfrm>
            <a:off x="457200" y="1600200"/>
            <a:ext cx="10972800" cy="4876800"/>
          </a:xfrm>
        </p:spPr>
        <p:txBody>
          <a:bodyPr/>
          <a:lstStyle/>
          <a:p>
            <a:pPr>
              <a:lnSpc>
                <a:spcPct val="90000"/>
              </a:lnSpc>
            </a:pPr>
            <a:r>
              <a:rPr lang="en-US" sz="2400" dirty="0" smtClean="0"/>
              <a:t>Using a feature representation, we can write a q function (or value function) for any state using a few weights:</a:t>
            </a:r>
          </a:p>
          <a:p>
            <a:pPr>
              <a:lnSpc>
                <a:spcPct val="90000"/>
              </a:lnSpc>
            </a:pPr>
            <a:endParaRPr lang="en-US" sz="2400" dirty="0" smtClean="0"/>
          </a:p>
          <a:p>
            <a:pPr>
              <a:lnSpc>
                <a:spcPct val="90000"/>
              </a:lnSpc>
            </a:pPr>
            <a:endParaRPr lang="en-US" sz="2400" dirty="0" smtClean="0"/>
          </a:p>
          <a:p>
            <a:pPr>
              <a:lnSpc>
                <a:spcPct val="90000"/>
              </a:lnSpc>
            </a:pPr>
            <a:endParaRPr lang="en-US" sz="4000" dirty="0" smtClean="0"/>
          </a:p>
          <a:p>
            <a:pPr>
              <a:lnSpc>
                <a:spcPct val="90000"/>
              </a:lnSpc>
            </a:pPr>
            <a:endParaRPr lang="en-US" sz="2400" dirty="0" smtClean="0"/>
          </a:p>
          <a:p>
            <a:pPr>
              <a:lnSpc>
                <a:spcPct val="90000"/>
              </a:lnSpc>
            </a:pPr>
            <a:r>
              <a:rPr lang="en-US" sz="2400" dirty="0" smtClean="0"/>
              <a:t>Advantage: our experience is summed up in a few powerful numbers</a:t>
            </a:r>
          </a:p>
          <a:p>
            <a:pPr>
              <a:lnSpc>
                <a:spcPct val="90000"/>
              </a:lnSpc>
            </a:pPr>
            <a:endParaRPr lang="en-US" sz="2400" dirty="0" smtClean="0"/>
          </a:p>
          <a:p>
            <a:pPr>
              <a:lnSpc>
                <a:spcPct val="90000"/>
              </a:lnSpc>
            </a:pPr>
            <a:r>
              <a:rPr lang="en-US" sz="2400" dirty="0" smtClean="0"/>
              <a:t>Disadvantage: states may share features but actually be very different in value!</a:t>
            </a:r>
          </a:p>
        </p:txBody>
      </p:sp>
      <p:pic>
        <p:nvPicPr>
          <p:cNvPr id="16388" name="Picture 4" descr="txp_fig"/>
          <p:cNvPicPr>
            <a:picLocks noChangeAspect="1" noChangeArrowheads="1"/>
          </p:cNvPicPr>
          <p:nvPr>
            <p:custDataLst>
              <p:tags r:id="rId1"/>
            </p:custDataLst>
          </p:nvPr>
        </p:nvPicPr>
        <p:blipFill>
          <a:blip r:embed="rId5" cstate="print"/>
          <a:srcRect/>
          <a:stretch>
            <a:fillRect/>
          </a:stretch>
        </p:blipFill>
        <p:spPr bwMode="auto">
          <a:xfrm>
            <a:off x="1945299" y="2636837"/>
            <a:ext cx="6929438" cy="334963"/>
          </a:xfrm>
          <a:prstGeom prst="rect">
            <a:avLst/>
          </a:prstGeom>
          <a:noFill/>
          <a:ln w="9525">
            <a:noFill/>
            <a:miter lim="800000"/>
            <a:headEnd/>
            <a:tailEnd/>
          </a:ln>
        </p:spPr>
      </p:pic>
      <p:pic>
        <p:nvPicPr>
          <p:cNvPr id="16389" name="Picture 5" descr="txp_fig"/>
          <p:cNvPicPr>
            <a:picLocks noChangeAspect="1" noChangeArrowheads="1"/>
          </p:cNvPicPr>
          <p:nvPr>
            <p:custDataLst>
              <p:tags r:id="rId2"/>
            </p:custDataLst>
          </p:nvPr>
        </p:nvPicPr>
        <p:blipFill>
          <a:blip r:embed="rId6" cstate="print"/>
          <a:srcRect/>
          <a:stretch>
            <a:fillRect/>
          </a:stretch>
        </p:blipFill>
        <p:spPr bwMode="auto">
          <a:xfrm>
            <a:off x="1600200" y="3398837"/>
            <a:ext cx="7835900" cy="334963"/>
          </a:xfrm>
          <a:prstGeom prst="rect">
            <a:avLst/>
          </a:prstGeom>
          <a:noFill/>
          <a:ln w="9525">
            <a:noFill/>
            <a:miter lim="800000"/>
            <a:headEnd/>
            <a:tailEnd/>
          </a:ln>
        </p:spPr>
      </p:pic>
    </p:spTree>
    <p:extLst>
      <p:ext uri="{BB962C8B-B14F-4D97-AF65-F5344CB8AC3E}">
        <p14:creationId xmlns:p14="http://schemas.microsoft.com/office/powerpoint/2010/main" val="3631897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1600200" y="1371600"/>
            <a:ext cx="8991600" cy="762000"/>
          </a:xfrm>
          <a:prstGeom prst="roundRect">
            <a:avLst/>
          </a:prstGeom>
          <a:solidFill>
            <a:srgbClr val="CCECF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0" name="Rectangle 2"/>
          <p:cNvSpPr>
            <a:spLocks noGrp="1" noChangeArrowheads="1"/>
          </p:cNvSpPr>
          <p:nvPr>
            <p:ph type="title"/>
          </p:nvPr>
        </p:nvSpPr>
        <p:spPr/>
        <p:txBody>
          <a:bodyPr/>
          <a:lstStyle/>
          <a:p>
            <a:r>
              <a:rPr lang="en-US" dirty="0" smtClean="0"/>
              <a:t>Approximate Q-Learning</a:t>
            </a:r>
          </a:p>
        </p:txBody>
      </p:sp>
      <p:sp>
        <p:nvSpPr>
          <p:cNvPr id="1803267" name="Rectangle 3"/>
          <p:cNvSpPr>
            <a:spLocks noGrp="1" noChangeArrowheads="1"/>
          </p:cNvSpPr>
          <p:nvPr>
            <p:ph idx="1"/>
          </p:nvPr>
        </p:nvSpPr>
        <p:spPr>
          <a:xfrm>
            <a:off x="457200" y="2286000"/>
            <a:ext cx="9296400" cy="4267200"/>
          </a:xfrm>
        </p:spPr>
        <p:txBody>
          <a:bodyPr/>
          <a:lstStyle/>
          <a:p>
            <a:pPr>
              <a:lnSpc>
                <a:spcPct val="80000"/>
              </a:lnSpc>
            </a:pPr>
            <a:r>
              <a:rPr lang="en-US" sz="2400" dirty="0" smtClean="0"/>
              <a:t>Q-learning with linear Q-functions:</a:t>
            </a:r>
          </a:p>
          <a:p>
            <a:pPr>
              <a:lnSpc>
                <a:spcPct val="80000"/>
              </a:lnSpc>
            </a:pPr>
            <a:endParaRPr lang="en-US" sz="2400" dirty="0" smtClean="0"/>
          </a:p>
          <a:p>
            <a:pPr>
              <a:lnSpc>
                <a:spcPct val="80000"/>
              </a:lnSpc>
            </a:pPr>
            <a:endParaRPr lang="en-US" sz="2400" dirty="0" smtClean="0"/>
          </a:p>
          <a:p>
            <a:pPr>
              <a:lnSpc>
                <a:spcPct val="80000"/>
              </a:lnSpc>
            </a:pPr>
            <a:endParaRPr lang="en-US" sz="2400" dirty="0" smtClean="0"/>
          </a:p>
          <a:p>
            <a:pPr>
              <a:lnSpc>
                <a:spcPct val="80000"/>
              </a:lnSpc>
            </a:pPr>
            <a:endParaRPr lang="en-US" sz="2400" dirty="0" smtClean="0"/>
          </a:p>
          <a:p>
            <a:pPr>
              <a:lnSpc>
                <a:spcPct val="80000"/>
              </a:lnSpc>
            </a:pPr>
            <a:endParaRPr lang="en-US" sz="2400" dirty="0" smtClean="0"/>
          </a:p>
          <a:p>
            <a:pPr>
              <a:lnSpc>
                <a:spcPct val="80000"/>
              </a:lnSpc>
            </a:pPr>
            <a:endParaRPr lang="en-US" sz="2400" dirty="0" smtClean="0"/>
          </a:p>
          <a:p>
            <a:pPr>
              <a:lnSpc>
                <a:spcPct val="80000"/>
              </a:lnSpc>
            </a:pPr>
            <a:r>
              <a:rPr lang="en-US" sz="2400" dirty="0" smtClean="0"/>
              <a:t>Intuitive interpretation:</a:t>
            </a:r>
          </a:p>
          <a:p>
            <a:pPr lvl="1">
              <a:lnSpc>
                <a:spcPct val="80000"/>
              </a:lnSpc>
            </a:pPr>
            <a:r>
              <a:rPr lang="en-US" sz="2000" dirty="0" smtClean="0"/>
              <a:t>Adjust weights of active features</a:t>
            </a:r>
          </a:p>
          <a:p>
            <a:pPr lvl="1">
              <a:lnSpc>
                <a:spcPct val="80000"/>
              </a:lnSpc>
            </a:pPr>
            <a:r>
              <a:rPr lang="en-US" sz="2000" dirty="0" smtClean="0"/>
              <a:t>E.g., if something unexpectedly bad happens, blame the features that were on: </a:t>
            </a:r>
            <a:r>
              <a:rPr lang="en-US" sz="2000" dirty="0" err="1" smtClean="0"/>
              <a:t>disprefer</a:t>
            </a:r>
            <a:r>
              <a:rPr lang="en-US" sz="2000" dirty="0" smtClean="0"/>
              <a:t> all states with that state’s features</a:t>
            </a:r>
          </a:p>
          <a:p>
            <a:pPr lvl="4">
              <a:lnSpc>
                <a:spcPct val="80000"/>
              </a:lnSpc>
            </a:pPr>
            <a:endParaRPr lang="en-US" sz="1200" dirty="0" smtClean="0"/>
          </a:p>
          <a:p>
            <a:pPr>
              <a:lnSpc>
                <a:spcPct val="80000"/>
              </a:lnSpc>
            </a:pPr>
            <a:r>
              <a:rPr lang="en-US" sz="2400" dirty="0" smtClean="0"/>
              <a:t>Formal justification: online least squares</a:t>
            </a:r>
          </a:p>
        </p:txBody>
      </p:sp>
      <p:pic>
        <p:nvPicPr>
          <p:cNvPr id="18" name="Picture 17" descr="txp_fig"/>
          <p:cNvPicPr>
            <a:picLocks noChangeAspect="1"/>
          </p:cNvPicPr>
          <p:nvPr>
            <p:custDataLst>
              <p:tags r:id="rId1"/>
            </p:custDataLst>
          </p:nvPr>
        </p:nvPicPr>
        <p:blipFill>
          <a:blip r:embed="rId8" cstate="print"/>
          <a:srcRect/>
          <a:stretch>
            <a:fillRect/>
          </a:stretch>
        </p:blipFill>
        <p:spPr bwMode="auto">
          <a:xfrm>
            <a:off x="1381125" y="3798888"/>
            <a:ext cx="4791075" cy="315912"/>
          </a:xfrm>
          <a:prstGeom prst="rect">
            <a:avLst/>
          </a:prstGeom>
          <a:noFill/>
          <a:ln w="9525">
            <a:noFill/>
            <a:miter lim="800000"/>
            <a:headEnd/>
            <a:tailEnd/>
          </a:ln>
        </p:spPr>
      </p:pic>
      <p:pic>
        <p:nvPicPr>
          <p:cNvPr id="19" name="Picture 18" descr="txp_fig"/>
          <p:cNvPicPr>
            <a:picLocks noChangeAspect="1"/>
          </p:cNvPicPr>
          <p:nvPr>
            <p:custDataLst>
              <p:tags r:id="rId2"/>
            </p:custDataLst>
          </p:nvPr>
        </p:nvPicPr>
        <p:blipFill>
          <a:blip r:embed="rId9" cstate="print"/>
          <a:srcRect/>
          <a:stretch>
            <a:fillRect/>
          </a:stretch>
        </p:blipFill>
        <p:spPr bwMode="auto">
          <a:xfrm>
            <a:off x="2035175" y="4332288"/>
            <a:ext cx="4518025" cy="315912"/>
          </a:xfrm>
          <a:prstGeom prst="rect">
            <a:avLst/>
          </a:prstGeom>
          <a:noFill/>
          <a:ln w="9525">
            <a:noFill/>
            <a:miter lim="800000"/>
            <a:headEnd/>
            <a:tailEnd/>
          </a:ln>
        </p:spPr>
      </p:pic>
      <p:pic>
        <p:nvPicPr>
          <p:cNvPr id="17414" name="Picture 6" descr="txp_fig"/>
          <p:cNvPicPr>
            <a:picLocks noChangeAspect="1" noChangeArrowheads="1"/>
          </p:cNvPicPr>
          <p:nvPr>
            <p:custDataLst>
              <p:tags r:id="rId3"/>
            </p:custDataLst>
          </p:nvPr>
        </p:nvPicPr>
        <p:blipFill>
          <a:blip r:embed="rId10" cstate="print">
            <a:clrChange>
              <a:clrFrom>
                <a:srgbClr val="FFFFFF"/>
              </a:clrFrom>
              <a:clrTo>
                <a:srgbClr val="FFFFFF">
                  <a:alpha val="0"/>
                </a:srgbClr>
              </a:clrTo>
            </a:clrChange>
          </a:blip>
          <a:srcRect/>
          <a:stretch>
            <a:fillRect/>
          </a:stretch>
        </p:blipFill>
        <p:spPr bwMode="auto">
          <a:xfrm>
            <a:off x="2209800" y="1600200"/>
            <a:ext cx="7835900" cy="334963"/>
          </a:xfrm>
          <a:prstGeom prst="rect">
            <a:avLst/>
          </a:prstGeom>
          <a:noFill/>
          <a:ln w="9525">
            <a:noFill/>
            <a:miter lim="800000"/>
            <a:headEnd/>
            <a:tailEnd/>
          </a:ln>
        </p:spPr>
      </p:pic>
      <p:pic>
        <p:nvPicPr>
          <p:cNvPr id="17" name="Picture 16" descr="txp_fig"/>
          <p:cNvPicPr>
            <a:picLocks noChangeAspect="1"/>
          </p:cNvPicPr>
          <p:nvPr>
            <p:custDataLst>
              <p:tags r:id="rId4"/>
            </p:custDataLst>
          </p:nvPr>
        </p:nvPicPr>
        <p:blipFill>
          <a:blip r:embed="rId11" cstate="print"/>
          <a:srcRect/>
          <a:stretch>
            <a:fillRect/>
          </a:stretch>
        </p:blipFill>
        <p:spPr bwMode="auto">
          <a:xfrm>
            <a:off x="1371600" y="3200400"/>
            <a:ext cx="4387850" cy="457200"/>
          </a:xfrm>
          <a:prstGeom prst="rect">
            <a:avLst/>
          </a:prstGeom>
          <a:noFill/>
          <a:ln w="9525">
            <a:noFill/>
            <a:miter lim="800000"/>
            <a:headEnd/>
            <a:tailEnd/>
          </a:ln>
        </p:spPr>
      </p:pic>
      <p:pic>
        <p:nvPicPr>
          <p:cNvPr id="15" name="Picture 14" descr="TP_tmp.png"/>
          <p:cNvPicPr>
            <a:picLocks noChangeAspect="1"/>
          </p:cNvPicPr>
          <p:nvPr>
            <p:custDataLst>
              <p:tags r:id="rId5"/>
            </p:custDataLst>
          </p:nvPr>
        </p:nvPicPr>
        <p:blipFill>
          <a:blip r:embed="rId12" cstate="print"/>
          <a:stretch>
            <a:fillRect/>
          </a:stretch>
        </p:blipFill>
        <p:spPr bwMode="auto">
          <a:xfrm>
            <a:off x="1371600" y="2819400"/>
            <a:ext cx="2514617" cy="278893"/>
          </a:xfrm>
          <a:prstGeom prst="rect">
            <a:avLst/>
          </a:prstGeom>
          <a:noFill/>
          <a:ln/>
          <a:effectLst/>
        </p:spPr>
      </p:pic>
      <p:sp>
        <p:nvSpPr>
          <p:cNvPr id="18442" name="TextBox 16"/>
          <p:cNvSpPr txBox="1">
            <a:spLocks noChangeArrowheads="1"/>
          </p:cNvSpPr>
          <p:nvPr/>
        </p:nvSpPr>
        <p:spPr bwMode="auto">
          <a:xfrm>
            <a:off x="7010400" y="3733800"/>
            <a:ext cx="1600200" cy="381000"/>
          </a:xfrm>
          <a:prstGeom prst="rect">
            <a:avLst/>
          </a:prstGeom>
          <a:noFill/>
          <a:ln w="9525">
            <a:noFill/>
            <a:miter lim="800000"/>
            <a:headEnd/>
            <a:tailEnd/>
          </a:ln>
        </p:spPr>
        <p:txBody>
          <a:bodyPr>
            <a:spAutoFit/>
          </a:bodyPr>
          <a:lstStyle/>
          <a:p>
            <a:r>
              <a:rPr lang="en-US" dirty="0"/>
              <a:t>Exact Q’s</a:t>
            </a:r>
          </a:p>
        </p:txBody>
      </p:sp>
      <p:sp>
        <p:nvSpPr>
          <p:cNvPr id="18443" name="TextBox 17"/>
          <p:cNvSpPr txBox="1">
            <a:spLocks noChangeArrowheads="1"/>
          </p:cNvSpPr>
          <p:nvPr/>
        </p:nvSpPr>
        <p:spPr bwMode="auto">
          <a:xfrm>
            <a:off x="7010400" y="4267200"/>
            <a:ext cx="1981200" cy="369888"/>
          </a:xfrm>
          <a:prstGeom prst="rect">
            <a:avLst/>
          </a:prstGeom>
          <a:noFill/>
          <a:ln w="9525">
            <a:noFill/>
            <a:miter lim="800000"/>
            <a:headEnd/>
            <a:tailEnd/>
          </a:ln>
        </p:spPr>
        <p:txBody>
          <a:bodyPr>
            <a:spAutoFit/>
          </a:bodyPr>
          <a:lstStyle/>
          <a:p>
            <a:r>
              <a:rPr lang="en-US"/>
              <a:t>Approximate Q’s</a:t>
            </a:r>
          </a:p>
        </p:txBody>
      </p:sp>
      <p:pic>
        <p:nvPicPr>
          <p:cNvPr id="25602" name="Picture 2"/>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8947150" y="2438400"/>
            <a:ext cx="2940050" cy="2845932"/>
          </a:xfrm>
          <a:prstGeom prst="rect">
            <a:avLst/>
          </a:prstGeom>
          <a:noFill/>
        </p:spPr>
      </p:pic>
    </p:spTree>
    <p:extLst>
      <p:ext uri="{BB962C8B-B14F-4D97-AF65-F5344CB8AC3E}">
        <p14:creationId xmlns:p14="http://schemas.microsoft.com/office/powerpoint/2010/main" val="93618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3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4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4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03267">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03267">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03267">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60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80326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2" grpId="0"/>
      <p:bldP spid="1844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ight Arrow 52"/>
          <p:cNvSpPr/>
          <p:nvPr/>
        </p:nvSpPr>
        <p:spPr>
          <a:xfrm>
            <a:off x="6324600" y="2057400"/>
            <a:ext cx="2362200" cy="1600200"/>
          </a:xfrm>
          <a:prstGeom prst="rightArrow">
            <a:avLst>
              <a:gd name="adj1" fmla="val 50000"/>
              <a:gd name="adj2" fmla="val 37912"/>
            </a:avLst>
          </a:prstGeom>
          <a:solidFill>
            <a:srgbClr val="CCECF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34" name="Rectangle 2"/>
          <p:cNvSpPr>
            <a:spLocks noGrp="1" noChangeArrowheads="1"/>
          </p:cNvSpPr>
          <p:nvPr>
            <p:ph type="title"/>
          </p:nvPr>
        </p:nvSpPr>
        <p:spPr/>
        <p:txBody>
          <a:bodyPr/>
          <a:lstStyle/>
          <a:p>
            <a:r>
              <a:rPr lang="en-US" smtClean="0"/>
              <a:t>Example: Q-Pacman</a:t>
            </a:r>
          </a:p>
        </p:txBody>
      </p:sp>
      <p:pic>
        <p:nvPicPr>
          <p:cNvPr id="1804315" name="Picture 27" descr="txp_fig"/>
          <p:cNvPicPr>
            <a:picLocks noChangeAspect="1" noChangeArrowheads="1"/>
          </p:cNvPicPr>
          <p:nvPr>
            <p:custDataLst>
              <p:tags r:id="rId1"/>
            </p:custDataLst>
          </p:nvPr>
        </p:nvPicPr>
        <p:blipFill>
          <a:blip r:embed="rId17" cstate="print"/>
          <a:srcRect/>
          <a:stretch>
            <a:fillRect/>
          </a:stretch>
        </p:blipFill>
        <p:spPr bwMode="auto">
          <a:xfrm>
            <a:off x="2971800" y="2209800"/>
            <a:ext cx="2970896" cy="264608"/>
          </a:xfrm>
          <a:prstGeom prst="rect">
            <a:avLst/>
          </a:prstGeom>
          <a:noFill/>
          <a:ln w="9525">
            <a:noFill/>
            <a:miter lim="800000"/>
            <a:headEnd/>
            <a:tailEnd/>
          </a:ln>
        </p:spPr>
      </p:pic>
      <p:pic>
        <p:nvPicPr>
          <p:cNvPr id="1804316" name="Picture 28" descr="txp_fig"/>
          <p:cNvPicPr>
            <a:picLocks noChangeAspect="1" noChangeArrowheads="1"/>
          </p:cNvPicPr>
          <p:nvPr>
            <p:custDataLst>
              <p:tags r:id="rId2"/>
            </p:custDataLst>
          </p:nvPr>
        </p:nvPicPr>
        <p:blipFill>
          <a:blip r:embed="rId18" cstate="print"/>
          <a:srcRect/>
          <a:stretch>
            <a:fillRect/>
          </a:stretch>
        </p:blipFill>
        <p:spPr bwMode="auto">
          <a:xfrm>
            <a:off x="3023105" y="3200400"/>
            <a:ext cx="2920495" cy="264608"/>
          </a:xfrm>
          <a:prstGeom prst="rect">
            <a:avLst/>
          </a:prstGeom>
          <a:noFill/>
          <a:ln w="9525">
            <a:noFill/>
            <a:miter lim="800000"/>
            <a:headEnd/>
            <a:tailEnd/>
          </a:ln>
        </p:spPr>
      </p:pic>
      <p:pic>
        <p:nvPicPr>
          <p:cNvPr id="58" name="Picture 57" descr="txp_fig"/>
          <p:cNvPicPr>
            <a:picLocks noChangeAspect="1"/>
          </p:cNvPicPr>
          <p:nvPr>
            <p:custDataLst>
              <p:tags r:id="rId3"/>
            </p:custDataLst>
          </p:nvPr>
        </p:nvPicPr>
        <p:blipFill>
          <a:blip r:embed="rId19" cstate="print"/>
          <a:stretch>
            <a:fillRect/>
          </a:stretch>
        </p:blipFill>
        <p:spPr bwMode="auto">
          <a:xfrm>
            <a:off x="2286000" y="4391048"/>
            <a:ext cx="4298086" cy="485752"/>
          </a:xfrm>
          <a:prstGeom prst="rect">
            <a:avLst/>
          </a:prstGeom>
          <a:noFill/>
          <a:ln/>
          <a:effectLst/>
        </p:spPr>
      </p:pic>
      <p:pic>
        <p:nvPicPr>
          <p:cNvPr id="18441" name="Picture 30" descr="txp_fig"/>
          <p:cNvPicPr>
            <a:picLocks noChangeAspect="1" noChangeArrowheads="1"/>
          </p:cNvPicPr>
          <p:nvPr>
            <p:custDataLst>
              <p:tags r:id="rId4"/>
            </p:custDataLst>
          </p:nvPr>
        </p:nvPicPr>
        <p:blipFill>
          <a:blip r:embed="rId20" cstate="print"/>
          <a:srcRect/>
          <a:stretch>
            <a:fillRect/>
          </a:stretch>
        </p:blipFill>
        <p:spPr bwMode="auto">
          <a:xfrm>
            <a:off x="2590056" y="1219200"/>
            <a:ext cx="6906374" cy="380999"/>
          </a:xfrm>
          <a:prstGeom prst="rect">
            <a:avLst/>
          </a:prstGeom>
          <a:noFill/>
          <a:ln w="9525">
            <a:noFill/>
            <a:miter lim="800000"/>
            <a:headEnd/>
            <a:tailEnd/>
          </a:ln>
        </p:spPr>
      </p:pic>
      <p:pic>
        <p:nvPicPr>
          <p:cNvPr id="49" name="Picture 48" descr="txp_fig"/>
          <p:cNvPicPr>
            <a:picLocks noChangeAspect="1"/>
          </p:cNvPicPr>
          <p:nvPr>
            <p:custDataLst>
              <p:tags r:id="rId5"/>
            </p:custDataLst>
          </p:nvPr>
        </p:nvPicPr>
        <p:blipFill>
          <a:blip r:embed="rId21" cstate="print"/>
          <a:stretch>
            <a:fillRect/>
          </a:stretch>
        </p:blipFill>
        <p:spPr bwMode="auto">
          <a:xfrm>
            <a:off x="1919288" y="5334000"/>
            <a:ext cx="2555662" cy="214185"/>
          </a:xfrm>
          <a:prstGeom prst="rect">
            <a:avLst/>
          </a:prstGeom>
          <a:noFill/>
          <a:ln/>
          <a:effectLst/>
        </p:spPr>
      </p:pic>
      <p:pic>
        <p:nvPicPr>
          <p:cNvPr id="64" name="Picture 63" descr="txp_fig"/>
          <p:cNvPicPr>
            <a:picLocks noChangeAspect="1"/>
          </p:cNvPicPr>
          <p:nvPr>
            <p:custDataLst>
              <p:tags r:id="rId6"/>
            </p:custDataLst>
          </p:nvPr>
        </p:nvPicPr>
        <p:blipFill>
          <a:blip r:embed="rId22" cstate="print"/>
          <a:stretch>
            <a:fillRect/>
          </a:stretch>
        </p:blipFill>
        <p:spPr bwMode="auto">
          <a:xfrm>
            <a:off x="6262684" y="5105400"/>
            <a:ext cx="4010033" cy="315396"/>
          </a:xfrm>
          <a:prstGeom prst="rect">
            <a:avLst/>
          </a:prstGeom>
          <a:noFill/>
          <a:ln/>
          <a:effectLst/>
        </p:spPr>
      </p:pic>
      <p:pic>
        <p:nvPicPr>
          <p:cNvPr id="65" name="Picture 64" descr="txp_fig"/>
          <p:cNvPicPr>
            <a:picLocks noChangeAspect="1"/>
          </p:cNvPicPr>
          <p:nvPr>
            <p:custDataLst>
              <p:tags r:id="rId7"/>
            </p:custDataLst>
          </p:nvPr>
        </p:nvPicPr>
        <p:blipFill>
          <a:blip r:embed="rId23" cstate="print"/>
          <a:stretch>
            <a:fillRect/>
          </a:stretch>
        </p:blipFill>
        <p:spPr bwMode="auto">
          <a:xfrm>
            <a:off x="6310159" y="5549165"/>
            <a:ext cx="4205595" cy="315398"/>
          </a:xfrm>
          <a:prstGeom prst="rect">
            <a:avLst/>
          </a:prstGeom>
          <a:noFill/>
          <a:ln/>
          <a:effectLst/>
        </p:spPr>
      </p:pic>
      <p:pic>
        <p:nvPicPr>
          <p:cNvPr id="1804323" name="Picture 35" descr="txp_fig"/>
          <p:cNvPicPr>
            <a:picLocks noChangeAspect="1" noChangeArrowheads="1"/>
          </p:cNvPicPr>
          <p:nvPr>
            <p:custDataLst>
              <p:tags r:id="rId8"/>
            </p:custDataLst>
          </p:nvPr>
        </p:nvPicPr>
        <p:blipFill>
          <a:blip r:embed="rId24" cstate="print"/>
          <a:srcRect/>
          <a:stretch>
            <a:fillRect/>
          </a:stretch>
        </p:blipFill>
        <p:spPr bwMode="auto">
          <a:xfrm>
            <a:off x="2667000" y="6248400"/>
            <a:ext cx="6906369" cy="381000"/>
          </a:xfrm>
          <a:prstGeom prst="rect">
            <a:avLst/>
          </a:prstGeom>
          <a:noFill/>
          <a:ln w="9525">
            <a:noFill/>
            <a:miter lim="800000"/>
            <a:headEnd/>
            <a:tailEnd/>
          </a:ln>
        </p:spPr>
      </p:pic>
      <p:grpSp>
        <p:nvGrpSpPr>
          <p:cNvPr id="50" name="Group 49"/>
          <p:cNvGrpSpPr/>
          <p:nvPr/>
        </p:nvGrpSpPr>
        <p:grpSpPr>
          <a:xfrm>
            <a:off x="571500" y="1981200"/>
            <a:ext cx="2073910" cy="1752600"/>
            <a:chOff x="8534400" y="1279524"/>
            <a:chExt cx="2705100" cy="2286000"/>
          </a:xfrm>
        </p:grpSpPr>
        <p:grpSp>
          <p:nvGrpSpPr>
            <p:cNvPr id="18437" name="Group 14"/>
            <p:cNvGrpSpPr>
              <a:grpSpLocks/>
            </p:cNvGrpSpPr>
            <p:nvPr/>
          </p:nvGrpSpPr>
          <p:grpSpPr bwMode="auto">
            <a:xfrm>
              <a:off x="8904288" y="1279524"/>
              <a:ext cx="2335212" cy="2286000"/>
              <a:chOff x="3984" y="960"/>
              <a:chExt cx="1584" cy="1551"/>
            </a:xfrm>
          </p:grpSpPr>
          <p:grpSp>
            <p:nvGrpSpPr>
              <p:cNvPr id="18453" name="Group 15"/>
              <p:cNvGrpSpPr>
                <a:grpSpLocks/>
              </p:cNvGrpSpPr>
              <p:nvPr/>
            </p:nvGrpSpPr>
            <p:grpSpPr bwMode="auto">
              <a:xfrm>
                <a:off x="3984" y="960"/>
                <a:ext cx="1584" cy="1551"/>
                <a:chOff x="3744" y="960"/>
                <a:chExt cx="1584" cy="1551"/>
              </a:xfrm>
            </p:grpSpPr>
            <p:grpSp>
              <p:nvGrpSpPr>
                <p:cNvPr id="18455" name="Group 16"/>
                <p:cNvGrpSpPr>
                  <a:grpSpLocks/>
                </p:cNvGrpSpPr>
                <p:nvPr/>
              </p:nvGrpSpPr>
              <p:grpSpPr bwMode="auto">
                <a:xfrm>
                  <a:off x="3744" y="960"/>
                  <a:ext cx="1584" cy="1551"/>
                  <a:chOff x="3408" y="912"/>
                  <a:chExt cx="1584" cy="1551"/>
                </a:xfrm>
              </p:grpSpPr>
              <p:grpSp>
                <p:nvGrpSpPr>
                  <p:cNvPr id="18459" name="Group 17"/>
                  <p:cNvGrpSpPr>
                    <a:grpSpLocks/>
                  </p:cNvGrpSpPr>
                  <p:nvPr/>
                </p:nvGrpSpPr>
                <p:grpSpPr bwMode="auto">
                  <a:xfrm>
                    <a:off x="3408" y="912"/>
                    <a:ext cx="1584" cy="1551"/>
                    <a:chOff x="3360" y="1008"/>
                    <a:chExt cx="1584" cy="1551"/>
                  </a:xfrm>
                </p:grpSpPr>
                <p:pic>
                  <p:nvPicPr>
                    <p:cNvPr id="18463" name="Picture 18"/>
                    <p:cNvPicPr>
                      <a:picLocks noChangeAspect="1" noChangeArrowheads="1"/>
                    </p:cNvPicPr>
                    <p:nvPr/>
                  </p:nvPicPr>
                  <p:blipFill>
                    <a:blip r:embed="rId25" cstate="print"/>
                    <a:srcRect r="73026"/>
                    <a:stretch>
                      <a:fillRect/>
                    </a:stretch>
                  </p:blipFill>
                  <p:spPr bwMode="auto">
                    <a:xfrm>
                      <a:off x="3360" y="1008"/>
                      <a:ext cx="768" cy="1551"/>
                    </a:xfrm>
                    <a:prstGeom prst="rect">
                      <a:avLst/>
                    </a:prstGeom>
                    <a:noFill/>
                    <a:ln w="9525">
                      <a:noFill/>
                      <a:miter lim="800000"/>
                      <a:headEnd/>
                      <a:tailEnd/>
                    </a:ln>
                  </p:spPr>
                </p:pic>
                <p:pic>
                  <p:nvPicPr>
                    <p:cNvPr id="18464" name="Picture 19"/>
                    <p:cNvPicPr>
                      <a:picLocks noChangeAspect="1" noChangeArrowheads="1"/>
                    </p:cNvPicPr>
                    <p:nvPr/>
                  </p:nvPicPr>
                  <p:blipFill>
                    <a:blip r:embed="rId25" cstate="print"/>
                    <a:srcRect l="72498" r="-1158"/>
                    <a:stretch>
                      <a:fillRect/>
                    </a:stretch>
                  </p:blipFill>
                  <p:spPr bwMode="auto">
                    <a:xfrm>
                      <a:off x="4128" y="1008"/>
                      <a:ext cx="816" cy="1551"/>
                    </a:xfrm>
                    <a:prstGeom prst="rect">
                      <a:avLst/>
                    </a:prstGeom>
                    <a:noFill/>
                    <a:ln w="9525">
                      <a:noFill/>
                      <a:miter lim="800000"/>
                      <a:headEnd/>
                      <a:tailEnd/>
                    </a:ln>
                  </p:spPr>
                </p:pic>
              </p:grpSp>
              <p:pic>
                <p:nvPicPr>
                  <p:cNvPr id="18460" name="Picture 20"/>
                  <p:cNvPicPr>
                    <a:picLocks noChangeAspect="1" noChangeArrowheads="1"/>
                  </p:cNvPicPr>
                  <p:nvPr/>
                </p:nvPicPr>
                <p:blipFill>
                  <a:blip r:embed="rId26" cstate="print"/>
                  <a:srcRect/>
                  <a:stretch>
                    <a:fillRect/>
                  </a:stretch>
                </p:blipFill>
                <p:spPr bwMode="auto">
                  <a:xfrm>
                    <a:off x="3480" y="1872"/>
                    <a:ext cx="216" cy="168"/>
                  </a:xfrm>
                  <a:prstGeom prst="rect">
                    <a:avLst/>
                  </a:prstGeom>
                  <a:noFill/>
                  <a:ln w="9525">
                    <a:noFill/>
                    <a:miter lim="800000"/>
                    <a:headEnd/>
                    <a:tailEnd/>
                  </a:ln>
                </p:spPr>
              </p:pic>
              <p:pic>
                <p:nvPicPr>
                  <p:cNvPr id="18461" name="Picture 21"/>
                  <p:cNvPicPr>
                    <a:picLocks noChangeAspect="1" noChangeArrowheads="1"/>
                  </p:cNvPicPr>
                  <p:nvPr/>
                </p:nvPicPr>
                <p:blipFill>
                  <a:blip r:embed="rId27" cstate="print"/>
                  <a:srcRect/>
                  <a:stretch>
                    <a:fillRect/>
                  </a:stretch>
                </p:blipFill>
                <p:spPr bwMode="auto">
                  <a:xfrm>
                    <a:off x="3792" y="2160"/>
                    <a:ext cx="197" cy="178"/>
                  </a:xfrm>
                  <a:prstGeom prst="rect">
                    <a:avLst/>
                  </a:prstGeom>
                  <a:noFill/>
                  <a:ln w="9525">
                    <a:noFill/>
                    <a:miter lim="800000"/>
                    <a:headEnd/>
                    <a:tailEnd/>
                  </a:ln>
                </p:spPr>
              </p:pic>
              <p:pic>
                <p:nvPicPr>
                  <p:cNvPr id="18462" name="Picture 22"/>
                  <p:cNvPicPr>
                    <a:picLocks noChangeAspect="1" noChangeArrowheads="1"/>
                  </p:cNvPicPr>
                  <p:nvPr/>
                </p:nvPicPr>
                <p:blipFill>
                  <a:blip r:embed="rId28" cstate="print"/>
                  <a:srcRect/>
                  <a:stretch>
                    <a:fillRect/>
                  </a:stretch>
                </p:blipFill>
                <p:spPr bwMode="auto">
                  <a:xfrm>
                    <a:off x="3504" y="2160"/>
                    <a:ext cx="216" cy="187"/>
                  </a:xfrm>
                  <a:prstGeom prst="rect">
                    <a:avLst/>
                  </a:prstGeom>
                  <a:noFill/>
                  <a:ln w="9525">
                    <a:noFill/>
                    <a:miter lim="800000"/>
                    <a:headEnd/>
                    <a:tailEnd/>
                  </a:ln>
                </p:spPr>
              </p:pic>
            </p:grpSp>
            <p:sp>
              <p:nvSpPr>
                <p:cNvPr id="18456" name="Rectangle 23"/>
                <p:cNvSpPr>
                  <a:spLocks noChangeArrowheads="1"/>
                </p:cNvSpPr>
                <p:nvPr/>
              </p:nvSpPr>
              <p:spPr bwMode="auto">
                <a:xfrm>
                  <a:off x="4032" y="2208"/>
                  <a:ext cx="96" cy="144"/>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8457" name="Rectangle 24"/>
                <p:cNvSpPr>
                  <a:spLocks noChangeArrowheads="1"/>
                </p:cNvSpPr>
                <p:nvPr/>
              </p:nvSpPr>
              <p:spPr bwMode="auto">
                <a:xfrm>
                  <a:off x="4320" y="1968"/>
                  <a:ext cx="96" cy="384"/>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8458" name="Rectangle 25"/>
                <p:cNvSpPr>
                  <a:spLocks noChangeArrowheads="1"/>
                </p:cNvSpPr>
                <p:nvPr/>
              </p:nvSpPr>
              <p:spPr bwMode="auto">
                <a:xfrm>
                  <a:off x="4320" y="1968"/>
                  <a:ext cx="528" cy="96"/>
                </a:xfrm>
                <a:prstGeom prst="rect">
                  <a:avLst/>
                </a:prstGeom>
                <a:solidFill>
                  <a:schemeClr val="tx1"/>
                </a:solidFill>
                <a:ln w="9525">
                  <a:solidFill>
                    <a:schemeClr val="tx1"/>
                  </a:solidFill>
                  <a:miter lim="800000"/>
                  <a:headEnd/>
                  <a:tailEnd/>
                </a:ln>
              </p:spPr>
              <p:txBody>
                <a:bodyPr wrap="none" anchor="ctr"/>
                <a:lstStyle/>
                <a:p>
                  <a:endParaRPr lang="en-US"/>
                </a:p>
              </p:txBody>
            </p:sp>
          </p:grpSp>
          <p:sp>
            <p:nvSpPr>
              <p:cNvPr id="18454" name="Rectangle 26"/>
              <p:cNvSpPr>
                <a:spLocks noChangeArrowheads="1"/>
              </p:cNvSpPr>
              <p:nvPr/>
            </p:nvSpPr>
            <p:spPr bwMode="auto">
              <a:xfrm>
                <a:off x="4080" y="2112"/>
                <a:ext cx="144" cy="96"/>
              </a:xfrm>
              <a:prstGeom prst="rect">
                <a:avLst/>
              </a:prstGeom>
              <a:solidFill>
                <a:schemeClr val="tx1"/>
              </a:solidFill>
              <a:ln w="9525">
                <a:solidFill>
                  <a:schemeClr val="tx1"/>
                </a:solidFill>
                <a:miter lim="800000"/>
                <a:headEnd/>
                <a:tailEnd/>
              </a:ln>
            </p:spPr>
            <p:txBody>
              <a:bodyPr wrap="none" anchor="ctr"/>
              <a:lstStyle/>
              <a:p>
                <a:endParaRPr lang="en-US"/>
              </a:p>
            </p:txBody>
          </p:sp>
        </p:grpSp>
        <p:pic>
          <p:nvPicPr>
            <p:cNvPr id="18449" name="Picture 40" descr="TP_tmp.png"/>
            <p:cNvPicPr>
              <a:picLocks noChangeAspect="1"/>
            </p:cNvPicPr>
            <p:nvPr>
              <p:custDataLst>
                <p:tags r:id="rId14"/>
              </p:custDataLst>
            </p:nvPr>
          </p:nvPicPr>
          <p:blipFill>
            <a:blip r:embed="rId29" cstate="print"/>
            <a:srcRect/>
            <a:stretch>
              <a:fillRect/>
            </a:stretch>
          </p:blipFill>
          <p:spPr bwMode="auto">
            <a:xfrm>
              <a:off x="8534400" y="2193924"/>
              <a:ext cx="228600" cy="283370"/>
            </a:xfrm>
            <a:prstGeom prst="rect">
              <a:avLst/>
            </a:prstGeom>
            <a:noFill/>
            <a:ln w="9525">
              <a:noFill/>
              <a:miter lim="800000"/>
              <a:headEnd/>
              <a:tailEnd/>
            </a:ln>
          </p:spPr>
        </p:pic>
      </p:grpSp>
      <p:grpSp>
        <p:nvGrpSpPr>
          <p:cNvPr id="60" name="Group 59"/>
          <p:cNvGrpSpPr/>
          <p:nvPr/>
        </p:nvGrpSpPr>
        <p:grpSpPr>
          <a:xfrm>
            <a:off x="8991600" y="1981200"/>
            <a:ext cx="2219960" cy="1752600"/>
            <a:chOff x="8610600" y="2057400"/>
            <a:chExt cx="2895600" cy="2286000"/>
          </a:xfrm>
        </p:grpSpPr>
        <p:grpSp>
          <p:nvGrpSpPr>
            <p:cNvPr id="2" name="Group 4"/>
            <p:cNvGrpSpPr>
              <a:grpSpLocks/>
            </p:cNvGrpSpPr>
            <p:nvPr/>
          </p:nvGrpSpPr>
          <p:grpSpPr bwMode="auto">
            <a:xfrm>
              <a:off x="9170988" y="2057400"/>
              <a:ext cx="2335212" cy="2286000"/>
              <a:chOff x="3984" y="2640"/>
              <a:chExt cx="1584" cy="1551"/>
            </a:xfrm>
          </p:grpSpPr>
          <p:grpSp>
            <p:nvGrpSpPr>
              <p:cNvPr id="18465" name="Group 5"/>
              <p:cNvGrpSpPr>
                <a:grpSpLocks/>
              </p:cNvGrpSpPr>
              <p:nvPr/>
            </p:nvGrpSpPr>
            <p:grpSpPr bwMode="auto">
              <a:xfrm>
                <a:off x="3984" y="2640"/>
                <a:ext cx="1584" cy="1551"/>
                <a:chOff x="3360" y="1008"/>
                <a:chExt cx="1584" cy="1551"/>
              </a:xfrm>
            </p:grpSpPr>
            <p:pic>
              <p:nvPicPr>
                <p:cNvPr id="18472" name="Picture 6"/>
                <p:cNvPicPr>
                  <a:picLocks noChangeAspect="1" noChangeArrowheads="1"/>
                </p:cNvPicPr>
                <p:nvPr/>
              </p:nvPicPr>
              <p:blipFill>
                <a:blip r:embed="rId25" cstate="print"/>
                <a:srcRect r="73026"/>
                <a:stretch>
                  <a:fillRect/>
                </a:stretch>
              </p:blipFill>
              <p:spPr bwMode="auto">
                <a:xfrm>
                  <a:off x="3360" y="1008"/>
                  <a:ext cx="768" cy="1551"/>
                </a:xfrm>
                <a:prstGeom prst="rect">
                  <a:avLst/>
                </a:prstGeom>
                <a:noFill/>
                <a:ln w="9525">
                  <a:noFill/>
                  <a:miter lim="800000"/>
                  <a:headEnd/>
                  <a:tailEnd/>
                </a:ln>
              </p:spPr>
            </p:pic>
            <p:pic>
              <p:nvPicPr>
                <p:cNvPr id="18473" name="Picture 7"/>
                <p:cNvPicPr>
                  <a:picLocks noChangeAspect="1" noChangeArrowheads="1"/>
                </p:cNvPicPr>
                <p:nvPr/>
              </p:nvPicPr>
              <p:blipFill>
                <a:blip r:embed="rId25" cstate="print"/>
                <a:srcRect l="72498" r="-1158"/>
                <a:stretch>
                  <a:fillRect/>
                </a:stretch>
              </p:blipFill>
              <p:spPr bwMode="auto">
                <a:xfrm>
                  <a:off x="4128" y="1008"/>
                  <a:ext cx="816" cy="1551"/>
                </a:xfrm>
                <a:prstGeom prst="rect">
                  <a:avLst/>
                </a:prstGeom>
                <a:noFill/>
                <a:ln w="9525">
                  <a:noFill/>
                  <a:miter lim="800000"/>
                  <a:headEnd/>
                  <a:tailEnd/>
                </a:ln>
              </p:spPr>
            </p:pic>
          </p:grpSp>
          <p:pic>
            <p:nvPicPr>
              <p:cNvPr id="18466" name="Picture 8"/>
              <p:cNvPicPr>
                <a:picLocks noChangeAspect="1" noChangeArrowheads="1"/>
              </p:cNvPicPr>
              <p:nvPr/>
            </p:nvPicPr>
            <p:blipFill>
              <a:blip r:embed="rId27" cstate="print"/>
              <a:srcRect/>
              <a:stretch>
                <a:fillRect/>
              </a:stretch>
            </p:blipFill>
            <p:spPr bwMode="auto">
              <a:xfrm>
                <a:off x="4224" y="3888"/>
                <a:ext cx="197" cy="178"/>
              </a:xfrm>
              <a:prstGeom prst="rect">
                <a:avLst/>
              </a:prstGeom>
              <a:noFill/>
              <a:ln w="9525">
                <a:noFill/>
                <a:miter lim="800000"/>
                <a:headEnd/>
                <a:tailEnd/>
              </a:ln>
            </p:spPr>
          </p:pic>
          <p:pic>
            <p:nvPicPr>
              <p:cNvPr id="18467" name="Picture 9"/>
              <p:cNvPicPr>
                <a:picLocks noChangeAspect="1" noChangeArrowheads="1"/>
              </p:cNvPicPr>
              <p:nvPr/>
            </p:nvPicPr>
            <p:blipFill>
              <a:blip r:embed="rId26" cstate="print"/>
              <a:srcRect/>
              <a:stretch>
                <a:fillRect/>
              </a:stretch>
            </p:blipFill>
            <p:spPr bwMode="auto">
              <a:xfrm>
                <a:off x="4056" y="3744"/>
                <a:ext cx="216" cy="168"/>
              </a:xfrm>
              <a:prstGeom prst="rect">
                <a:avLst/>
              </a:prstGeom>
              <a:noFill/>
              <a:ln w="9525">
                <a:noFill/>
                <a:miter lim="800000"/>
                <a:headEnd/>
                <a:tailEnd/>
              </a:ln>
            </p:spPr>
          </p:pic>
          <p:sp>
            <p:nvSpPr>
              <p:cNvPr id="18468" name="Rectangle 10"/>
              <p:cNvSpPr>
                <a:spLocks noChangeArrowheads="1"/>
              </p:cNvSpPr>
              <p:nvPr/>
            </p:nvSpPr>
            <p:spPr bwMode="auto">
              <a:xfrm>
                <a:off x="4128" y="3936"/>
                <a:ext cx="96" cy="144"/>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8469" name="Rectangle 11"/>
              <p:cNvSpPr>
                <a:spLocks noChangeArrowheads="1"/>
              </p:cNvSpPr>
              <p:nvPr/>
            </p:nvSpPr>
            <p:spPr bwMode="auto">
              <a:xfrm>
                <a:off x="4416" y="3936"/>
                <a:ext cx="96" cy="144"/>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8470" name="Rectangle 12"/>
              <p:cNvSpPr>
                <a:spLocks noChangeArrowheads="1"/>
              </p:cNvSpPr>
              <p:nvPr/>
            </p:nvSpPr>
            <p:spPr bwMode="auto">
              <a:xfrm>
                <a:off x="4560" y="3648"/>
                <a:ext cx="96" cy="384"/>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8471" name="Rectangle 13"/>
              <p:cNvSpPr>
                <a:spLocks noChangeArrowheads="1"/>
              </p:cNvSpPr>
              <p:nvPr/>
            </p:nvSpPr>
            <p:spPr bwMode="auto">
              <a:xfrm>
                <a:off x="4560" y="3648"/>
                <a:ext cx="528" cy="96"/>
              </a:xfrm>
              <a:prstGeom prst="rect">
                <a:avLst/>
              </a:prstGeom>
              <a:solidFill>
                <a:schemeClr val="tx1"/>
              </a:solidFill>
              <a:ln w="9525">
                <a:solidFill>
                  <a:schemeClr val="tx1"/>
                </a:solidFill>
                <a:miter lim="800000"/>
                <a:headEnd/>
                <a:tailEnd/>
              </a:ln>
            </p:spPr>
            <p:txBody>
              <a:bodyPr wrap="none" anchor="ctr"/>
              <a:lstStyle/>
              <a:p>
                <a:endParaRPr lang="en-US"/>
              </a:p>
            </p:txBody>
          </p:sp>
        </p:grpSp>
        <p:pic>
          <p:nvPicPr>
            <p:cNvPr id="43" name="Picture 42" descr="TP_tmp.png"/>
            <p:cNvPicPr>
              <a:picLocks noChangeAspect="1"/>
            </p:cNvPicPr>
            <p:nvPr>
              <p:custDataLst>
                <p:tags r:id="rId13"/>
              </p:custDataLst>
            </p:nvPr>
          </p:nvPicPr>
          <p:blipFill>
            <a:blip r:embed="rId30" cstate="print"/>
            <a:srcRect/>
            <a:stretch>
              <a:fillRect/>
            </a:stretch>
          </p:blipFill>
          <p:spPr bwMode="auto">
            <a:xfrm>
              <a:off x="8610600" y="2895600"/>
              <a:ext cx="381000" cy="435429"/>
            </a:xfrm>
            <a:prstGeom prst="rect">
              <a:avLst/>
            </a:prstGeom>
            <a:noFill/>
            <a:ln w="9525">
              <a:noFill/>
              <a:miter lim="800000"/>
              <a:headEnd/>
              <a:tailEnd/>
            </a:ln>
          </p:spPr>
        </p:pic>
      </p:grpSp>
      <p:pic>
        <p:nvPicPr>
          <p:cNvPr id="45" name="Picture 44" descr="TP_tmp.png"/>
          <p:cNvPicPr>
            <a:picLocks noChangeAspect="1"/>
          </p:cNvPicPr>
          <p:nvPr>
            <p:custDataLst>
              <p:tags r:id="rId9"/>
            </p:custDataLst>
          </p:nvPr>
        </p:nvPicPr>
        <p:blipFill>
          <a:blip r:embed="rId31" cstate="print">
            <a:clrChange>
              <a:clrFrom>
                <a:srgbClr val="FFFFFF"/>
              </a:clrFrom>
              <a:clrTo>
                <a:srgbClr val="FFFFFF">
                  <a:alpha val="0"/>
                </a:srgbClr>
              </a:clrTo>
            </a:clrChange>
          </a:blip>
          <a:srcRect/>
          <a:stretch>
            <a:fillRect/>
          </a:stretch>
        </p:blipFill>
        <p:spPr bwMode="auto">
          <a:xfrm>
            <a:off x="6629400" y="2578100"/>
            <a:ext cx="1447800" cy="209550"/>
          </a:xfrm>
          <a:prstGeom prst="rect">
            <a:avLst/>
          </a:prstGeom>
          <a:noFill/>
          <a:ln w="9525">
            <a:noFill/>
            <a:miter lim="800000"/>
            <a:headEnd/>
            <a:tailEnd/>
          </a:ln>
        </p:spPr>
      </p:pic>
      <p:pic>
        <p:nvPicPr>
          <p:cNvPr id="47" name="Picture 46" descr="TP_tmp.png"/>
          <p:cNvPicPr>
            <a:picLocks noChangeAspect="1"/>
          </p:cNvPicPr>
          <p:nvPr>
            <p:custDataLst>
              <p:tags r:id="rId10"/>
            </p:custDataLst>
          </p:nvPr>
        </p:nvPicPr>
        <p:blipFill>
          <a:blip r:embed="rId32" cstate="print">
            <a:clrChange>
              <a:clrFrom>
                <a:srgbClr val="FFFFFF"/>
              </a:clrFrom>
              <a:clrTo>
                <a:srgbClr val="FFFFFF">
                  <a:alpha val="0"/>
                </a:srgbClr>
              </a:clrTo>
            </a:clrChange>
          </a:blip>
          <a:srcRect/>
          <a:stretch>
            <a:fillRect/>
          </a:stretch>
        </p:blipFill>
        <p:spPr bwMode="auto">
          <a:xfrm>
            <a:off x="6743700" y="2940050"/>
            <a:ext cx="1104900" cy="184150"/>
          </a:xfrm>
          <a:prstGeom prst="rect">
            <a:avLst/>
          </a:prstGeom>
          <a:noFill/>
          <a:ln w="9525">
            <a:noFill/>
            <a:miter lim="800000"/>
            <a:headEnd/>
            <a:tailEnd/>
          </a:ln>
        </p:spPr>
      </p:pic>
      <p:sp>
        <p:nvSpPr>
          <p:cNvPr id="44" name="Text Box 28"/>
          <p:cNvSpPr txBox="1">
            <a:spLocks noChangeArrowheads="1"/>
          </p:cNvSpPr>
          <p:nvPr/>
        </p:nvSpPr>
        <p:spPr bwMode="auto">
          <a:xfrm>
            <a:off x="9753600" y="6324600"/>
            <a:ext cx="2438400" cy="584776"/>
          </a:xfrm>
          <a:prstGeom prst="rect">
            <a:avLst/>
          </a:prstGeom>
          <a:noFill/>
          <a:ln w="9525">
            <a:noFill/>
            <a:miter lim="800000"/>
            <a:headEnd/>
            <a:tailEnd/>
          </a:ln>
        </p:spPr>
        <p:txBody>
          <a:bodyPr wrap="square">
            <a:spAutoFit/>
          </a:bodyPr>
          <a:lstStyle/>
          <a:p>
            <a:pPr algn="r">
              <a:spcBef>
                <a:spcPct val="50000"/>
              </a:spcBef>
            </a:pPr>
            <a:r>
              <a:rPr lang="en-US" sz="1600" dirty="0" smtClean="0">
                <a:solidFill>
                  <a:srgbClr val="CC0000"/>
                </a:solidFill>
                <a:latin typeface="Calibri" pitchFamily="34" charset="0"/>
              </a:rPr>
              <a:t>[Demo: approximate Q-learning </a:t>
            </a:r>
            <a:r>
              <a:rPr lang="en-US" sz="1600" dirty="0" err="1" smtClean="0">
                <a:solidFill>
                  <a:srgbClr val="CC0000"/>
                </a:solidFill>
                <a:latin typeface="Calibri" pitchFamily="34" charset="0"/>
              </a:rPr>
              <a:t>pacman</a:t>
            </a:r>
            <a:r>
              <a:rPr lang="en-US" sz="1600" dirty="0" smtClean="0">
                <a:solidFill>
                  <a:srgbClr val="CC0000"/>
                </a:solidFill>
                <a:latin typeface="Calibri" pitchFamily="34" charset="0"/>
              </a:rPr>
              <a:t> (L11D10)]</a:t>
            </a:r>
            <a:endParaRPr lang="en-US" sz="1600" dirty="0">
              <a:solidFill>
                <a:srgbClr val="CC0000"/>
              </a:solidFill>
              <a:latin typeface="Calibri" pitchFamily="34" charset="0"/>
            </a:endParaRPr>
          </a:p>
        </p:txBody>
      </p:sp>
      <p:sp>
        <p:nvSpPr>
          <p:cNvPr id="51" name="Rounded Rectangle 50"/>
          <p:cNvSpPr/>
          <p:nvPr/>
        </p:nvSpPr>
        <p:spPr>
          <a:xfrm>
            <a:off x="457200" y="1828800"/>
            <a:ext cx="5867400" cy="2057400"/>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51"/>
          <p:cNvSpPr/>
          <p:nvPr/>
        </p:nvSpPr>
        <p:spPr>
          <a:xfrm>
            <a:off x="8686800" y="1828800"/>
            <a:ext cx="2971800" cy="2057400"/>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descr="txp_fig"/>
          <p:cNvPicPr>
            <a:picLocks noChangeAspect="1"/>
          </p:cNvPicPr>
          <p:nvPr>
            <p:custDataLst>
              <p:tags r:id="rId11"/>
            </p:custDataLst>
          </p:nvPr>
        </p:nvPicPr>
        <p:blipFill>
          <a:blip r:embed="rId33" cstate="print"/>
          <a:stretch>
            <a:fillRect/>
          </a:stretch>
        </p:blipFill>
        <p:spPr bwMode="auto">
          <a:xfrm>
            <a:off x="2285995" y="4015663"/>
            <a:ext cx="2530484" cy="251538"/>
          </a:xfrm>
          <a:prstGeom prst="rect">
            <a:avLst/>
          </a:prstGeom>
          <a:noFill/>
          <a:ln/>
          <a:effectLst/>
        </p:spPr>
      </p:pic>
      <p:pic>
        <p:nvPicPr>
          <p:cNvPr id="59" name="Picture 58" descr="txp_fig"/>
          <p:cNvPicPr>
            <a:picLocks noChangeAspect="1"/>
          </p:cNvPicPr>
          <p:nvPr>
            <p:custDataLst>
              <p:tags r:id="rId12"/>
            </p:custDataLst>
          </p:nvPr>
        </p:nvPicPr>
        <p:blipFill>
          <a:blip r:embed="rId34" cstate="print"/>
          <a:stretch>
            <a:fillRect/>
          </a:stretch>
        </p:blipFill>
        <p:spPr bwMode="auto">
          <a:xfrm>
            <a:off x="9491953" y="3989926"/>
            <a:ext cx="1359927" cy="277274"/>
          </a:xfrm>
          <a:prstGeom prst="rect">
            <a:avLst/>
          </a:prstGeom>
          <a:noFill/>
          <a:ln/>
          <a:effectLst/>
        </p:spPr>
      </p:pic>
      <p:sp>
        <p:nvSpPr>
          <p:cNvPr id="63" name="Right Arrow 62"/>
          <p:cNvSpPr/>
          <p:nvPr/>
        </p:nvSpPr>
        <p:spPr>
          <a:xfrm>
            <a:off x="4793117" y="5181600"/>
            <a:ext cx="1012371" cy="533400"/>
          </a:xfrm>
          <a:prstGeom prst="rightArrow">
            <a:avLst>
              <a:gd name="adj1" fmla="val 50000"/>
              <a:gd name="adj2" fmla="val 37912"/>
            </a:avLst>
          </a:prstGeom>
          <a:solidFill>
            <a:srgbClr val="CCECF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ounded Rectangle 65"/>
          <p:cNvSpPr/>
          <p:nvPr/>
        </p:nvSpPr>
        <p:spPr>
          <a:xfrm>
            <a:off x="1752600" y="5029200"/>
            <a:ext cx="8915400" cy="914400"/>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5704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43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043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8043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1" grpId="0" animBg="1"/>
      <p:bldP spid="52" grpId="0" animBg="1"/>
      <p:bldP spid="63" grpId="0" animBg="1"/>
      <p:bldP spid="6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Approximate Q-Learning -- </a:t>
            </a:r>
            <a:r>
              <a:rPr lang="en-US" dirty="0" err="1" smtClean="0"/>
              <a:t>Pacman</a:t>
            </a:r>
            <a:endParaRPr lang="en-US" dirty="0"/>
          </a:p>
        </p:txBody>
      </p:sp>
      <p:pic>
        <p:nvPicPr>
          <p:cNvPr id="3" name="media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66862" y="1117600"/>
            <a:ext cx="9058275" cy="5661422"/>
          </a:xfrm>
          <a:prstGeom prst="rect">
            <a:avLst/>
          </a:prstGeom>
        </p:spPr>
      </p:pic>
    </p:spTree>
    <p:extLst>
      <p:ext uri="{BB962C8B-B14F-4D97-AF65-F5344CB8AC3E}">
        <p14:creationId xmlns:p14="http://schemas.microsoft.com/office/powerpoint/2010/main" val="4577346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ack}{f_{GST}(s,\mbox{NORTH}) = 1.0}&#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232"/>
  <p:tag name="PICTUREFILESIZE" val="16444"/>
</p:tagLst>
</file>

<file path=ppt/tags/tag10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frac{P(W = r ,T = c)}{P(T = c)}&#10;\]&#10;\end{document}&#10;"/>
  <p:tag name="FILENAME" val="txp_fig"/>
  <p:tag name="FORMAT" val="pngmono"/>
  <p:tag name="RES" val="1200"/>
  <p:tag name="BLEND" val="0"/>
  <p:tag name="TRANSPARENT" val="0"/>
  <p:tag name="TBUG" val="0"/>
  <p:tag name="ALLOWFS" val="0"/>
  <p:tag name="ORIGWIDTH" val="189"/>
  <p:tag name="PICTUREFILESIZE" val="11625"/>
</p:tagLst>
</file>

<file path=ppt/tags/tag10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frac{0.3}{0.2 + 0.3} = 0.6&#10;\]&#10;\end{document}&#10;"/>
  <p:tag name="FILENAME" val="txp_fig"/>
  <p:tag name="FORMAT" val="pngmono"/>
  <p:tag name="RES" val="1200"/>
  <p:tag name="BLEND" val="0"/>
  <p:tag name="TRANSPARENT" val="0"/>
  <p:tag name="TBUG" val="0"/>
  <p:tag name="ALLOWFS" val="0"/>
  <p:tag name="ORIGWIDTH" val="178"/>
  <p:tag name="PICTUREFILESIZE" val="9665"/>
</p:tagLst>
</file>

<file path=ppt/tags/tag10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10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 | T = c)&#10;\]&#10;\end{document}&#10;"/>
  <p:tag name="FILENAME" val="txp_fig"/>
  <p:tag name="FORMAT" val="pngmono"/>
  <p:tag name="RES" val="1200"/>
  <p:tag name="BLEND" val="0"/>
  <p:tag name="TRANSPARENT" val="0"/>
  <p:tag name="TBUG" val="0"/>
  <p:tag name="ALLOWFS" val="0"/>
  <p:tag name="ORIGWIDTH" val="117"/>
  <p:tag name="PICTUREFILESIZE" val="5699"/>
</p:tagLst>
</file>

<file path=ppt/tags/tag10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c, W)&#10;\]&#10;\end{document}&#10;"/>
  <p:tag name="FILENAME" val="txp_fig"/>
  <p:tag name="FORMAT" val="pngmono"/>
  <p:tag name="RES" val="1200"/>
  <p:tag name="BLEND" val="0"/>
  <p:tag name="TRANSPARENT" val="0"/>
  <p:tag name="TBUG" val="0"/>
  <p:tag name="ALLOWFS" val="0"/>
  <p:tag name="ORIGWIDTH" val="75"/>
  <p:tag name="PICTUREFILESIZE" val="4532"/>
</p:tagLst>
</file>

<file path=ppt/tags/tag10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 | x_2) = \frac{P(x_1, x_2)}{P(x_2)} = \frac{P(x_1, x_2)}{\sum_{x_1} P(x_1, x_2)}&#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374"/>
  <p:tag name="PICTUREFILESIZE" val="29502"/>
</p:tagLst>
</file>

<file path=ppt/tags/tag10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 Y)&#10;\]&#10;\end{document}&#10;"/>
  <p:tag name="FILENAME" val="txp_fig"/>
  <p:tag name="FORMAT" val="pngmono"/>
  <p:tag name="RES" val="1200"/>
  <p:tag name="BLEND" val="0"/>
  <p:tag name="TRANSPARENT" val="0"/>
  <p:tag name="TBUG" val="0"/>
  <p:tag name="ALLOWFS" val="0"/>
  <p:tag name="ORIGWIDTH" val="77"/>
  <p:tag name="PICTUREFILESIZE" val="4525"/>
</p:tagLst>
</file>

<file path=ppt/tags/tag10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10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E_1 \ldots E_k = e_1 \ldots e_k$&#10;\end{document}&#10;"/>
  <p:tag name="FILENAME" val="txp_fig"/>
  <p:tag name="FORMAT" val="pngmono"/>
  <p:tag name="RES" val="1200"/>
  <p:tag name="BLEND" val="0"/>
  <p:tag name="TRANSPARENT" val="0"/>
  <p:tag name="TBUG" val="0"/>
  <p:tag name="ALLOWFS" val="0"/>
  <p:tag name="ORIGWIDTH" val="185"/>
  <p:tag name="PICTUREFILESIZE" val="6092"/>
</p:tagLst>
</file>

<file path=ppt/tags/tag10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Q$&#10;\end{document}&#10;"/>
  <p:tag name="FILENAME" val="txp_fig"/>
  <p:tag name="FORMAT" val="pngmono"/>
  <p:tag name="RES" val="1200"/>
  <p:tag name="BLEND" val="0"/>
  <p:tag name="TRANSPARENT" val="0"/>
  <p:tag name="TBUG" val="0"/>
  <p:tag name="ALLOWFS" val="0"/>
  <p:tag name="ORIGWIDTH" val="15"/>
  <p:tag name="PICTUREFILESIZE" val="1484"/>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r + \gamma \max_{a'} Q(s',a') = -500 + 0}&#10;\]&#10;\end{document}&#10;"/>
  <p:tag name="FILENAME" val="txp_fig"/>
  <p:tag name="FORMAT" val="png16m"/>
  <p:tag name="RES" val="1200"/>
  <p:tag name="BLEND" val="0"/>
  <p:tag name="TRANSPARENT" val="0"/>
  <p:tag name="TBUG" val="0"/>
  <p:tag name="ALLOWFS" val="0"/>
  <p:tag name="ORIGWIDTH" val="301"/>
  <p:tag name="PICTUREFILESIZE" val="26289"/>
</p:tagLst>
</file>

<file path=ppt/tags/tag11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_1 \ldots H_r$&#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5"/>
  <p:tag name="PICTUREFILESIZE" val="2327"/>
</p:tagLst>
</file>

<file path=ppt/tags/tag1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Q | e_1 \ldots e_k)$&#10;\end{document}&#10;"/>
  <p:tag name="FILENAME" val="txp_fig"/>
  <p:tag name="FORMAT" val="pngmono"/>
  <p:tag name="RES" val="1200"/>
  <p:tag name="BLEND" val="0"/>
  <p:tag name="TRANSPARENT" val="0"/>
  <p:tag name="TBUG" val="0"/>
  <p:tag name="ALLOWFS" val="0"/>
  <p:tag name="ORIGWIDTH" val="128"/>
  <p:tag name="PICTUREFILESIZE" val="6782"/>
</p:tagLst>
</file>

<file path=ppt/tags/tag1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Q, e_1 \ldots e_k) =&#10;\]&#10;\end{document}&#10;"/>
  <p:tag name="FILENAME" val="txp_fig"/>
  <p:tag name="FORMAT" val="pngmono"/>
  <p:tag name="RES" val="1200"/>
  <p:tag name="BLEND" val="0"/>
  <p:tag name="TRANSPARENT" val="0"/>
  <p:tag name="TBUG" val="0"/>
  <p:tag name="ALLOWFS" val="0"/>
  <p:tag name="ORIGWIDTH" val="157"/>
  <p:tag name="PICTUREFILESIZE" val="7089"/>
</p:tagLst>
</file>

<file path=ppt/tags/tag1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sum_{h_1 \ldots h_r} P(Q, h_1 \ldots h_r, e_1 \ldots e_k)&#10;\]&#10;\end{document}&#10;"/>
  <p:tag name="FILENAME" val="txp_fig"/>
  <p:tag name="FORMAT" val="pngmono"/>
  <p:tag name="RES" val="1200"/>
  <p:tag name="BLEND" val="0"/>
  <p:tag name="TRANSPARENT" val="0"/>
  <p:tag name="TBUG" val="0"/>
  <p:tag name="ALLOWFS" val="0"/>
  <p:tag name="ORIGWIDTH" val="271"/>
  <p:tag name="PICTUREFILESIZE" val="15519"/>
</p:tagLst>
</file>

<file path=ppt/tags/tag11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11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Z = \sum_{q} P(Q, e_1 \cdots e_k)&#10;\]&#10;\end{document}"/>
  <p:tag name="FILENAME" val="TP_tmp"/>
  <p:tag name="FORMAT" val="png16m"/>
  <p:tag name="RES" val="1200"/>
  <p:tag name="BLEND" val="0"/>
  <p:tag name="TRANSPARENT" val="0"/>
  <p:tag name="TBUG" val="0"/>
  <p:tag name="ALLOWFS" val="0"/>
  <p:tag name="ORIGWIDTH" val="97"/>
  <p:tag name="PICTUREFILESIZE" val="8250"/>
</p:tagLst>
</file>

<file path=ppt/tags/tag11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P( Q | e_1 \cdots e_k )  = \frac{1}{Z}  P(Q, e_1 \cdots e_k)&#10;\]&#10;\end{document}"/>
  <p:tag name="FILENAME" val="TP_tmp"/>
  <p:tag name="FORMAT" val="png16m"/>
  <p:tag name="RES" val="1200"/>
  <p:tag name="BLEND" val="0"/>
  <p:tag name="TRANSPARENT" val="0"/>
  <p:tag name="TBUG" val="0"/>
  <p:tag name="ALLOWFS" val="0"/>
  <p:tag name="ORIGWIDTH" val="144"/>
  <p:tag name="PICTUREFILESIZE" val="9623"/>
</p:tagLst>
</file>

<file path=ppt/tags/tag11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 y) = \frac{P(x, y)}{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4"/>
  <p:tag name="PICTUREFILESIZE" val="13149"/>
</p:tagLst>
</file>

<file path=ppt/tags/tag1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P(x|y) = P(x, y) &#10;\]&#10;\end{document}&#10;"/>
  <p:tag name="FILENAME" val="txp_fig"/>
  <p:tag name="FORMAT" val="pngmono"/>
  <p:tag name="RES" val="1200"/>
  <p:tag name="BLEND" val="0"/>
  <p:tag name="TRANSPARENT" val="0"/>
  <p:tag name="TBUG" val="0"/>
  <p:tag name="ALLOWFS" val="0"/>
  <p:tag name="ORIGWIDTH" val="207"/>
  <p:tag name="PICTUREFILESIZE" val="11250"/>
</p:tagLst>
</file>

<file path=ppt/tags/tag1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D| W)&#10;\]&#10;\end{document}&#10;"/>
  <p:tag name="FILENAME" val="txp_fig"/>
  <p:tag name="FORMAT" val="pngmono"/>
  <p:tag name="RES" val="1200"/>
  <p:tag name="BLEND" val="0"/>
  <p:tag name="TRANSPARENT" val="0"/>
  <p:tag name="TBUG" val="0"/>
  <p:tag name="ALLOWFS" val="0"/>
  <p:tag name="ORIGWIDTH" val="80"/>
  <p:tag name="PICTUREFILESIZE" val="4793"/>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ue}{Q(s,a) = 4.0 f_{DOT}(s,a) - 1.0 f_{GST}(s,a) }&#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381"/>
  <p:tag name="PICTUREFILESIZE" val="28067"/>
</p:tagLst>
</file>

<file path=ppt/tags/tag1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D, W)&#10;\]&#10;\end{document}&#10;"/>
  <p:tag name="FILENAME" val="txp_fig"/>
  <p:tag name="FORMAT" val="pngmono"/>
  <p:tag name="RES" val="1200"/>
  <p:tag name="BLEND" val="0"/>
  <p:tag name="TRANSPARENT" val="0"/>
  <p:tag name="TBUG" val="0"/>
  <p:tag name="ALLOWFS" val="0"/>
  <p:tag name="ORIGWIDTH" val="83"/>
  <p:tag name="PICTUREFILESIZE" val="4861"/>
</p:tagLst>
</file>

<file path=ppt/tags/tag1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90"/>
</p:tagLst>
</file>

<file path=ppt/tags/tag1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P(x|y) = P(x, y) &#10;\]&#10;\end{document}&#10;"/>
  <p:tag name="FILENAME" val="txp_fig"/>
  <p:tag name="FORMAT" val="pngmono"/>
  <p:tag name="RES" val="1200"/>
  <p:tag name="BLEND" val="0"/>
  <p:tag name="TRANSPARENT" val="0"/>
  <p:tag name="TBUG" val="0"/>
  <p:tag name="ALLOWFS" val="0"/>
  <p:tag name="ORIGWIDTH" val="207"/>
  <p:tag name="PICTUREFILESIZE" val="11250"/>
</p:tagLst>
</file>

<file path=ppt/tags/tag1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x_1, x_2, x_3) = P(x_1) P(x_2 | x_1) P(x_3|x_1,x_2)$&#10;\end{document}&#10;"/>
  <p:tag name="FILENAME" val="txp_fig"/>
  <p:tag name="FORMAT" val="pngmono"/>
  <p:tag name="RES" val="1200"/>
  <p:tag name="BLEND" val="0"/>
  <p:tag name="TRANSPARENT" val="0"/>
  <p:tag name="TBUG" val="0"/>
  <p:tag name="ALLOWFS" val="0"/>
  <p:tag name="ORIGWIDTH" val="415"/>
  <p:tag name="PICTUREFILESIZE" val="20588"/>
</p:tagLst>
</file>

<file path=ppt/tags/tag1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 P(x_i | x_1 \ldots x_{i-1})&#10;\]&#10;\end{document}&#10;"/>
  <p:tag name="FILENAME" val="txp_fig"/>
  <p:tag name="FORMAT" val="pngmono"/>
  <p:tag name="RES" val="1200"/>
  <p:tag name="BLEND" val="0"/>
  <p:tag name="TRANSPARENT" val="0"/>
  <p:tag name="TBUG" val="0"/>
  <p:tag name="ALLOWFS" val="0"/>
  <p:tag name="ORIGWIDTH" val="361"/>
  <p:tag name="PICTUREFILESIZE" val="16681"/>
</p:tagLst>
</file>

<file path=ppt/tags/tag12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y) = P(x | y) 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8"/>
  <p:tag name="PICTUREFILESIZE" val="10456"/>
</p:tagLst>
</file>

<file path=ppt/tags/tag12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 y) = \frac{P(y | x)}{P(y)} P(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7"/>
  <p:tag name="PICTUREFILESIZE" val="16339"/>
</p:tagLst>
</file>

<file path=ppt/tags/tag12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 P(y | x) P(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5"/>
  <p:tag name="PICTUREFILESIZE" val="6940"/>
</p:tagLst>
</file>

<file path=ppt/tags/tag1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D| W)&#10;\]&#10;\end{document}&#10;"/>
  <p:tag name="FILENAME" val="txp_fig"/>
  <p:tag name="FORMAT" val="pngmono"/>
  <p:tag name="RES" val="1200"/>
  <p:tag name="BLEND" val="0"/>
  <p:tag name="TRANSPARENT" val="0"/>
  <p:tag name="TBUG" val="0"/>
  <p:tag name="ALLOWFS" val="0"/>
  <p:tag name="ORIGWIDTH" val="80"/>
  <p:tag name="PICTUREFILESIZE" val="4793"/>
</p:tagLst>
</file>

<file path=ppt/tags/tag1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90"/>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mbox{difference}  = -501}&#10;\]&#10;\end{document}&#10;"/>
  <p:tag name="FILENAME" val="txp_fig"/>
  <p:tag name="FORMAT" val="png16m"/>
  <p:tag name="RES" val="1200"/>
  <p:tag name="BLEND" val="0"/>
  <p:tag name="TRANSPARENT" val="0"/>
  <p:tag name="TBUG" val="0"/>
  <p:tag name="ALLOWFS" val="0"/>
  <p:tag name="ORIGWIDTH" val="179"/>
  <p:tag name="PICTUREFILESIZE" val="10610"/>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w_{DOT} \leftarrow 4.0 + \alpha \left[ -501 \right] 0.5}&#10;\]&#10;\end{document}&#10;"/>
  <p:tag name="FILENAME" val="txp_fig"/>
  <p:tag name="FORMAT" val="png16m"/>
  <p:tag name="RES" val="1200"/>
  <p:tag name="BLEND" val="0"/>
  <p:tag name="TRANSPARENT" val="0"/>
  <p:tag name="TBUG" val="0"/>
  <p:tag name="ALLOWFS" val="0"/>
  <p:tag name="ORIGWIDTH" val="267"/>
  <p:tag name="PICTUREFILESIZE" val="16964"/>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w_{GST} \leftarrow -1.0 + \alpha \left[ -501 \right] 1.0}&#10;\]&#10;\end{document}&#10;"/>
  <p:tag name="FILENAME" val="txp_fig"/>
  <p:tag name="FORMAT" val="png16m"/>
  <p:tag name="RES" val="1200"/>
  <p:tag name="BLEND" val="0"/>
  <p:tag name="TRANSPARENT" val="0"/>
  <p:tag name="TBUG" val="0"/>
  <p:tag name="ALLOWFS" val="0"/>
  <p:tag name="ORIGWIDTH" val="280"/>
  <p:tag name="PICTUREFILESIZE" val="17088"/>
</p:tagLst>
</file>

<file path=ppt/tags/tag16.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ue}{Q(s,a) = 3.0 f_{DOT}(s,a) - 3.0 f_{GST}(s,a) }&#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381"/>
  <p:tag name="PICTUREFILESIZE" val="29242"/>
</p:tagLst>
</file>

<file path=ppt/tags/tag17.xml><?xml version="1.0" encoding="utf-8"?>
<p:tagLst xmlns:a="http://schemas.openxmlformats.org/drawingml/2006/main" xmlns:r="http://schemas.openxmlformats.org/officeDocument/2006/relationships" xmlns:p="http://schemas.openxmlformats.org/presentationml/2006/main">
  <p:tag name="TEXPOINT" val="template"/>
  <p:tag name="SOURCE" val="TPT1  equation a = \mbox{NORTH}  template TPT1  env TPENV1  fore 0  back 16777215  eqnno 1"/>
  <p:tag name="FILENAME" val="TP_tmp"/>
  <p:tag name="ORIGWIDTH" val="55"/>
  <p:tag name="PICTUREFILESIZE" val="2985"/>
</p:tagLst>
</file>

<file path=ppt/tags/tag18.xml><?xml version="1.0" encoding="utf-8"?>
<p:tagLst xmlns:a="http://schemas.openxmlformats.org/drawingml/2006/main" xmlns:r="http://schemas.openxmlformats.org/officeDocument/2006/relationships" xmlns:p="http://schemas.openxmlformats.org/presentationml/2006/main">
  <p:tag name="TEXPOINT" val="template"/>
  <p:tag name="SOURCE" val="TPT1  equation r = -500  template TPT1  env TPENV1  fore 0  back 16777215  eqnno 1"/>
  <p:tag name="FILENAME" val="TP_tmp"/>
  <p:tag name="ORIGWIDTH" val="42"/>
  <p:tag name="PICTUREFILESIZE" val="2146"/>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s,\mbox{NORTH}) = +1}&#10;\]&#10;\end{document}&#10;"/>
  <p:tag name="FILENAME" val="txp_fig"/>
  <p:tag name="FORMAT" val="png16m"/>
  <p:tag name="RES" val="1200"/>
  <p:tag name="BLEND" val="0"/>
  <p:tag name="TRANSPARENT" val="0"/>
  <p:tag name="TBUG" val="0"/>
  <p:tag name="ALLOWFS" val="0"/>
  <p:tag name="ORIGWIDTH" val="201"/>
  <p:tag name="PICTUREFILESIZE" val="12854"/>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sc V}(s) = w_1 f_1(s) + w_2 f_2(s) + \ldots + w_n f_n(s)&#10;\]&#10;\end{document}&#10;"/>
  <p:tag name="EXTERNALNAME" val="txp_fig"/>
  <p:tag name="BLEND" val="False"/>
  <p:tag name="TRANSPARENT" val="False"/>
  <p:tag name="KEEPFILES" val="False"/>
  <p:tag name="DEBUGPAUSE" val="False"/>
  <p:tag name="RESOLUTION" val="1200"/>
  <p:tag name="TIMEOUT" val="(none)"/>
  <p:tag name="BOXWIDTH" val="727"/>
  <p:tag name="BOXHEIGHT" val="381"/>
  <p:tag name="BOXFONT" val="10"/>
  <p:tag name="BOXWRAP" val="False"/>
  <p:tag name="WORKAROUNDTRANSPARENCYBUG" val="False"/>
  <p:tag name="ALLOWFONTSUBSTITUTION" val="False"/>
  <p:tag name="BITMAPFORMAT" val="pngmono"/>
  <p:tag name="ORIGWIDTH" val="413"/>
  <p:tag name="PICTUREFILESIZE" val="18529"/>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s',\cdot) = 0}&#10;\]&#10;\end{document}&#10;"/>
  <p:tag name="FILENAME" val="txp_fig"/>
  <p:tag name="FORMAT" val="png16m"/>
  <p:tag name="RES" val="1200"/>
  <p:tag name="BLEND" val="0"/>
  <p:tag name="TRANSPARENT" val="0"/>
  <p:tag name="TBUG" val="0"/>
  <p:tag name="ALLOWFS" val="0"/>
  <p:tag name="ORIGWIDTH" val="108"/>
  <p:tag name="PICTUREFILESIZE" val="9124"/>
</p:tagLst>
</file>

<file path=ppt/tags/tag21.xml><?xml version="1.0" encoding="utf-8"?>
<p:tagLst xmlns:a="http://schemas.openxmlformats.org/drawingml/2006/main" xmlns:r="http://schemas.openxmlformats.org/officeDocument/2006/relationships" xmlns:p="http://schemas.openxmlformats.org/presentationml/2006/main">
  <p:tag name="TEXPOINT" val="template"/>
  <p:tag name="SOURCE" val="TPT1  equation s'  template TPT1  env TPENV1  fore 0  back 16777215  eqnno 1"/>
  <p:tag name="FILENAME" val="TP_tmp"/>
  <p:tag name="ORIGWIDTH" val="7"/>
  <p:tag name="PICTUREFILESIZE" val="1050"/>
</p:tagLst>
</file>

<file path=ppt/tags/tag22.xml><?xml version="1.0" encoding="utf-8"?>
<p:tagLst xmlns:a="http://schemas.openxmlformats.org/drawingml/2006/main" xmlns:r="http://schemas.openxmlformats.org/officeDocument/2006/relationships" xmlns:p="http://schemas.openxmlformats.org/presentationml/2006/main">
  <p:tag name="TEXPOINT" val="template"/>
  <p:tag name="SOURCE" val="TPT1  equation s  template TPT1  env TPENV1  fore 0  back 16777215  eqnno 1"/>
  <p:tag name="FILENAME" val="TP_tmp"/>
  <p:tag name="ORIGWIDTH" val="4"/>
  <p:tag name="PICTUREFILESIZE" val="692"/>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f_1(x)$&#10;\end{document}&#10;"/>
  <p:tag name="FILENAME" val="txp_fig"/>
  <p:tag name="FORMAT" val="pngmono"/>
  <p:tag name="RES" val="1200"/>
  <p:tag name="BLEND" val="0"/>
  <p:tag name="TRANSPARENT" val="0"/>
  <p:tag name="TBUG" val="0"/>
  <p:tag name="ALLOWFS" val="0"/>
  <p:tag name="ORIGWIDTH" val="50"/>
  <p:tag name="PICTUREFILESIZE" val="3167"/>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hat{y}$&#10;\end{document}&#10;"/>
  <p:tag name="FILENAME" val="txp_fig"/>
  <p:tag name="FORMAT" val="pngmono"/>
  <p:tag name="RES" val="1200"/>
  <p:tag name="BLEND" val="0"/>
  <p:tag name="TRANSPARENT" val="0"/>
  <p:tag name="TBUG" val="0"/>
  <p:tag name="ALLOWFS" val="0"/>
  <p:tag name="ORIGWIDTH" val="12"/>
  <p:tag name="PICTUREFILESIZE" val="1146"/>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begin{eqnarray*}&#10;\hat{y}_i=w_0 + w_1 f_{1}(x) + w_2 f_{2}(x)&#10;\end{eqnarray*}&#10;\end{document}&#10;"/>
  <p:tag name="FILENAME" val="txp_fig"/>
  <p:tag name="FORMAT" val="pngmono"/>
  <p:tag name="RES" val="1200"/>
  <p:tag name="BLEND" val="0"/>
  <p:tag name="TRANSPARENT" val="0"/>
  <p:tag name="TBUG" val="0"/>
  <p:tag name="ALLOWFS" val="0"/>
  <p:tag name="ORIGWIDTH" val="285"/>
  <p:tag name="PICTUREFILESIZE" val="14025"/>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hat{y}=w_0+w_1 f_1(x)$&#10;\end{document}&#10;"/>
  <p:tag name="FILENAME" val="txp_fig"/>
  <p:tag name="FORMAT" val="pngmono"/>
  <p:tag name="RES" val="1200"/>
  <p:tag name="BLEND" val="0"/>
  <p:tag name="TRANSPARENT" val="0"/>
  <p:tag name="TBUG" val="0"/>
  <p:tag name="ALLOWFS" val="0"/>
  <p:tag name="ORIGWIDTH" val="174"/>
  <p:tag name="PICTUREFILESIZE" val="8203"/>
</p:tagLst>
</file>

<file path=ppt/tags/tag2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at{y}$&#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2"/>
  <p:tag name="PICTUREFILESIZE" val="1140"/>
</p:tagLst>
</file>

<file path=ppt/tags/tag2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y$&#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1"/>
  <p:tag name="PICTUREFILESIZE" val="934"/>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f_1(x)$&#10;\end{document}&#10;"/>
  <p:tag name="FILENAME" val="txp_fig"/>
  <p:tag name="FORMAT" val="pngmono"/>
  <p:tag name="RES" val="1200"/>
  <p:tag name="BLEND" val="0"/>
  <p:tag name="TRANSPARENT" val="0"/>
  <p:tag name="TBUG" val="0"/>
  <p:tag name="ALLOWFS" val="0"/>
  <p:tag name="ORIGWIDTH" val="50"/>
  <p:tag name="PICTUREFILESIZE" val="3160"/>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sc Q}(s, a) = w_1 f_1(s, a) + w_2 f_2(s, a) + \ldots + w_n f_n(s, a)&#10;\]&#10;\end{document}&#10;"/>
  <p:tag name="EXTERNALNAME" val="txp_fig"/>
  <p:tag name="BLEND" val="False"/>
  <p:tag name="TRANSPARENT" val="False"/>
  <p:tag name="KEEPFILES" val="False"/>
  <p:tag name="DEBUGPAUSE" val="False"/>
  <p:tag name="RESOLUTION" val="1200"/>
  <p:tag name="TIMEOUT" val="(none)"/>
  <p:tag name="BOXWIDTH" val="727"/>
  <p:tag name="BOXHEIGHT" val="381"/>
  <p:tag name="BOXFONT" val="10"/>
  <p:tag name="BOXWRAP" val="False"/>
  <p:tag name="WORKAROUNDTRANSPARENCYBUG" val="False"/>
  <p:tag name="ALLOWFONTSUBSTITUTION" val="False"/>
  <p:tag name="BITMAPFORMAT" val="pngmono"/>
  <p:tag name="ORIGWIDTH" val="467"/>
  <p:tag name="PICTUREFILESIZE" val="23336"/>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begin{document}&#10;\color{blue}&#10;\begin{eqnarray*}&#10;= \sum_i\left(y_i - \sum_k w_k f_k(x_i)\right)^2&#10;\end{eqnarray*}&#10;\end{document}&#10;"/>
  <p:tag name="FILENAME" val="txp_fig"/>
  <p:tag name="FORMAT" val="png256"/>
  <p:tag name="RES" val="1200"/>
  <p:tag name="BLEND" val="0"/>
  <p:tag name="TRANSPARENT" val="0"/>
  <p:tag name="TBUG" val="0"/>
  <p:tag name="ALLOWFS" val="0"/>
  <p:tag name="ORIGWIDTH" val="246"/>
  <p:tag name="PICTUREFILESIZE" val="31356"/>
</p:tagLst>
</file>

<file path=ppt/tags/tag3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begin{document}&#10;\color{blue}&#10;\begin{eqnarray*}&#10;\mbox{total error} = \sum_i\left(y_i - \hat{y_i}\right)^2&#10;\end{eqnarray*}&#10;\end{document}&#10;"/>
  <p:tag name="FILENAME" val="txp_fig"/>
  <p:tag name="FORMAT" val="png256"/>
  <p:tag name="RES" val="1200"/>
  <p:tag name="BLEND" val="0"/>
  <p:tag name="TRANSPARENT" val="0"/>
  <p:tag name="TBUG" val="0"/>
  <p:tag name="ALLOWFS" val="0"/>
  <p:tag name="ORIGWIDTH" val="251"/>
  <p:tag name="PICTUREFILESIZE" val="21453"/>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begin{document}&#10;\color{blue}&#10;\begin{eqnarray*}&#10; \mbox{error}(w) = \frac{1}{2}\left(y - \sum_k w_k f_k(x)  \right)^2&#10;\end{eqnarray*}&#10;\end{document}&#10;"/>
  <p:tag name="FILENAME" val="txp_fig"/>
  <p:tag name="FORMAT" val="png256"/>
  <p:tag name="RES" val="1200"/>
  <p:tag name="BLEND" val="0"/>
  <p:tag name="TRANSPARENT" val="0"/>
  <p:tag name="TBUG" val="0"/>
  <p:tag name="ALLOWFS" val="0"/>
  <p:tag name="ORIGWIDTH" val="313"/>
  <p:tag name="PICTUREFILESIZE" val="37547"/>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begin{document}&#10;\color{blue}&#10;\begin{eqnarray*}&#10;\frac{\partial \mbox{~error}(w)}{\partial w_m} = - \left(y - \sum_k  w_k f_k(x)\right) f_m(x)&#10;\end{eqnarray*}&#10;\end{document}&#10;"/>
  <p:tag name="FILENAME" val="txp_fig"/>
  <p:tag name="FORMAT" val="png256"/>
  <p:tag name="RES" val="1200"/>
  <p:tag name="BLEND" val="0"/>
  <p:tag name="TRANSPARENT" val="0"/>
  <p:tag name="TBUG" val="0"/>
  <p:tag name="ALLOWFS" val="0"/>
  <p:tag name="ORIGWIDTH" val="387"/>
  <p:tag name="PICTUREFILESIZE" val="46951"/>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begin{document}&#10;\color{blue}&#10;\begin{eqnarray*}&#10;w_m \leftarrow w_m + \alpha \left(y - \sum_k w_k f_k(x)  \right) f_m(x)&#10;\end{eqnarray*}&#10;\end{document}&#10;"/>
  <p:tag name="FILENAME" val="txp_fig"/>
  <p:tag name="FORMAT" val="png256"/>
  <p:tag name="RES" val="1200"/>
  <p:tag name="BLEND" val="0"/>
  <p:tag name="TRANSPARENT" val="0"/>
  <p:tag name="TBUG" val="0"/>
  <p:tag name="ALLOWFS" val="0"/>
  <p:tag name="ORIGWIDTH" val="372"/>
  <p:tag name="PICTUREFILESIZE" val="39801"/>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w_m \leftarrow w_m + \alpha \left[ \textcolor{OliveGreen}{r + \gamma \max_a Q(s',a')} - \textcolor{BrickRed}{Q(s,a)} \right] f_m(s, a)}&#10;\]&#10;\end{document}&#10;"/>
  <p:tag name="FILENAME" val="txp_fig"/>
  <p:tag name="FORMAT" val="png16m"/>
  <p:tag name="RES" val="1200"/>
  <p:tag name="BLEND" val="0"/>
  <p:tag name="TRANSPARENT" val="0"/>
  <p:tag name="TBUG" val="0"/>
  <p:tag name="ALLOWFS" val="0"/>
  <p:tag name="ORIGWIDTH" val="503"/>
  <p:tag name="PICTUREFILESIZE" val="45314"/>
</p:tagLst>
</file>

<file path=ppt/tags/tag3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49"/>
  <p:tag name="PICTUREFILESIZE" val="2733"/>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90"/>
</p:tagLst>
</file>

<file path=ppt/tags/tag3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49"/>
  <p:tag name="PICTUREFILESIZE" val="2733"/>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90"/>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Q(s,a) \leftarrow Q(s,a) + \alpha \left[ \mbox{difference} \right] }&#10;\]&#10;\end{document}&#10;"/>
  <p:tag name="FILENAME" val="txp_fig"/>
  <p:tag name="FORMAT" val="png16m"/>
  <p:tag name="RES" val="1200"/>
  <p:tag name="BLEND" val="0"/>
  <p:tag name="TRANSPARENT" val="0"/>
  <p:tag name="TBUG" val="0"/>
  <p:tag name="ALLOWFS" val="0"/>
  <p:tag name="ORIGWIDTH" val="319"/>
  <p:tag name="PICTUREFILESIZE" val="23424"/>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rain) = 0.1&#10;\]&#10;\end{document}&#10;"/>
  <p:tag name="FILENAME" val="txp_fig"/>
  <p:tag name="FORMAT" val="pngmono"/>
  <p:tag name="RES" val="1200"/>
  <p:tag name="BLEND" val="0"/>
  <p:tag name="TRANSPARENT" val="0"/>
  <p:tag name="TBUG" val="0"/>
  <p:tag name="ALLOWFS" val="0"/>
  <p:tag name="ORIGWIDTH" val="191"/>
  <p:tag name="PICTUREFILESIZE" val="8274"/>
</p:tagLst>
</file>

<file path=ppt/tags/tag4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 \ \, P(X=x) \ge 0&#10;\]&#10;\end{document}&#10;"/>
  <p:tag name="FILENAME" val="txp_fig"/>
  <p:tag name="FORMAT" val="pngmono"/>
  <p:tag name="RES" val="1200"/>
  <p:tag name="BLEND" val="0"/>
  <p:tag name="TRANSPARENT" val="0"/>
  <p:tag name="TBUG" val="0"/>
  <p:tag name="ALLOWFS" val="0"/>
  <p:tag name="ORIGWIDTH" val="173"/>
  <p:tag name="PICTUREFILESIZE" val="8443"/>
</p:tagLst>
</file>

<file path=ppt/tags/tag4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sum_x P(X=x) = 1&#10;\]&#10;\end{document}&#10;"/>
  <p:tag name="FILENAME" val="txp_fig"/>
  <p:tag name="FORMAT" val="pngmono"/>
  <p:tag name="RES" val="1200"/>
  <p:tag name="BLEND" val="0"/>
  <p:tag name="TRANSPARENT" val="0"/>
  <p:tag name="TBUG" val="0"/>
  <p:tag name="ALLOWFS" val="0"/>
  <p:tag name="ORIGWIDTH" val="167"/>
  <p:tag name="PICTUREFILESIZE" val="8883"/>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ain) = P(W=rain), \]&#10;\end{document}&#10;"/>
  <p:tag name="FILENAME" val="txp_fig"/>
  <p:tag name="FORMAT" val="pngmono"/>
  <p:tag name="RES" val="1200"/>
  <p:tag name="BLEND" val="0"/>
  <p:tag name="TRANSPARENT" val="0"/>
  <p:tag name="TBUG" val="0"/>
  <p:tag name="ALLOWFS" val="0"/>
  <p:tag name="ORIGWIDTH" val="243"/>
  <p:tag name="PICTUREFILESIZE" val="11947"/>
</p:tagLst>
</file>

<file path=ppt/tags/tag4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10;P(hot) = P(T = hot),   \]&#10;\end{document}&#10;"/>
  <p:tag name="FILENAME" val="txp_fig"/>
  <p:tag name="FORMAT" val="pngmono"/>
  <p:tag name="RES" val="1200"/>
  <p:tag name="BLEND" val="0"/>
  <p:tag name="TRANSPARENT" val="0"/>
  <p:tag name="TBUG" val="0"/>
  <p:tag name="ALLOWFS" val="0"/>
  <p:tag name="ORIGWIDTH" val="213"/>
  <p:tag name="PICTUREFILESIZE" val="9650"/>
</p:tagLst>
</file>

<file path=ppt/tags/tag4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10;P(cold) = P(T = cold),   \]&#10;\end{document}&#10;"/>
  <p:tag name="FILENAME" val="txp_fig"/>
  <p:tag name="FORMAT" val="pngmono"/>
  <p:tag name="RES" val="1200"/>
  <p:tag name="BLEND" val="0"/>
  <p:tag name="TRANSPARENT" val="0"/>
  <p:tag name="TBUG" val="0"/>
  <p:tag name="ALLOWFS" val="0"/>
  <p:tag name="ORIGWIDTH" val="226"/>
  <p:tag name="PICTUREFILESIZE" val="10440"/>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dots \]&#10;\end{document}&#10;"/>
  <p:tag name="FILENAME" val="txp_fig"/>
  <p:tag name="FORMAT" val="pngmono"/>
  <p:tag name="RES" val="1200"/>
  <p:tag name="BLEND" val="0"/>
  <p:tag name="TRANSPARENT" val="0"/>
  <p:tag name="TBUG" val="0"/>
  <p:tag name="ALLOWFS" val="0"/>
  <p:tag name="ORIGWIDTH" val="22"/>
  <p:tag name="PICTUREFILESIZE" val="314"/>
</p:tagLst>
</file>

<file path=ppt/tags/tag4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4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X_1=x_1, X_2=x_2, \ldots X_n=x_n)$&#10;\end{document}&#10;"/>
  <p:tag name="FILENAME" val="txp_fig"/>
  <p:tag name="FORMAT" val="pngmono"/>
  <p:tag name="RES" val="1200"/>
  <p:tag name="BLEND" val="0"/>
  <p:tag name="TRANSPARENT" val="0"/>
  <p:tag name="TBUG" val="0"/>
  <p:tag name="ALLOWFS" val="0"/>
  <p:tag name="ORIGWIDTH" val="326"/>
  <p:tag name="PICTUREFILESIZE" val="13023"/>
</p:tagLst>
</file>

<file path=ppt/tags/tag4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P(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49"/>
  <p:tag name="PICTUREFILESIZE" val="6975"/>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w_i \leftarrow w_i + \alpha \left[ \mbox{difference} \right] f_i(s, a)}&#10;\]&#10;\end{document}&#10;"/>
  <p:tag name="FILENAME" val="txp_fig"/>
  <p:tag name="FORMAT" val="png16m"/>
  <p:tag name="RES" val="1200"/>
  <p:tag name="BLEND" val="0"/>
  <p:tag name="TRANSPARENT" val="0"/>
  <p:tag name="TBUG" val="0"/>
  <p:tag name="ALLOWFS" val="0"/>
  <p:tag name="ORIGWIDTH" val="301"/>
  <p:tag name="PICTUREFILESIZE" val="21597"/>
</p:tagLst>
</file>

<file path=ppt/tags/tag5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x_1, x_2, \ldots x_n) \ge 0$&#10;\end{document}&#10;"/>
  <p:tag name="FILENAME" val="txp_fig"/>
  <p:tag name="FORMAT" val="pngmono"/>
  <p:tag name="RES" val="1200"/>
  <p:tag name="BLEND" val="0"/>
  <p:tag name="TRANSPARENT" val="0"/>
  <p:tag name="TBUG" val="0"/>
  <p:tag name="ALLOWFS" val="0"/>
  <p:tag name="ORIGWIDTH" val="190"/>
  <p:tag name="PICTUREFILESIZE" val="8743"/>
</p:tagLst>
</file>

<file path=ppt/tags/tag5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sum_{(x_1, x_2, \ldots x_n)} P(x_1, x_2, \ldots x_n) = 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6117"/>
</p:tagLst>
</file>

<file path=ppt/tags/tag5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5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E) = \sum_{(x_1 \ldots x_n) \in E}P(x_1 \ldots 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1"/>
  <p:tag name="PICTUREFILESIZE" val="16236"/>
</p:tagLst>
</file>

<file path=ppt/tags/tag5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5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 Y)&#10;\]&#10;\end{document}&#10;"/>
  <p:tag name="FILENAME" val="txp_fig"/>
  <p:tag name="FORMAT" val="pngmono"/>
  <p:tag name="RES" val="1200"/>
  <p:tag name="BLEND" val="0"/>
  <p:tag name="TRANSPARENT" val="0"/>
  <p:tag name="TBUG" val="0"/>
  <p:tag name="ALLOWFS" val="0"/>
  <p:tag name="ORIGWIDTH" val="77"/>
  <p:tag name="PICTUREFILESIZE" val="4525"/>
</p:tagLst>
</file>

<file path=ppt/tags/tag5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5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t) = \sum_{s} P(t, 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3"/>
  <p:tag name="PICTUREFILESIZE" val="9872"/>
</p:tagLst>
</file>

<file path=ppt/tags/tag5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49"/>
  <p:tag name="PICTUREFILESIZE" val="2733"/>
</p:tagLst>
</file>

<file path=ppt/tags/tag5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s) = \sum_{t} P(t, 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5"/>
  <p:tag name="PICTUREFILESIZE" val="9349"/>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sc Q}(s, a) = w_1 f_1(s, a) + w_2 f_2(s, a) + \ldots + w_n f_n(s, a)&#10;\]&#10;\end{document}&#10;"/>
  <p:tag name="EXTERNALNAME" val="txp_fig"/>
  <p:tag name="BLEND" val="False"/>
  <p:tag name="TRANSPARENT" val="False"/>
  <p:tag name="KEEPFILES" val="False"/>
  <p:tag name="DEBUGPAUSE" val="False"/>
  <p:tag name="RESOLUTION" val="1200"/>
  <p:tag name="TIMEOUT" val="(none)"/>
  <p:tag name="BOXWIDTH" val="727"/>
  <p:tag name="BOXHEIGHT" val="381"/>
  <p:tag name="BOXFONT" val="10"/>
  <p:tag name="BOXWRAP" val="False"/>
  <p:tag name="WORKAROUNDTRANSPARENCYBUG" val="False"/>
  <p:tag name="ALLOWFONTSUBSTITUTION" val="False"/>
  <p:tag name="BITMAPFORMAT" val="pngmono"/>
  <p:tag name="ORIGWIDTH" val="467"/>
  <p:tag name="PICTUREFILESIZE" val="23336"/>
</p:tagLst>
</file>

<file path=ppt/tags/tag6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90"/>
</p:tagLst>
</file>

<file path=ppt/tags/tag6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 = x_1) = \sum_{x_2} P(X_1 = x_1, X_2 = x_2)&#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383"/>
  <p:tag name="PICTUREFILESIZE" val="19135"/>
</p:tagLst>
</file>

<file path=ppt/tags/tag6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 Y)&#10;\]&#10;\end{document}&#10;"/>
  <p:tag name="FILENAME" val="txp_fig"/>
  <p:tag name="FORMAT" val="pngmono"/>
  <p:tag name="RES" val="1200"/>
  <p:tag name="BLEND" val="0"/>
  <p:tag name="TRANSPARENT" val="0"/>
  <p:tag name="TBUG" val="0"/>
  <p:tag name="ALLOWFS" val="0"/>
  <p:tag name="ORIGWIDTH" val="77"/>
  <p:tag name="PICTUREFILESIZE" val="4525"/>
</p:tagLst>
</file>

<file path=ppt/tags/tag6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 = \sum_{y} P(x, y)&#10;\]&#10;\end{document}&#10;"/>
  <p:tag name="FILENAME" val="txp_fig"/>
  <p:tag name="FORMAT" val="pngmono"/>
  <p:tag name="RES" val="1200"/>
  <p:tag name="BLEND" val="0"/>
  <p:tag name="TRANSPARENT" val="0"/>
  <p:tag name="TBUG" val="0"/>
  <p:tag name="ALLOWFS" val="0"/>
  <p:tag name="ORIGWIDTH" val="173"/>
  <p:tag name="PICTUREFILESIZE" val="11176"/>
</p:tagLst>
</file>

<file path=ppt/tags/tag6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10;\]&#10;\end{document}&#10;"/>
  <p:tag name="FILENAME" val="txp_fig"/>
  <p:tag name="FORMAT" val="pngmono"/>
  <p:tag name="RES" val="1200"/>
  <p:tag name="BLEND" val="0"/>
  <p:tag name="TRANSPARENT" val="0"/>
  <p:tag name="TBUG" val="0"/>
  <p:tag name="ALLOWFS" val="0"/>
  <p:tag name="ORIGWIDTH" val="53"/>
  <p:tag name="PICTUREFILESIZE" val="3283"/>
</p:tagLst>
</file>

<file path=ppt/tags/tag6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 \sum_{x} P(x, y)&#10;\]&#10;\end{document}&#10;"/>
  <p:tag name="FILENAME" val="txp_fig"/>
  <p:tag name="FORMAT" val="pngmono"/>
  <p:tag name="RES" val="1200"/>
  <p:tag name="BLEND" val="0"/>
  <p:tag name="TRANSPARENT" val="0"/>
  <p:tag name="TBUG" val="0"/>
  <p:tag name="ALLOWFS" val="0"/>
  <p:tag name="ORIGWIDTH" val="171"/>
  <p:tag name="PICTUREFILESIZE" val="10456"/>
</p:tagLst>
</file>

<file path=ppt/tags/tag6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10;\]&#10;\end{document}&#10;"/>
  <p:tag name="FILENAME" val="txp_fig"/>
  <p:tag name="FORMAT" val="pngmono"/>
  <p:tag name="RES" val="1200"/>
  <p:tag name="BLEND" val="0"/>
  <p:tag name="TRANSPARENT" val="0"/>
  <p:tag name="TBUG" val="0"/>
  <p:tag name="ALLOWFS" val="0"/>
  <p:tag name="ORIGWIDTH" val="51"/>
  <p:tag name="PICTUREFILESIZE" val="3003"/>
</p:tagLst>
</file>

<file path=ppt/tags/tag6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a | b) = \frac{P(a, b)}{P(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59"/>
  <p:tag name="PICTUREFILESIZE" val="12487"/>
</p:tagLst>
</file>

<file path=ppt/tags/tag6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6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s | T=c) = ???&#10;\]&#10;\end{document}&#10;"/>
  <p:tag name="FILENAME" val="txp_fig"/>
  <p:tag name="FORMAT" val="pngmono"/>
  <p:tag name="RES" val="1200"/>
  <p:tag name="BLEND" val="0"/>
  <p:tag name="TRANSPARENT" val="0"/>
  <p:tag name="TBUG" val="0"/>
  <p:tag name="ALLOWFS" val="0"/>
  <p:tag name="ORIGWIDTH" val="219"/>
  <p:tag name="PICTUREFILESIZE" val="8741"/>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mbox{\rm difference} = \left[ r + \gamma \max_{a'} Q(s',a') \right] - Q(s,a) }&#10;\]&#10;\end{document}&#10;"/>
  <p:tag name="FILENAME" val="txp_fig"/>
  <p:tag name="FORMAT" val="png16m"/>
  <p:tag name="RES" val="1200"/>
  <p:tag name="BLEND" val="0"/>
  <p:tag name="TRANSPARENT" val="0"/>
  <p:tag name="TBUG" val="0"/>
  <p:tag name="ALLOWFS" val="0"/>
  <p:tag name="ORIGWIDTH" val="413"/>
  <p:tag name="PICTUREFILESIZE" val="38545"/>
</p:tagLst>
</file>

<file path=ppt/tags/tag7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frac{P(W = s ,T = c)}{P(T=c)}&#10;\]&#10;\end{document}&#10;"/>
  <p:tag name="FILENAME" val="txp_fig"/>
  <p:tag name="FORMAT" val="pngmono"/>
  <p:tag name="RES" val="1200"/>
  <p:tag name="BLEND" val="0"/>
  <p:tag name="TRANSPARENT" val="0"/>
  <p:tag name="TBUG" val="0"/>
  <p:tag name="ALLOWFS" val="0"/>
  <p:tag name="ORIGWIDTH" val="190"/>
  <p:tag name="PICTUREFILESIZE" val="11793"/>
</p:tagLst>
</file>

<file path=ppt/tags/tag7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frac{0.2}{0.5} &#10;\]&#10;\end{document}&#10;"/>
  <p:tag name="FILENAME" val="txp_fig"/>
  <p:tag name="FORMAT" val="pngmono"/>
  <p:tag name="RES" val="1200"/>
  <p:tag name="BLEND" val="0"/>
  <p:tag name="TRANSPARENT" val="0"/>
  <p:tag name="TBUG" val="0"/>
  <p:tag name="ALLOWFS" val="0"/>
  <p:tag name="ORIGWIDTH" val="56"/>
  <p:tag name="PICTUREFILESIZE" val="3657"/>
</p:tagLst>
</file>

<file path=ppt/tags/tag7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0.4&#10;\]&#10;\end{document}&#10;"/>
  <p:tag name="FILENAME" val="txp_fig"/>
  <p:tag name="FORMAT" val="pngmono"/>
  <p:tag name="RES" val="1200"/>
  <p:tag name="BLEND" val="0"/>
  <p:tag name="TRANSPARENT" val="0"/>
  <p:tag name="TBUG" val="0"/>
  <p:tag name="ALLOWFS" val="0"/>
  <p:tag name="ORIGWIDTH" val="55"/>
  <p:tag name="PICTUREFILESIZE" val="1695"/>
</p:tagLst>
</file>

<file path=ppt/tags/tag7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P(W = s ,T = c) + P(W = r, T = c)&#10;\]&#10;\end{document}&#10;"/>
  <p:tag name="FILENAME" val="txp_fig"/>
  <p:tag name="FORMAT" val="pngmono"/>
  <p:tag name="RES" val="1200"/>
  <p:tag name="BLEND" val="0"/>
  <p:tag name="TRANSPARENT" val="0"/>
  <p:tag name="TBUG" val="0"/>
  <p:tag name="ALLOWFS" val="0"/>
  <p:tag name="ORIGWIDTH" val="378"/>
  <p:tag name="PICTUREFILESIZE" val="13658"/>
</p:tagLst>
</file>

<file path=ppt/tags/tag7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0.2 + 0.3&#10;\]&#10;\end{document}&#10;"/>
  <p:tag name="FILENAME" val="txp_fig"/>
  <p:tag name="FORMAT" val="pngmono"/>
  <p:tag name="RES" val="1200"/>
  <p:tag name="BLEND" val="0"/>
  <p:tag name="TRANSPARENT" val="0"/>
  <p:tag name="TBUG" val="0"/>
  <p:tag name="ALLOWFS" val="0"/>
  <p:tag name="ORIGWIDTH" val="114"/>
  <p:tag name="PICTUREFILESIZE" val="4303"/>
</p:tagLst>
</file>

<file path=ppt/tags/tag7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0.5&#10;\]&#10;\end{document}&#10;"/>
  <p:tag name="FILENAME" val="txp_fig"/>
  <p:tag name="FORMAT" val="pngmono"/>
  <p:tag name="RES" val="1200"/>
  <p:tag name="BLEND" val="0"/>
  <p:tag name="TRANSPARENT" val="0"/>
  <p:tag name="TBUG" val="0"/>
  <p:tag name="ALLOWFS" val="0"/>
  <p:tag name="ORIGWIDTH" val="54"/>
  <p:tag name="PICTUREFILESIZE" val="1817"/>
</p:tagLst>
</file>

<file path=ppt/tags/tag7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 Y)&#10;\]&#10;\end{document}&#10;"/>
  <p:tag name="FILENAME" val="txp_fig"/>
  <p:tag name="FORMAT" val="pngmono"/>
  <p:tag name="RES" val="1200"/>
  <p:tag name="BLEND" val="0"/>
  <p:tag name="TRANSPARENT" val="0"/>
  <p:tag name="TBUG" val="0"/>
  <p:tag name="ALLOWFS" val="0"/>
  <p:tag name="ORIGWIDTH" val="77"/>
  <p:tag name="PICTUREFILESIZE" val="4525"/>
</p:tagLst>
</file>

<file path=ppt/tags/tag7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T = hot)&#10;\]&#10;\end{document}&#10;"/>
  <p:tag name="FILENAME" val="txp_fig"/>
  <p:tag name="FORMAT" val="pngmono"/>
  <p:tag name="RES" val="1200"/>
  <p:tag name="BLEND" val="0"/>
  <p:tag name="TRANSPARENT" val="0"/>
  <p:tag name="TBUG" val="0"/>
  <p:tag name="ALLOWFS" val="0"/>
  <p:tag name="ORIGWIDTH" val="139"/>
  <p:tag name="PICTUREFILESIZE" val="7247"/>
</p:tagLst>
</file>

<file path=ppt/tags/tag7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T = cold)&#10;\]&#10;\end{document}&#10;"/>
  <p:tag name="FILENAME" val="txp_fig"/>
  <p:tag name="FORMAT" val="pngmono"/>
  <p:tag name="RES" val="1200"/>
  <p:tag name="BLEND" val="0"/>
  <p:tag name="TRANSPARENT" val="0"/>
  <p:tag name="TBUG" val="0"/>
  <p:tag name="ALLOWFS" val="0"/>
  <p:tag name="ORIGWIDTH" val="145"/>
  <p:tag name="PICTUREFILESIZE" val="7497"/>
</p:tagLst>
</file>

<file path=ppt/tags/tag7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8.xml><?xml version="1.0" encoding="utf-8"?>
<p:tagLst xmlns:a="http://schemas.openxmlformats.org/drawingml/2006/main" xmlns:r="http://schemas.openxmlformats.org/officeDocument/2006/relationships" xmlns:p="http://schemas.openxmlformats.org/presentationml/2006/main">
  <p:tag name="TEXPOINT" val="template"/>
  <p:tag name="SOURCE" val="TPT1  equation \mathrm{\sf transition~} = (s,a,r,s')  template TPT1  env TPENV1  fore 0  back 16777215  eqnno 1"/>
  <p:tag name="FILENAME" val="TP_tmp"/>
  <p:tag name="ORIGWIDTH" val="99"/>
  <p:tag name="PICTUREFILESIZE" val="5648"/>
</p:tagLst>
</file>

<file path=ppt/tags/tag8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T)&#10;\]&#10;\end{document}&#10;"/>
  <p:tag name="FILENAME" val="txp_fig"/>
  <p:tag name="FORMAT" val="pngmono"/>
  <p:tag name="RES" val="1200"/>
  <p:tag name="BLEND" val="0"/>
  <p:tag name="TRANSPARENT" val="0"/>
  <p:tag name="TBUG" val="0"/>
  <p:tag name="ALLOWFS" val="0"/>
  <p:tag name="ORIGWIDTH" val="77"/>
  <p:tag name="PICTUREFILESIZE" val="4556"/>
</p:tagLst>
</file>

<file path=ppt/tags/tag8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r | T=c) =&#10;\]&#10;\end{document}&#10;"/>
  <p:tag name="FILENAME" val="txp_fig"/>
  <p:tag name="FORMAT" val="pngmono"/>
  <p:tag name="RES" val="1200"/>
  <p:tag name="BLEND" val="0"/>
  <p:tag name="TRANSPARENT" val="0"/>
  <p:tag name="TBUG" val="0"/>
  <p:tag name="ALLOWFS" val="0"/>
  <p:tag name="ORIGWIDTH" val="184"/>
  <p:tag name="PICTUREFILESIZE" val="7084"/>
</p:tagLst>
</file>

<file path=ppt/tags/tag8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frac{P(W = r ,T = c)}{P(W = s, T=c) + P(W = r, T = c)}&#10;\]&#10;\end{document}&#10;"/>
  <p:tag name="FILENAME" val="txp_fig"/>
  <p:tag name="FORMAT" val="pngmono"/>
  <p:tag name="RES" val="1200"/>
  <p:tag name="BLEND" val="0"/>
  <p:tag name="TRANSPARENT" val="0"/>
  <p:tag name="TBUG" val="0"/>
  <p:tag name="ALLOWFS" val="0"/>
  <p:tag name="ORIGWIDTH" val="382"/>
  <p:tag name="PICTUREFILESIZE" val="22276"/>
</p:tagLst>
</file>

<file path=ppt/tags/tag8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frac{P(W = r ,T = c)}{P(T = c)}&#10;\]&#10;\end{document}&#10;"/>
  <p:tag name="FILENAME" val="txp_fig"/>
  <p:tag name="FORMAT" val="pngmono"/>
  <p:tag name="RES" val="1200"/>
  <p:tag name="BLEND" val="0"/>
  <p:tag name="TRANSPARENT" val="0"/>
  <p:tag name="TBUG" val="0"/>
  <p:tag name="ALLOWFS" val="0"/>
  <p:tag name="ORIGWIDTH" val="189"/>
  <p:tag name="PICTUREFILESIZE" val="11625"/>
</p:tagLst>
</file>

<file path=ppt/tags/tag8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frac{0.3}{0.2 + 0.3} = 0.6&#10;\]&#10;\end{document}&#10;"/>
  <p:tag name="FILENAME" val="txp_fig"/>
  <p:tag name="FORMAT" val="pngmono"/>
  <p:tag name="RES" val="1200"/>
  <p:tag name="BLEND" val="0"/>
  <p:tag name="TRANSPARENT" val="0"/>
  <p:tag name="TBUG" val="0"/>
  <p:tag name="ALLOWFS" val="0"/>
  <p:tag name="ORIGWIDTH" val="178"/>
  <p:tag name="PICTUREFILESIZE" val="9665"/>
</p:tagLst>
</file>

<file path=ppt/tags/tag8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86.xml><?xml version="1.0" encoding="utf-8"?>
<p:tagLst xmlns:a="http://schemas.openxmlformats.org/drawingml/2006/main" xmlns:r="http://schemas.openxmlformats.org/officeDocument/2006/relationships" xmlns:p="http://schemas.openxmlformats.org/presentationml/2006/main">
  <p:tag name="TEXPOINT" val="latex"/>
  <p:tag name="SOURCE" val="&#10;\documentclass{slides}\pagestyle{empty}&#10;&#10;\begin{document}&#10;\[&#10;P(W=s | T= c ) = &#10;\]&#10;\end{document}&#10;"/>
  <p:tag name="FILENAME" val="txp_fig"/>
  <p:tag name="FORMAT" val="pngmono"/>
  <p:tag name="RES" val="1200"/>
  <p:tag name="BLEND" val="0"/>
  <p:tag name="TRANSPARENT" val="1"/>
  <p:tag name="TBUG" val="0"/>
  <p:tag name="ALLOWFS" val="0"/>
  <p:tag name="ORIGWIDTH" val="184"/>
  <p:tag name="PICTUREFILESIZE" val="7225"/>
</p:tagLst>
</file>

<file path=ppt/tags/tag8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frac{P(W = s ,T = c)}{P(W = s, T=c) + P(W = r,  T = c)}&#10;\]&#10;\end{document}&#10;"/>
  <p:tag name="FILENAME" val="txp_fig"/>
  <p:tag name="FORMAT" val="pngmono"/>
  <p:tag name="RES" val="1200"/>
  <p:tag name="BLEND" val="0"/>
  <p:tag name="TRANSPARENT" val="0"/>
  <p:tag name="TBUG" val="0"/>
  <p:tag name="ALLOWFS" val="0"/>
  <p:tag name="ORIGWIDTH" val="382"/>
  <p:tag name="PICTUREFILESIZE" val="22441"/>
</p:tagLst>
</file>

<file path=ppt/tags/tag8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frac{P(W = s ,T = c)}{P(T = c)}&#10;\]&#10;\end{document}&#10;"/>
  <p:tag name="FILENAME" val="txp_fig"/>
  <p:tag name="FORMAT" val="pngmono"/>
  <p:tag name="RES" val="1200"/>
  <p:tag name="BLEND" val="0"/>
  <p:tag name="TRANSPARENT" val="0"/>
  <p:tag name="TBUG" val="0"/>
  <p:tag name="ALLOWFS" val="0"/>
  <p:tag name="ORIGWIDTH" val="190"/>
  <p:tag name="PICTUREFILESIZE" val="11793"/>
</p:tagLst>
</file>

<file path=ppt/tags/tag8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frac{0.2}{0.2 + 0.3} = 0.4&#10;\]&#10;\end{document}&#10;"/>
  <p:tag name="FILENAME" val="txp_fig"/>
  <p:tag name="FORMAT" val="pngmono"/>
  <p:tag name="RES" val="1200"/>
  <p:tag name="BLEND" val="0"/>
  <p:tag name="TRANSPARENT" val="0"/>
  <p:tag name="TBUG" val="0"/>
  <p:tag name="ALLOWFS" val="0"/>
  <p:tag name="ORIGWIDTH" val="178"/>
  <p:tag name="PICTUREFILESIZE" val="9153"/>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ack}{f_{DOT}(s,\mbox{NORTH}) = 0.5}&#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236"/>
  <p:tag name="PICTUREFILESIZE" val="16778"/>
</p:tagLst>
</file>

<file path=ppt/tags/tag9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 | T = c)&#10;\]&#10;\end{document}&#10;"/>
  <p:tag name="FILENAME" val="txp_fig"/>
  <p:tag name="FORMAT" val="pngmono"/>
  <p:tag name="RES" val="1200"/>
  <p:tag name="BLEND" val="0"/>
  <p:tag name="TRANSPARENT" val="0"/>
  <p:tag name="TBUG" val="0"/>
  <p:tag name="ALLOWFS" val="0"/>
  <p:tag name="ORIGWIDTH" val="117"/>
  <p:tag name="PICTUREFILESIZE" val="5699"/>
</p:tagLst>
</file>

<file path=ppt/tags/tag9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9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 | T = c)&#10;\]&#10;\end{document}&#10;"/>
  <p:tag name="FILENAME" val="txp_fig"/>
  <p:tag name="FORMAT" val="pngmono"/>
  <p:tag name="RES" val="1200"/>
  <p:tag name="BLEND" val="0"/>
  <p:tag name="TRANSPARENT" val="0"/>
  <p:tag name="TBUG" val="0"/>
  <p:tag name="ALLOWFS" val="0"/>
  <p:tag name="ORIGWIDTH" val="117"/>
  <p:tag name="PICTUREFILESIZE" val="5699"/>
</p:tagLst>
</file>

<file path=ppt/tags/tag9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c, W)&#10;\]&#10;\end{document}&#10;"/>
  <p:tag name="FILENAME" val="txp_fig"/>
  <p:tag name="FORMAT" val="pngmono"/>
  <p:tag name="RES" val="1200"/>
  <p:tag name="BLEND" val="0"/>
  <p:tag name="TRANSPARENT" val="0"/>
  <p:tag name="TBUG" val="0"/>
  <p:tag name="ALLOWFS" val="0"/>
  <p:tag name="ORIGWIDTH" val="75"/>
  <p:tag name="PICTUREFILESIZE" val="4532"/>
</p:tagLst>
</file>

<file path=ppt/tags/tag94.xml><?xml version="1.0" encoding="utf-8"?>
<p:tagLst xmlns:a="http://schemas.openxmlformats.org/drawingml/2006/main" xmlns:r="http://schemas.openxmlformats.org/officeDocument/2006/relationships" xmlns:p="http://schemas.openxmlformats.org/presentationml/2006/main">
  <p:tag name="TEXPOINT" val="latex"/>
  <p:tag name="SOURCE" val="&#10;\documentclass{slides}\pagestyle{empty}&#10;&#10;\begin{document}&#10;\[&#10;P(W=s | T= c ) = &#10;\]&#10;\end{document}&#10;"/>
  <p:tag name="FILENAME" val="txp_fig"/>
  <p:tag name="FORMAT" val="pngmono"/>
  <p:tag name="RES" val="1200"/>
  <p:tag name="BLEND" val="0"/>
  <p:tag name="TRANSPARENT" val="1"/>
  <p:tag name="TBUG" val="0"/>
  <p:tag name="ALLOWFS" val="0"/>
  <p:tag name="ORIGWIDTH" val="184"/>
  <p:tag name="PICTUREFILESIZE" val="7225"/>
</p:tagLst>
</file>

<file path=ppt/tags/tag9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frac{P(W = s ,T = c)}{P(W = s, T=c) + P(W = r,  T = c)}&#10;\]&#10;\end{document}&#10;"/>
  <p:tag name="FILENAME" val="txp_fig"/>
  <p:tag name="FORMAT" val="pngmono"/>
  <p:tag name="RES" val="1200"/>
  <p:tag name="BLEND" val="0"/>
  <p:tag name="TRANSPARENT" val="0"/>
  <p:tag name="TBUG" val="0"/>
  <p:tag name="ALLOWFS" val="0"/>
  <p:tag name="ORIGWIDTH" val="382"/>
  <p:tag name="PICTUREFILESIZE" val="22441"/>
</p:tagLst>
</file>

<file path=ppt/tags/tag9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frac{P(W = s ,T = c)}{P(T = c)}&#10;\]&#10;\end{document}&#10;"/>
  <p:tag name="FILENAME" val="txp_fig"/>
  <p:tag name="FORMAT" val="pngmono"/>
  <p:tag name="RES" val="1200"/>
  <p:tag name="BLEND" val="0"/>
  <p:tag name="TRANSPARENT" val="0"/>
  <p:tag name="TBUG" val="0"/>
  <p:tag name="ALLOWFS" val="0"/>
  <p:tag name="ORIGWIDTH" val="190"/>
  <p:tag name="PICTUREFILESIZE" val="11793"/>
</p:tagLst>
</file>

<file path=ppt/tags/tag9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frac{0.2}{0.2 + 0.3} = 0.4&#10;\]&#10;\end{document}&#10;"/>
  <p:tag name="FILENAME" val="txp_fig"/>
  <p:tag name="FORMAT" val="pngmono"/>
  <p:tag name="RES" val="1200"/>
  <p:tag name="BLEND" val="0"/>
  <p:tag name="TRANSPARENT" val="0"/>
  <p:tag name="TBUG" val="0"/>
  <p:tag name="ALLOWFS" val="0"/>
  <p:tag name="ORIGWIDTH" val="178"/>
  <p:tag name="PICTUREFILESIZE" val="9153"/>
</p:tagLst>
</file>

<file path=ppt/tags/tag9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r | T=c) = ???&#10;\]&#10;\end{document}&#10;"/>
  <p:tag name="FILENAME" val="txp_fig"/>
  <p:tag name="FORMAT" val="pngmono"/>
  <p:tag name="RES" val="1200"/>
  <p:tag name="BLEND" val="0"/>
  <p:tag name="TRANSPARENT" val="0"/>
  <p:tag name="TBUG" val="0"/>
  <p:tag name="ALLOWFS" val="0"/>
  <p:tag name="ORIGWIDTH" val="220"/>
  <p:tag name="PICTUREFILESIZE" val="8595"/>
</p:tagLst>
</file>

<file path=ppt/tags/tag9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frac{P(W = r ,T = c)}{P(W = s, T=c) + P(W = r, T = c)}&#10;\]&#10;\end{document}&#10;"/>
  <p:tag name="FILENAME" val="txp_fig"/>
  <p:tag name="FORMAT" val="pngmono"/>
  <p:tag name="RES" val="1200"/>
  <p:tag name="BLEND" val="0"/>
  <p:tag name="TRANSPARENT" val="0"/>
  <p:tag name="TBUG" val="0"/>
  <p:tag name="ALLOWFS" val="0"/>
  <p:tag name="ORIGWIDTH" val="382"/>
  <p:tag name="PICTUREFILESIZE" val="22276"/>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48484</TotalTime>
  <Words>5164</Words>
  <Application>Microsoft Macintosh PowerPoint</Application>
  <PresentationFormat>Widescreen</PresentationFormat>
  <Paragraphs>1168</Paragraphs>
  <Slides>50</Slides>
  <Notes>45</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Calibri</vt:lpstr>
      <vt:lpstr>Helvetica</vt:lpstr>
      <vt:lpstr>Mangal</vt:lpstr>
      <vt:lpstr>ＭＳ Ｐゴシック</vt:lpstr>
      <vt:lpstr>Symbol</vt:lpstr>
      <vt:lpstr>Wingdings</vt:lpstr>
      <vt:lpstr>Arial</vt:lpstr>
      <vt:lpstr>dan-berkeley-nlp-v1</vt:lpstr>
      <vt:lpstr>Reinforcement Learning Wrap-up</vt:lpstr>
      <vt:lpstr>Approximate Q-Learning</vt:lpstr>
      <vt:lpstr>Generalizing Across States</vt:lpstr>
      <vt:lpstr>Example: Pacman</vt:lpstr>
      <vt:lpstr>Feature-Based Representations</vt:lpstr>
      <vt:lpstr>Linear Value Functions</vt:lpstr>
      <vt:lpstr>Approximate Q-Learning</vt:lpstr>
      <vt:lpstr>Example: Q-Pacman</vt:lpstr>
      <vt:lpstr>Video of Demo Approximate Q-Learning -- Pacman</vt:lpstr>
      <vt:lpstr>Q-Learning and Least Squares</vt:lpstr>
      <vt:lpstr>Linear Approximation: Regression*</vt:lpstr>
      <vt:lpstr>Optimization: Least Squares*</vt:lpstr>
      <vt:lpstr>Minimizing Error*</vt:lpstr>
      <vt:lpstr>Overfitting: Why Limiting Capacity Can Help*</vt:lpstr>
      <vt:lpstr>Policy Search</vt:lpstr>
      <vt:lpstr>Policy Search</vt:lpstr>
      <vt:lpstr>Policy Search</vt:lpstr>
      <vt:lpstr>Policy Search</vt:lpstr>
      <vt:lpstr>Probability</vt:lpstr>
      <vt:lpstr>Today</vt:lpstr>
      <vt:lpstr>Uncertainty</vt:lpstr>
      <vt:lpstr>Random Variables</vt:lpstr>
      <vt:lpstr>Probability Distributions</vt:lpstr>
      <vt:lpstr>Probability Distributions</vt:lpstr>
      <vt:lpstr>Joint Distributions</vt:lpstr>
      <vt:lpstr>Probabilistic Models</vt:lpstr>
      <vt:lpstr>Events</vt:lpstr>
      <vt:lpstr>Quiz: Events</vt:lpstr>
      <vt:lpstr>Marginal Distributions</vt:lpstr>
      <vt:lpstr>Quiz: Marginal Distributions</vt:lpstr>
      <vt:lpstr>Conditional Probabilities</vt:lpstr>
      <vt:lpstr>Quiz: Conditional Probabilities</vt:lpstr>
      <vt:lpstr>Conditional Distributions</vt:lpstr>
      <vt:lpstr>Normalization Trick</vt:lpstr>
      <vt:lpstr>Normalization Trick</vt:lpstr>
      <vt:lpstr>Normalization Trick</vt:lpstr>
      <vt:lpstr>Quiz: Normalization Trick</vt:lpstr>
      <vt:lpstr>To Normalize</vt:lpstr>
      <vt:lpstr>Probabilistic Inference</vt:lpstr>
      <vt:lpstr>Inference by Enumeration</vt:lpstr>
      <vt:lpstr>Inference by Enumeration</vt:lpstr>
      <vt:lpstr>Inference by Enumeration</vt:lpstr>
      <vt:lpstr>The Product Rule</vt:lpstr>
      <vt:lpstr>The Product Rule</vt:lpstr>
      <vt:lpstr>The Chain Rule</vt:lpstr>
      <vt:lpstr>Bayes Rule</vt:lpstr>
      <vt:lpstr>Bayes’ Rule</vt:lpstr>
      <vt:lpstr>Inference with Bayes’ Rule</vt:lpstr>
      <vt:lpstr>Quiz: Bayes’ Rule</vt:lpstr>
      <vt:lpstr>Next Time: Markov Models</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2657</cp:revision>
  <cp:lastPrinted>2018-10-17T20:29:18Z</cp:lastPrinted>
  <dcterms:created xsi:type="dcterms:W3CDTF">2004-08-27T04:16:05Z</dcterms:created>
  <dcterms:modified xsi:type="dcterms:W3CDTF">2018-10-17T20:30:12Z</dcterms:modified>
</cp:coreProperties>
</file>